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4" r:id="rId6"/>
    <p:sldId id="263" r:id="rId7"/>
    <p:sldId id="262" r:id="rId8"/>
    <p:sldId id="259" r:id="rId9"/>
    <p:sldId id="258" r:id="rId10"/>
    <p:sldId id="257" r:id="rId11"/>
    <p:sldId id="260" r:id="rId12"/>
    <p:sldId id="261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AAEE0"/>
    <a:srgbClr val="E44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775D2-2A37-44F8-8255-B213FB83D0F7}" v="10" dt="2021-07-18T05:28:02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86716" autoAdjust="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Spreier" userId="8b974261-ad99-421a-b12c-8652305c0b65" providerId="ADAL" clId="{FB1775D2-2A37-44F8-8255-B213FB83D0F7}"/>
    <pc:docChg chg="undo custSel modSld">
      <pc:chgData name="Phil Spreier" userId="8b974261-ad99-421a-b12c-8652305c0b65" providerId="ADAL" clId="{FB1775D2-2A37-44F8-8255-B213FB83D0F7}" dt="2021-07-18T05:25:21.947" v="801" actId="20577"/>
      <pc:docMkLst>
        <pc:docMk/>
      </pc:docMkLst>
      <pc:sldChg chg="modSp mod">
        <pc:chgData name="Phil Spreier" userId="8b974261-ad99-421a-b12c-8652305c0b65" providerId="ADAL" clId="{FB1775D2-2A37-44F8-8255-B213FB83D0F7}" dt="2021-07-18T05:25:21.947" v="801" actId="20577"/>
        <pc:sldMkLst>
          <pc:docMk/>
          <pc:sldMk cId="3519736034" sldId="256"/>
        </pc:sldMkLst>
        <pc:spChg chg="mod">
          <ac:chgData name="Phil Spreier" userId="8b974261-ad99-421a-b12c-8652305c0b65" providerId="ADAL" clId="{FB1775D2-2A37-44F8-8255-B213FB83D0F7}" dt="2021-07-18T05:25:21.947" v="801" actId="20577"/>
          <ac:spMkLst>
            <pc:docMk/>
            <pc:sldMk cId="3519736034" sldId="256"/>
            <ac:spMk id="4" creationId="{B5EB8AA8-071F-4DA6-9D44-69FCC59627B0}"/>
          </ac:spMkLst>
        </pc:spChg>
      </pc:sldChg>
      <pc:sldChg chg="modSp mod">
        <pc:chgData name="Phil Spreier" userId="8b974261-ad99-421a-b12c-8652305c0b65" providerId="ADAL" clId="{FB1775D2-2A37-44F8-8255-B213FB83D0F7}" dt="2021-07-18T05:23:28.824" v="712"/>
        <pc:sldMkLst>
          <pc:docMk/>
          <pc:sldMk cId="4118591475" sldId="257"/>
        </pc:sldMkLst>
        <pc:spChg chg="mod">
          <ac:chgData name="Phil Spreier" userId="8b974261-ad99-421a-b12c-8652305c0b65" providerId="ADAL" clId="{FB1775D2-2A37-44F8-8255-B213FB83D0F7}" dt="2021-07-18T05:23:28.824" v="712"/>
          <ac:spMkLst>
            <pc:docMk/>
            <pc:sldMk cId="4118591475" sldId="257"/>
            <ac:spMk id="3" creationId="{00000000-0000-0000-0000-000000000000}"/>
          </ac:spMkLst>
        </pc:spChg>
      </pc:sldChg>
      <pc:sldChg chg="modSp mod">
        <pc:chgData name="Phil Spreier" userId="8b974261-ad99-421a-b12c-8652305c0b65" providerId="ADAL" clId="{FB1775D2-2A37-44F8-8255-B213FB83D0F7}" dt="2021-07-18T05:23:18.001" v="711"/>
        <pc:sldMkLst>
          <pc:docMk/>
          <pc:sldMk cId="3592363763" sldId="258"/>
        </pc:sldMkLst>
        <pc:spChg chg="mod">
          <ac:chgData name="Phil Spreier" userId="8b974261-ad99-421a-b12c-8652305c0b65" providerId="ADAL" clId="{FB1775D2-2A37-44F8-8255-B213FB83D0F7}" dt="2021-07-18T05:23:18.001" v="711"/>
          <ac:spMkLst>
            <pc:docMk/>
            <pc:sldMk cId="3592363763" sldId="258"/>
            <ac:spMk id="2" creationId="{298AA019-9D14-4CD7-835E-CDB3805638E5}"/>
          </ac:spMkLst>
        </pc:spChg>
      </pc:sldChg>
      <pc:sldChg chg="modSp mod">
        <pc:chgData name="Phil Spreier" userId="8b974261-ad99-421a-b12c-8652305c0b65" providerId="ADAL" clId="{FB1775D2-2A37-44F8-8255-B213FB83D0F7}" dt="2021-07-18T05:22:39.975" v="706" actId="27636"/>
        <pc:sldMkLst>
          <pc:docMk/>
          <pc:sldMk cId="3045758362" sldId="259"/>
        </pc:sldMkLst>
        <pc:spChg chg="mod">
          <ac:chgData name="Phil Spreier" userId="8b974261-ad99-421a-b12c-8652305c0b65" providerId="ADAL" clId="{FB1775D2-2A37-44F8-8255-B213FB83D0F7}" dt="2021-07-18T05:22:39.975" v="706" actId="27636"/>
          <ac:spMkLst>
            <pc:docMk/>
            <pc:sldMk cId="3045758362" sldId="259"/>
            <ac:spMk id="2" creationId="{6E12EFC3-8C74-4DFD-B189-513C1795F395}"/>
          </ac:spMkLst>
        </pc:spChg>
      </pc:sldChg>
      <pc:sldChg chg="modSp mod">
        <pc:chgData name="Phil Spreier" userId="8b974261-ad99-421a-b12c-8652305c0b65" providerId="ADAL" clId="{FB1775D2-2A37-44F8-8255-B213FB83D0F7}" dt="2021-07-18T05:24:12.083" v="799" actId="20577"/>
        <pc:sldMkLst>
          <pc:docMk/>
          <pc:sldMk cId="668329063" sldId="260"/>
        </pc:sldMkLst>
        <pc:spChg chg="mod">
          <ac:chgData name="Phil Spreier" userId="8b974261-ad99-421a-b12c-8652305c0b65" providerId="ADAL" clId="{FB1775D2-2A37-44F8-8255-B213FB83D0F7}" dt="2021-07-18T05:24:12.083" v="799" actId="20577"/>
          <ac:spMkLst>
            <pc:docMk/>
            <pc:sldMk cId="668329063" sldId="260"/>
            <ac:spMk id="2" creationId="{E359B867-AD1A-4FD0-B26C-B0F131D270B4}"/>
          </ac:spMkLst>
        </pc:spChg>
      </pc:sldChg>
      <pc:sldChg chg="modSp mod">
        <pc:chgData name="Phil Spreier" userId="8b974261-ad99-421a-b12c-8652305c0b65" providerId="ADAL" clId="{FB1775D2-2A37-44F8-8255-B213FB83D0F7}" dt="2021-07-18T05:21:48.579" v="680" actId="20577"/>
        <pc:sldMkLst>
          <pc:docMk/>
          <pc:sldMk cId="1331490920" sldId="262"/>
        </pc:sldMkLst>
        <pc:spChg chg="mod">
          <ac:chgData name="Phil Spreier" userId="8b974261-ad99-421a-b12c-8652305c0b65" providerId="ADAL" clId="{FB1775D2-2A37-44F8-8255-B213FB83D0F7}" dt="2021-07-18T05:21:48.579" v="680" actId="20577"/>
          <ac:spMkLst>
            <pc:docMk/>
            <pc:sldMk cId="1331490920" sldId="262"/>
            <ac:spMk id="2" creationId="{BD812776-A1A8-4924-8121-D5BCE5199A00}"/>
          </ac:spMkLst>
        </pc:spChg>
      </pc:sldChg>
      <pc:sldChg chg="modSp mod">
        <pc:chgData name="Phil Spreier" userId="8b974261-ad99-421a-b12c-8652305c0b65" providerId="ADAL" clId="{FB1775D2-2A37-44F8-8255-B213FB83D0F7}" dt="2021-07-18T05:17:07.534" v="582"/>
        <pc:sldMkLst>
          <pc:docMk/>
          <pc:sldMk cId="424393377" sldId="263"/>
        </pc:sldMkLst>
        <pc:spChg chg="mod">
          <ac:chgData name="Phil Spreier" userId="8b974261-ad99-421a-b12c-8652305c0b65" providerId="ADAL" clId="{FB1775D2-2A37-44F8-8255-B213FB83D0F7}" dt="2021-07-18T05:17:07.534" v="582"/>
          <ac:spMkLst>
            <pc:docMk/>
            <pc:sldMk cId="424393377" sldId="263"/>
            <ac:spMk id="4" creationId="{89767CDE-D958-40D4-9972-C654C0522DAD}"/>
          </ac:spMkLst>
        </pc:spChg>
      </pc:sldChg>
      <pc:sldChg chg="modSp mod">
        <pc:chgData name="Phil Spreier" userId="8b974261-ad99-421a-b12c-8652305c0b65" providerId="ADAL" clId="{FB1775D2-2A37-44F8-8255-B213FB83D0F7}" dt="2021-07-18T05:17:45.531" v="584" actId="400"/>
        <pc:sldMkLst>
          <pc:docMk/>
          <pc:sldMk cId="2298803648" sldId="264"/>
        </pc:sldMkLst>
        <pc:spChg chg="mod">
          <ac:chgData name="Phil Spreier" userId="8b974261-ad99-421a-b12c-8652305c0b65" providerId="ADAL" clId="{FB1775D2-2A37-44F8-8255-B213FB83D0F7}" dt="2021-07-18T05:17:45.531" v="584" actId="400"/>
          <ac:spMkLst>
            <pc:docMk/>
            <pc:sldMk cId="2298803648" sldId="264"/>
            <ac:spMk id="2" creationId="{D4F5C3D3-3D89-445B-ACC7-91D481E209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AC8278F-E0F5-465C-9FE0-7A2C6BF635B1}" type="datetimeFigureOut">
              <a:rPr lang="en-US"/>
              <a:pPr>
                <a:defRPr/>
              </a:pPr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0C8B092-9789-463B-B611-E9473CC7E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9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80046C-CA53-4229-907E-97AF46697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67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80046C-CA53-4229-907E-97AF4669782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64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42691" y="10963"/>
            <a:ext cx="12192000" cy="68707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39000">
                <a:schemeClr val="accent2">
                  <a:lumMod val="95000"/>
                  <a:lumOff val="5000"/>
                </a:schemeClr>
              </a:gs>
              <a:gs pos="9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>
            <a:softEdge rad="0"/>
          </a:effectLst>
        </p:spPr>
        <p:txBody>
          <a:bodyPr wrap="none" anchor="ctr"/>
          <a:lstStyle/>
          <a:p>
            <a:pPr eaLnBrk="0" hangingPunct="0">
              <a:defRPr/>
            </a:pPr>
            <a:endParaRPr lang="en-US" sz="900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4654550"/>
            <a:ext cx="12192000" cy="2203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5000">
                <a:schemeClr val="accent2">
                  <a:lumMod val="95000"/>
                  <a:lumOff val="5000"/>
                </a:schemeClr>
              </a:gs>
              <a:gs pos="90000">
                <a:schemeClr val="accent2">
                  <a:lumMod val="60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900"/>
          </a:p>
        </p:txBody>
      </p:sp>
      <p:sp>
        <p:nvSpPr>
          <p:cNvPr id="6" name="Round Single Corner Rectangle 5"/>
          <p:cNvSpPr/>
          <p:nvPr userDrawn="1"/>
        </p:nvSpPr>
        <p:spPr bwMode="auto">
          <a:xfrm flipH="1" flipV="1">
            <a:off x="7247466" y="0"/>
            <a:ext cx="4944533" cy="6394450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90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4587" y="234634"/>
            <a:ext cx="5729323" cy="2816156"/>
          </a:xfrm>
        </p:spPr>
        <p:txBody>
          <a:bodyPr tIns="457200" bIns="45720" anchor="t"/>
          <a:lstStyle>
            <a:lvl1pPr>
              <a:lnSpc>
                <a:spcPts val="6000"/>
              </a:lnSpc>
              <a:defRPr sz="6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27614"/>
            <a:ext cx="5958496" cy="425758"/>
          </a:xfrm>
        </p:spPr>
        <p:txBody>
          <a:bodyPr tIns="45720" bIns="45720"/>
          <a:lstStyle>
            <a:lvl1pPr marL="0" indent="0">
              <a:lnSpc>
                <a:spcPts val="2600"/>
              </a:lnSpc>
              <a:buFontTx/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8041360" y="6398455"/>
            <a:ext cx="4116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/>
              <a:t>.</a:t>
            </a:r>
          </a:p>
          <a:p>
            <a:pPr algn="r">
              <a:defRPr/>
            </a:pPr>
            <a:r>
              <a:rPr lang="en-US" sz="600" dirty="0"/>
              <a:t>GPDIS_2019.ppt | </a:t>
            </a:r>
            <a:fld id="{722087BA-F621-4EFD-97B4-BCAE5C7FA24B}" type="slidenum">
              <a:rPr lang="en-US" sz="600" smtClean="0"/>
              <a:pPr algn="r">
                <a:defRPr/>
              </a:pPr>
              <a:t>‹#›</a:t>
            </a:fld>
            <a:endParaRPr lang="en-US" sz="600" dirty="0"/>
          </a:p>
        </p:txBody>
      </p:sp>
      <p:pic>
        <p:nvPicPr>
          <p:cNvPr id="23" name="Picture 22" descr="Text&#10;&#10;Description automatically generated with low confidence">
            <a:extLst>
              <a:ext uri="{FF2B5EF4-FFF2-40B4-BE49-F238E27FC236}">
                <a16:creationId xmlns:a16="http://schemas.microsoft.com/office/drawing/2014/main" xmlns="" id="{7E82E627-6463-4621-9C93-58E2DBC50A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013" y="9827"/>
            <a:ext cx="4643438" cy="4464844"/>
          </a:xfrm>
          <a:prstGeom prst="rect">
            <a:avLst/>
          </a:prstGeom>
          <a:effectLst>
            <a:reflection blurRad="6350" stA="50000" endA="300" endPos="47000" dir="5400000" sy="-100000" algn="bl" rotWithShape="0"/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9" y="1225594"/>
            <a:ext cx="12192000" cy="512064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F76E6C7E-5BDE-4BB9-8C76-F01A16FC0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592575"/>
            <a:ext cx="10363200" cy="8143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860315A2-A121-4756-9E1F-DC626829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25296"/>
            <a:ext cx="5994400" cy="5120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25295"/>
            <a:ext cx="5994400" cy="51206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416B64A0-1641-4994-BC7A-26627B71891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88" y="6455019"/>
            <a:ext cx="2103120" cy="301188"/>
          </a:xfrm>
          <a:prstGeom prst="rect">
            <a:avLst/>
          </a:prstGeom>
        </p:spPr>
      </p:pic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1"/>
            <a:ext cx="12192000" cy="12096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lin ang="13500000" scaled="1"/>
            <a:tileRect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900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49" y="1225593"/>
            <a:ext cx="121920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457200" rIns="457200" bIns="4445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830237"/>
            <a:ext cx="12192000" cy="3889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88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900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193329"/>
            <a:ext cx="12192000" cy="56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28600" rIns="4572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852489"/>
            <a:ext cx="12192000" cy="27463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432000" rIns="45720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Global Product Data Interoperability Summit | </a:t>
            </a:r>
            <a:r>
              <a:rPr lang="en-US" sz="1200" b="1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93304" y="6334781"/>
            <a:ext cx="3698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/>
              <a:t>.</a:t>
            </a:r>
          </a:p>
          <a:p>
            <a:pPr algn="r">
              <a:defRPr/>
            </a:pPr>
            <a:r>
              <a:rPr lang="en-US" sz="600" dirty="0"/>
              <a:t>GPDIS_2021.ppt | </a:t>
            </a:r>
            <a:fld id="{722087BA-F621-4EFD-97B4-BCAE5C7FA24B}" type="slidenum">
              <a:rPr lang="en-US" sz="600" smtClean="0"/>
              <a:pPr algn="r">
                <a:defRPr/>
              </a:pPr>
              <a:t>‹#›</a:t>
            </a:fld>
            <a:endParaRPr lang="en-US" sz="6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0" y="6345239"/>
            <a:ext cx="12192000" cy="1587"/>
          </a:xfrm>
          <a:prstGeom prst="line">
            <a:avLst/>
          </a:prstGeom>
          <a:ln w="6350">
            <a:solidFill>
              <a:srgbClr val="0070C0"/>
            </a:solidFill>
            <a:headEnd type="none" w="sm" len="sm"/>
            <a:tailEnd type="none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2" r:id="rId3"/>
    <p:sldLayoutId id="2147483667" r:id="rId4"/>
    <p:sldLayoutId id="2147483663" r:id="rId5"/>
    <p:sldLayoutId id="2147483664" r:id="rId6"/>
  </p:sldLayoutIdLst>
  <p:hf hdr="0" dt="0"/>
  <p:txStyles>
    <p:titleStyle>
      <a:lvl1pPr algn="l" defTabSz="457200" rtl="0" eaLnBrk="0" fontAlgn="base" hangingPunct="0">
        <a:lnSpc>
          <a:spcPts val="2600"/>
        </a:lnSpc>
        <a:spcBef>
          <a:spcPct val="0"/>
        </a:spcBef>
        <a:spcAft>
          <a:spcPct val="0"/>
        </a:spcAft>
        <a:tabLst>
          <a:tab pos="10972800" algn="r"/>
        </a:tabLs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defTabSz="885825" rtl="0" eaLnBrk="0" fontAlgn="base" hangingPunct="0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25425" indent="-225425" algn="l" defTabSz="885825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687388" indent="-233363" algn="l" defTabSz="885825" rtl="0" eaLnBrk="0" fontAlgn="base" hangingPunct="0">
        <a:spcBef>
          <a:spcPct val="0"/>
        </a:spcBef>
        <a:spcAft>
          <a:spcPts val="600"/>
        </a:spcAft>
        <a:buClr>
          <a:schemeClr val="accent2"/>
        </a:buClr>
        <a:buChar char="•"/>
        <a:defRPr sz="2000" b="1">
          <a:solidFill>
            <a:srgbClr val="000000"/>
          </a:solidFill>
          <a:latin typeface="+mn-lt"/>
        </a:defRPr>
      </a:lvl2pPr>
      <a:lvl3pPr marL="1144588" indent="-222250" algn="l" defTabSz="885825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Char char="–"/>
        <a:defRPr sz="1800" b="1">
          <a:solidFill>
            <a:srgbClr val="000000"/>
          </a:solidFill>
          <a:latin typeface="+mn-lt"/>
        </a:defRPr>
      </a:lvl3pPr>
      <a:lvl4pPr marL="1712913" indent="-228600" algn="l" defTabSz="8858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defTabSz="88582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14587" y="234634"/>
            <a:ext cx="5729323" cy="1277273"/>
          </a:xfrm>
        </p:spPr>
        <p:txBody>
          <a:bodyPr/>
          <a:lstStyle/>
          <a:p>
            <a:r>
              <a:rPr lang="en-US" dirty="0"/>
              <a:t>Sponsorships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GPDIS Virtual Summit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B5EB8AA8-071F-4DA6-9D44-69FCC59627B0}"/>
              </a:ext>
            </a:extLst>
          </p:cNvPr>
          <p:cNvSpPr txBox="1">
            <a:spLocks/>
          </p:cNvSpPr>
          <p:nvPr/>
        </p:nvSpPr>
        <p:spPr bwMode="auto">
          <a:xfrm>
            <a:off x="0" y="5453372"/>
            <a:ext cx="5958496" cy="42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45720" rIns="45720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885825" rtl="0" eaLnBrk="0" fontAlgn="base" hangingPunct="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Tx/>
              <a:buNone/>
              <a:defRPr sz="2400" b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7388" indent="-233363" algn="l" defTabSz="885825" rtl="0" eaLnBrk="0" fontAlgn="base" hangingPunct="0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Char char="•"/>
              <a:defRPr sz="2000" b="1">
                <a:solidFill>
                  <a:srgbClr val="000000"/>
                </a:solidFill>
                <a:latin typeface="+mn-lt"/>
              </a:defRPr>
            </a:lvl2pPr>
            <a:lvl3pPr marL="1144588" indent="-222250" algn="l" defTabSz="885825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Char char="–"/>
              <a:defRPr sz="1800" b="1">
                <a:solidFill>
                  <a:srgbClr val="000000"/>
                </a:solidFill>
                <a:latin typeface="+mn-lt"/>
              </a:defRPr>
            </a:lvl3pPr>
            <a:lvl4pPr marL="1712913" indent="-228600" algn="l" defTabSz="8858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8858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defTabSz="8858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defTabSz="8858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defTabSz="8858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defTabSz="8858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September 13-17, 2021</a:t>
            </a:r>
          </a:p>
          <a:p>
            <a:r>
              <a:rPr lang="en-US" kern="0" dirty="0"/>
              <a:t>*UPDATED: July </a:t>
            </a:r>
            <a:r>
              <a:rPr lang="en-US" kern="0" dirty="0" smtClean="0"/>
              <a:t>26, </a:t>
            </a:r>
            <a:r>
              <a:rPr lang="en-US" kern="0" dirty="0"/>
              <a:t>2021*</a:t>
            </a:r>
          </a:p>
        </p:txBody>
      </p:sp>
    </p:spTree>
    <p:extLst>
      <p:ext uri="{BB962C8B-B14F-4D97-AF65-F5344CB8AC3E}">
        <p14:creationId xmlns:p14="http://schemas.microsoft.com/office/powerpoint/2010/main" val="3519736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D4F5C3D3-3D89-445B-ACC7-91D481E20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sponsorships must be secured by August 13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Sooner commitment allows more exposure in pre-event marketing, such as e-mail blasts, website publication, etc.</a:t>
            </a:r>
          </a:p>
          <a:p>
            <a:pPr lvl="1"/>
            <a:r>
              <a:rPr lang="en-US" strike="sngStrike" dirty="0"/>
              <a:t>Platinum sponsor must be committed by June 18</a:t>
            </a:r>
            <a:r>
              <a:rPr lang="en-US" strike="sngStrike" baseline="30000" dirty="0"/>
              <a:t>th</a:t>
            </a:r>
            <a:r>
              <a:rPr lang="en-US" strike="sngStrike" dirty="0"/>
              <a:t>.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 SOLD OUT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7A074788-711C-439F-901B-E7282D72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Sponsorship Deadlines</a:t>
            </a:r>
          </a:p>
        </p:txBody>
      </p:sp>
    </p:spTree>
    <p:extLst>
      <p:ext uri="{BB962C8B-B14F-4D97-AF65-F5344CB8AC3E}">
        <p14:creationId xmlns:p14="http://schemas.microsoft.com/office/powerpoint/2010/main" val="229880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767CDE-D958-40D4-9972-C654C0522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" y="1225594"/>
            <a:ext cx="12192000" cy="5120640"/>
          </a:xfrm>
        </p:spPr>
        <p:txBody>
          <a:bodyPr>
            <a:normAutofit/>
          </a:bodyPr>
          <a:lstStyle/>
          <a:p>
            <a:r>
              <a:rPr lang="en-US" dirty="0"/>
              <a:t>Sponsorships</a:t>
            </a:r>
          </a:p>
          <a:p>
            <a:pPr lvl="1"/>
            <a:r>
              <a:rPr lang="en-US" strike="sngStrike" dirty="0"/>
              <a:t>Platinum (limited time offer through June 18, 2021)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 SOLD OUT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Gold</a:t>
            </a:r>
          </a:p>
          <a:p>
            <a:pPr lvl="1"/>
            <a:r>
              <a:rPr lang="en-US" dirty="0"/>
              <a:t>Silver</a:t>
            </a:r>
          </a:p>
          <a:p>
            <a:pPr lvl="1"/>
            <a:r>
              <a:rPr lang="en-US" dirty="0"/>
              <a:t>Bronze</a:t>
            </a:r>
          </a:p>
          <a:p>
            <a:pPr marL="454025" lvl="1" indent="0">
              <a:buNone/>
            </a:pPr>
            <a:endParaRPr lang="en-US" dirty="0"/>
          </a:p>
          <a:p>
            <a:r>
              <a:rPr lang="en-US" dirty="0"/>
              <a:t>Sponsorship Options</a:t>
            </a:r>
          </a:p>
          <a:p>
            <a:pPr lvl="1"/>
            <a:r>
              <a:rPr lang="en-US" strike="sngStrike" dirty="0"/>
              <a:t>Registration Sponsorship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 SOLD OUT</a:t>
            </a:r>
            <a:endParaRPr lang="en-US" strike="sngStrike" dirty="0"/>
          </a:p>
          <a:p>
            <a:pPr lvl="1"/>
            <a:r>
              <a:rPr lang="en-US" dirty="0"/>
              <a:t>Platform Sponsorship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AED4C35-9228-49E6-A2D9-9BBBA283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329"/>
            <a:ext cx="12192000" cy="564257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2439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D812776-A1A8-4924-8121-D5BCE5199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" y="1225594"/>
            <a:ext cx="12192000" cy="512064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Thanks to our platinum sponsor, Vertex Software!</a:t>
            </a:r>
          </a:p>
          <a:p>
            <a:r>
              <a:rPr lang="en-US" dirty="0" smtClean="0"/>
              <a:t>40-minute </a:t>
            </a:r>
            <a:r>
              <a:rPr lang="en-US" dirty="0"/>
              <a:t>presentation (content must be approved)</a:t>
            </a:r>
          </a:p>
          <a:p>
            <a:pPr lvl="1"/>
            <a:r>
              <a:rPr lang="en-US" b="0" i="1" dirty="0"/>
              <a:t>Industry thought leader recommended for presentation</a:t>
            </a:r>
          </a:p>
          <a:p>
            <a:r>
              <a:rPr lang="en-US" dirty="0"/>
              <a:t>Logo placement</a:t>
            </a:r>
          </a:p>
          <a:p>
            <a:pPr lvl="1"/>
            <a:r>
              <a:rPr lang="en-US" dirty="0"/>
              <a:t>On registration site</a:t>
            </a:r>
          </a:p>
          <a:p>
            <a:pPr lvl="1"/>
            <a:r>
              <a:rPr lang="en-US" dirty="0"/>
              <a:t>By itself on slide kicking off every day.</a:t>
            </a:r>
          </a:p>
          <a:p>
            <a:pPr lvl="1"/>
            <a:r>
              <a:rPr lang="en-US" dirty="0"/>
              <a:t>On website</a:t>
            </a:r>
          </a:p>
          <a:p>
            <a:r>
              <a:rPr lang="en-US" dirty="0"/>
              <a:t>Unlimited 100% registration discount codes for inviting industry members</a:t>
            </a:r>
          </a:p>
          <a:p>
            <a:r>
              <a:rPr lang="en-US" dirty="0"/>
              <a:t>Attendee list for the entire event (subject to opt-in acceptance from registrants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Limited to 1 sponsorship / 5 complimentary GPDIS registrations </a:t>
            </a:r>
            <a:r>
              <a:rPr lang="en-US" dirty="0"/>
              <a:t>included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0D79BD02-07DC-4695-963B-82BB5E52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329"/>
            <a:ext cx="12192000" cy="564257"/>
          </a:xfrm>
        </p:spPr>
        <p:txBody>
          <a:bodyPr/>
          <a:lstStyle/>
          <a:p>
            <a:r>
              <a:rPr lang="en-US" dirty="0"/>
              <a:t>Platinum Sponsorship	$15,000</a:t>
            </a:r>
          </a:p>
        </p:txBody>
      </p:sp>
      <p:sp>
        <p:nvSpPr>
          <p:cNvPr id="3" name="Rectangle 2"/>
          <p:cNvSpPr/>
          <p:nvPr/>
        </p:nvSpPr>
        <p:spPr>
          <a:xfrm rot="20646806">
            <a:off x="209670" y="2821607"/>
            <a:ext cx="11825357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SOLD OUT</a:t>
            </a:r>
          </a:p>
        </p:txBody>
      </p:sp>
    </p:spTree>
    <p:extLst>
      <p:ext uri="{BB962C8B-B14F-4D97-AF65-F5344CB8AC3E}">
        <p14:creationId xmlns:p14="http://schemas.microsoft.com/office/powerpoint/2010/main" val="133149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6E12EFC3-8C74-4DFD-B189-513C1795F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" y="1225594"/>
            <a:ext cx="12192000" cy="51206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40 min presentation (Content requires approval)</a:t>
            </a:r>
          </a:p>
          <a:p>
            <a:pPr lvl="1"/>
            <a:r>
              <a:rPr lang="en-US" b="0" i="1" dirty="0"/>
              <a:t>Industry thought leader recommended for presentation</a:t>
            </a:r>
          </a:p>
          <a:p>
            <a:r>
              <a:rPr lang="en-US" dirty="0"/>
              <a:t>Logo placement</a:t>
            </a:r>
          </a:p>
          <a:p>
            <a:pPr lvl="1"/>
            <a:r>
              <a:rPr lang="en-US" dirty="0"/>
              <a:t>On sponsor slide kicking off every day.</a:t>
            </a:r>
          </a:p>
          <a:p>
            <a:pPr lvl="1"/>
            <a:r>
              <a:rPr lang="en-US" dirty="0"/>
              <a:t>On website</a:t>
            </a:r>
          </a:p>
          <a:p>
            <a:r>
              <a:rPr lang="en-US" sz="2000" dirty="0"/>
              <a:t>Attendee list from sessions of the same day (subject to opt-in acceptance from registrants)</a:t>
            </a:r>
          </a:p>
          <a:p>
            <a:r>
              <a:rPr lang="en-US" sz="2000" dirty="0"/>
              <a:t>Handout offered (PDF of marketing material) in conjunction with presentation </a:t>
            </a:r>
          </a:p>
          <a:p>
            <a:r>
              <a:rPr lang="en-US" sz="2200" strike="sngStrike" dirty="0"/>
              <a:t>Codes for inviting industry members which gives them $100 off registration (Unlimited*)</a:t>
            </a:r>
            <a:r>
              <a:rPr lang="en-US" sz="22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Thanks to our platinum sponsor, Vertex Software, industry members are now free!</a:t>
            </a:r>
          </a:p>
          <a:p>
            <a:endParaRPr lang="en-US" dirty="0"/>
          </a:p>
          <a:p>
            <a:r>
              <a:rPr lang="en-US" dirty="0"/>
              <a:t>Limited to </a:t>
            </a:r>
            <a:r>
              <a:rPr lang="en-US" dirty="0" smtClean="0"/>
              <a:t>3 sponsorships </a:t>
            </a:r>
            <a:r>
              <a:rPr lang="en-US" dirty="0"/>
              <a:t>/ </a:t>
            </a:r>
            <a:r>
              <a:rPr lang="en-US" dirty="0" smtClean="0"/>
              <a:t>3 </a:t>
            </a:r>
            <a:r>
              <a:rPr lang="en-US" dirty="0"/>
              <a:t>complimentary GPDIS registrations included </a:t>
            </a:r>
          </a:p>
          <a:p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xmlns="" id="{DA8BCD1F-2CDC-43DA-8612-AE641B32A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329"/>
            <a:ext cx="12192000" cy="564257"/>
          </a:xfrm>
        </p:spPr>
        <p:txBody>
          <a:bodyPr/>
          <a:lstStyle/>
          <a:p>
            <a:r>
              <a:rPr lang="en-US" dirty="0"/>
              <a:t>Gold </a:t>
            </a:r>
            <a:r>
              <a:rPr lang="en-US" dirty="0" smtClean="0"/>
              <a:t>Sponsorship</a:t>
            </a:r>
            <a:r>
              <a:rPr lang="en-US" dirty="0"/>
              <a:t>	$5,500</a:t>
            </a:r>
          </a:p>
        </p:txBody>
      </p:sp>
    </p:spTree>
    <p:extLst>
      <p:ext uri="{BB962C8B-B14F-4D97-AF65-F5344CB8AC3E}">
        <p14:creationId xmlns:p14="http://schemas.microsoft.com/office/powerpoint/2010/main" val="304575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98AA019-9D14-4CD7-835E-CDB380563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20 min presentation (Content requires approval)</a:t>
            </a:r>
          </a:p>
          <a:p>
            <a:pPr lvl="1"/>
            <a:r>
              <a:rPr lang="en-US" b="0" i="1" dirty="0"/>
              <a:t>Industry thought leader recommended for presentation</a:t>
            </a:r>
          </a:p>
          <a:p>
            <a:r>
              <a:rPr lang="en-US" dirty="0"/>
              <a:t>Logo placement</a:t>
            </a:r>
          </a:p>
          <a:p>
            <a:pPr lvl="1"/>
            <a:r>
              <a:rPr lang="en-US" dirty="0"/>
              <a:t>On sponsor slide kicking off every day.</a:t>
            </a:r>
          </a:p>
          <a:p>
            <a:pPr lvl="1"/>
            <a:r>
              <a:rPr lang="en-US" dirty="0"/>
              <a:t>On website</a:t>
            </a:r>
          </a:p>
          <a:p>
            <a:r>
              <a:rPr lang="en-US" dirty="0"/>
              <a:t>Attendee list from sessions of the same day (subject to opt-in acceptance from registrants)</a:t>
            </a:r>
          </a:p>
          <a:p>
            <a:r>
              <a:rPr lang="en-US" dirty="0"/>
              <a:t>Handout offered (PDF of marketing material) in conjunction with presentation</a:t>
            </a:r>
          </a:p>
          <a:p>
            <a:r>
              <a:rPr lang="en-US" sz="2400" strike="sngStrike" dirty="0"/>
              <a:t>Codes for inviting industry members which gives them $100 off registration (Unlimited*)</a:t>
            </a:r>
            <a:r>
              <a:rPr lang="en-US" sz="24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Thanks to our platinum sponsor, Vertex Software, industry members are now free!</a:t>
            </a:r>
            <a:endParaRPr lang="en-US" dirty="0"/>
          </a:p>
          <a:p>
            <a:endParaRPr lang="en-US" dirty="0"/>
          </a:p>
          <a:p>
            <a:r>
              <a:rPr lang="en-US" dirty="0"/>
              <a:t>Limited to 10 (2 per day) </a:t>
            </a:r>
            <a:r>
              <a:rPr lang="en-US" dirty="0" smtClean="0"/>
              <a:t>sponsorships </a:t>
            </a:r>
            <a:r>
              <a:rPr lang="en-US" dirty="0"/>
              <a:t>/ </a:t>
            </a:r>
            <a:r>
              <a:rPr lang="en-US" dirty="0" smtClean="0"/>
              <a:t>2 </a:t>
            </a:r>
            <a:r>
              <a:rPr lang="en-US" dirty="0"/>
              <a:t>complimentary GPDIS registrations included 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046119AE-9BF9-4A79-8B77-27A32A7C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Silver Sponsorship	$2,000 </a:t>
            </a:r>
          </a:p>
        </p:txBody>
      </p:sp>
    </p:spTree>
    <p:extLst>
      <p:ext uri="{BB962C8B-B14F-4D97-AF65-F5344CB8AC3E}">
        <p14:creationId xmlns:p14="http://schemas.microsoft.com/office/powerpoint/2010/main" val="3592363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49" y="1225594"/>
            <a:ext cx="12192000" cy="5120640"/>
          </a:xfrm>
        </p:spPr>
        <p:txBody>
          <a:bodyPr>
            <a:normAutofit/>
          </a:bodyPr>
          <a:lstStyle/>
          <a:p>
            <a:r>
              <a:rPr lang="en-US" dirty="0"/>
              <a:t>Logo placement</a:t>
            </a:r>
          </a:p>
          <a:p>
            <a:pPr lvl="1"/>
            <a:r>
              <a:rPr lang="en-US" dirty="0"/>
              <a:t>On sponsor slide kicking off every day.</a:t>
            </a:r>
          </a:p>
          <a:p>
            <a:pPr lvl="1"/>
            <a:r>
              <a:rPr lang="en-US" dirty="0"/>
              <a:t>On website</a:t>
            </a:r>
          </a:p>
          <a:p>
            <a:r>
              <a:rPr lang="en-US" sz="2000" strike="sngStrike" dirty="0"/>
              <a:t>Codes for inviting industry members which gives them $100 off registration (Unlimited*)</a:t>
            </a:r>
            <a:r>
              <a:rPr lang="en-US" sz="2000" dirty="0"/>
              <a:t> 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Thanks to our platinum sponsor, Vertex Software, industry members are now free</a:t>
            </a:r>
            <a:r>
              <a:rPr lang="en-US" dirty="0" smtClean="0">
                <a:solidFill>
                  <a:srgbClr val="0000FF"/>
                </a:solidFill>
              </a:rPr>
              <a:t>!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Unlimited sponsorships </a:t>
            </a:r>
            <a:r>
              <a:rPr lang="en-US" dirty="0"/>
              <a:t>/ </a:t>
            </a:r>
            <a:r>
              <a:rPr lang="en-US" dirty="0" smtClean="0"/>
              <a:t>1 </a:t>
            </a:r>
            <a:r>
              <a:rPr lang="en-US" dirty="0"/>
              <a:t>complimentary GPDIS </a:t>
            </a:r>
            <a:r>
              <a:rPr lang="en-US" dirty="0" smtClean="0"/>
              <a:t>registration </a:t>
            </a:r>
            <a:r>
              <a:rPr lang="en-US" dirty="0"/>
              <a:t>included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3329"/>
            <a:ext cx="12192000" cy="564257"/>
          </a:xfrm>
        </p:spPr>
        <p:txBody>
          <a:bodyPr/>
          <a:lstStyle/>
          <a:p>
            <a:r>
              <a:rPr lang="en-US" dirty="0"/>
              <a:t>Bronze Sponsor 	$900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EFD366-BAF7-4869-8287-399F401A946C}"/>
              </a:ext>
            </a:extLst>
          </p:cNvPr>
          <p:cNvSpPr txBox="1"/>
          <p:nvPr/>
        </p:nvSpPr>
        <p:spPr>
          <a:xfrm>
            <a:off x="535258" y="5982630"/>
            <a:ext cx="8463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*Sponsor which recruits the most members will be eligible for $1000 off GPDIS 2022 sponsorship!</a:t>
            </a:r>
          </a:p>
        </p:txBody>
      </p:sp>
    </p:spTree>
    <p:extLst>
      <p:ext uri="{BB962C8B-B14F-4D97-AF65-F5344CB8AC3E}">
        <p14:creationId xmlns:p14="http://schemas.microsoft.com/office/powerpoint/2010/main" val="411859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359B867-AD1A-4FD0-B26C-B0F131D27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" y="1225594"/>
            <a:ext cx="12192000" cy="5120640"/>
          </a:xfrm>
        </p:spPr>
        <p:txBody>
          <a:bodyPr>
            <a:normAutofit/>
          </a:bodyPr>
          <a:lstStyle/>
          <a:p>
            <a:r>
              <a:rPr lang="en-US" dirty="0"/>
              <a:t>Must be add-on to another sponsorship</a:t>
            </a:r>
          </a:p>
          <a:p>
            <a:r>
              <a:rPr lang="en-US" dirty="0"/>
              <a:t>One platform sponsor per day</a:t>
            </a:r>
          </a:p>
          <a:p>
            <a:pPr lvl="1"/>
            <a:r>
              <a:rPr lang="en-US" dirty="0"/>
              <a:t>$750 per day</a:t>
            </a:r>
          </a:p>
          <a:p>
            <a:pPr lvl="1"/>
            <a:r>
              <a:rPr lang="en-US" dirty="0"/>
              <a:t>Option for full week platform sponsor: $3000</a:t>
            </a:r>
          </a:p>
          <a:p>
            <a:r>
              <a:rPr lang="en-US" dirty="0"/>
              <a:t>3 slide presentation looped during breaks on day of sponsorship:</a:t>
            </a:r>
          </a:p>
          <a:p>
            <a:pPr lvl="1"/>
            <a:r>
              <a:rPr lang="en-US" dirty="0"/>
              <a:t>Two breaks per day during which time the Platform sponsor slides will be </a:t>
            </a:r>
            <a:r>
              <a:rPr lang="en-US" dirty="0" smtClean="0"/>
              <a:t>looped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 </a:t>
            </a:r>
            <a:r>
              <a:rPr lang="en-US" dirty="0"/>
              <a:t>complimentary GPDIS </a:t>
            </a:r>
            <a:r>
              <a:rPr lang="en-US" dirty="0" smtClean="0"/>
              <a:t>registration </a:t>
            </a:r>
            <a:r>
              <a:rPr lang="en-US" dirty="0"/>
              <a:t>included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B27848D7-5F34-4C58-9157-A5A0C2B7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 sponsor	$750 per day</a:t>
            </a:r>
          </a:p>
        </p:txBody>
      </p:sp>
    </p:spTree>
    <p:extLst>
      <p:ext uri="{BB962C8B-B14F-4D97-AF65-F5344CB8AC3E}">
        <p14:creationId xmlns:p14="http://schemas.microsoft.com/office/powerpoint/2010/main" val="668329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B0ED7A1A-D495-47AC-88C5-AEA2C75F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49" y="1225594"/>
            <a:ext cx="12192000" cy="5120640"/>
          </a:xfrm>
        </p:spPr>
        <p:txBody>
          <a:bodyPr/>
          <a:lstStyle/>
          <a:p>
            <a:r>
              <a:rPr lang="en-US" dirty="0"/>
              <a:t>Logo on registration page</a:t>
            </a:r>
          </a:p>
          <a:p>
            <a:r>
              <a:rPr lang="en-US" dirty="0"/>
              <a:t>Must be add-on to another sponsorship</a:t>
            </a:r>
          </a:p>
          <a:p>
            <a:r>
              <a:rPr lang="en-US" dirty="0"/>
              <a:t>(Registration starts June 21</a:t>
            </a:r>
            <a:r>
              <a:rPr lang="en-US" baseline="30000" dirty="0"/>
              <a:t>st</a:t>
            </a:r>
            <a:r>
              <a:rPr lang="en-US" dirty="0"/>
              <a:t>; encouraged to commit by June 18)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B5E211AC-AE33-46E6-96BB-21498C87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329"/>
            <a:ext cx="12192000" cy="564257"/>
          </a:xfrm>
        </p:spPr>
        <p:txBody>
          <a:bodyPr/>
          <a:lstStyle/>
          <a:p>
            <a:r>
              <a:rPr lang="en-US" dirty="0"/>
              <a:t>Registration sponsor	$1,000</a:t>
            </a:r>
          </a:p>
        </p:txBody>
      </p:sp>
      <p:sp>
        <p:nvSpPr>
          <p:cNvPr id="4" name="Rectangle 3"/>
          <p:cNvSpPr/>
          <p:nvPr/>
        </p:nvSpPr>
        <p:spPr>
          <a:xfrm rot="20629299">
            <a:off x="209594" y="2883072"/>
            <a:ext cx="11825357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SOLD OUT</a:t>
            </a:r>
          </a:p>
        </p:txBody>
      </p:sp>
    </p:spTree>
    <p:extLst>
      <p:ext uri="{BB962C8B-B14F-4D97-AF65-F5344CB8AC3E}">
        <p14:creationId xmlns:p14="http://schemas.microsoft.com/office/powerpoint/2010/main" val="733944300"/>
      </p:ext>
    </p:extLst>
  </p:cSld>
  <p:clrMapOvr>
    <a:masterClrMapping/>
  </p:clrMapOvr>
</p:sld>
</file>

<file path=ppt/theme/theme1.xml><?xml version="1.0" encoding="utf-8"?>
<a:theme xmlns:a="http://schemas.openxmlformats.org/drawingml/2006/main" name="ssd4mt04">
  <a:themeElements>
    <a:clrScheme name="ssd4mt04 1">
      <a:dk1>
        <a:srgbClr val="000000"/>
      </a:dk1>
      <a:lt1>
        <a:srgbClr val="FFFFFF"/>
      </a:lt1>
      <a:dk2>
        <a:srgbClr val="006B3F"/>
      </a:dk2>
      <a:lt2>
        <a:srgbClr val="A6A49E"/>
      </a:lt2>
      <a:accent1>
        <a:srgbClr val="A32638"/>
      </a:accent1>
      <a:accent2>
        <a:srgbClr val="0038A8"/>
      </a:accent2>
      <a:accent3>
        <a:srgbClr val="FFFFFF"/>
      </a:accent3>
      <a:accent4>
        <a:srgbClr val="000000"/>
      </a:accent4>
      <a:accent5>
        <a:srgbClr val="CEACAE"/>
      </a:accent5>
      <a:accent6>
        <a:srgbClr val="003298"/>
      </a:accent6>
      <a:hlink>
        <a:srgbClr val="3A75C4"/>
      </a:hlink>
      <a:folHlink>
        <a:srgbClr val="7F6689"/>
      </a:folHlink>
    </a:clrScheme>
    <a:fontScheme name="ssd4mt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sd4mt04 1">
        <a:dk1>
          <a:srgbClr val="000000"/>
        </a:dk1>
        <a:lt1>
          <a:srgbClr val="FFFFFF"/>
        </a:lt1>
        <a:dk2>
          <a:srgbClr val="006B3F"/>
        </a:dk2>
        <a:lt2>
          <a:srgbClr val="A6A49E"/>
        </a:lt2>
        <a:accent1>
          <a:srgbClr val="A32638"/>
        </a:accent1>
        <a:accent2>
          <a:srgbClr val="0038A8"/>
        </a:accent2>
        <a:accent3>
          <a:srgbClr val="FFFFFF"/>
        </a:accent3>
        <a:accent4>
          <a:srgbClr val="000000"/>
        </a:accent4>
        <a:accent5>
          <a:srgbClr val="CEACAE"/>
        </a:accent5>
        <a:accent6>
          <a:srgbClr val="003298"/>
        </a:accent6>
        <a:hlink>
          <a:srgbClr val="3A75C4"/>
        </a:hlink>
        <a:folHlink>
          <a:srgbClr val="7F66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D2E2F7FE18934BAF6B3CF0B67B73E2" ma:contentTypeVersion="14" ma:contentTypeDescription="Create a new document." ma:contentTypeScope="" ma:versionID="3762a8b536ac9f9c02bc8a5633eb4bd6">
  <xsd:schema xmlns:xsd="http://www.w3.org/2001/XMLSchema" xmlns:xs="http://www.w3.org/2001/XMLSchema" xmlns:p="http://schemas.microsoft.com/office/2006/metadata/properties" xmlns:ns2="44d0b3ce-cf7f-4525-aa5b-a5e74a02120e" xmlns:ns3="494d5432-2adb-4c0d-81af-da3c5be82a0d" targetNamespace="http://schemas.microsoft.com/office/2006/metadata/properties" ma:root="true" ma:fieldsID="61c7f2044e0f9fdaae5eeeb6d5a8e75d" ns2:_="" ns3:_="">
    <xsd:import namespace="44d0b3ce-cf7f-4525-aa5b-a5e74a02120e"/>
    <xsd:import namespace="494d5432-2adb-4c0d-81af-da3c5be82a0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d0b3ce-cf7f-4525-aa5b-a5e74a0212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d5432-2adb-4c0d-81af-da3c5be82a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8C7F6B-4992-4AAE-AD38-5D4F5B8149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59753E-307B-4C93-BBB6-F1AAD8AE0AB9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94d5432-2adb-4c0d-81af-da3c5be82a0d"/>
    <ds:schemaRef ds:uri="http://schemas.microsoft.com/office/2006/documentManagement/types"/>
    <ds:schemaRef ds:uri="44d0b3ce-cf7f-4525-aa5b-a5e74a02120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24B9B6-BB06-494C-A018-2EC33AED8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d0b3ce-cf7f-4525-aa5b-a5e74a02120e"/>
    <ds:schemaRef ds:uri="494d5432-2adb-4c0d-81af-da3c5be82a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BT_IT_Template</Template>
  <TotalTime>10600</TotalTime>
  <Words>353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ssd4mt04</vt:lpstr>
      <vt:lpstr>Sponsorships</vt:lpstr>
      <vt:lpstr>Sponsorship Deadlines</vt:lpstr>
      <vt:lpstr>Summary</vt:lpstr>
      <vt:lpstr>Platinum Sponsorship $15,000</vt:lpstr>
      <vt:lpstr>Gold Sponsorship $5,500</vt:lpstr>
      <vt:lpstr>Silver Sponsorship $2,000 </vt:lpstr>
      <vt:lpstr>Bronze Sponsor  $900</vt:lpstr>
      <vt:lpstr>Platform sponsor $750 per day</vt:lpstr>
      <vt:lpstr>Registration sponsor $1,000</vt:lpstr>
    </vt:vector>
  </TitlesOfParts>
  <Company>Elysium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GPDIS Sponsorships</dc:title>
  <dc:creator>annalise.suzuki@elysiuminc.com</dc:creator>
  <cp:keywords>GPDIS</cp:keywords>
  <cp:lastModifiedBy>Wold, Jennifer M</cp:lastModifiedBy>
  <cp:revision>214</cp:revision>
  <dcterms:created xsi:type="dcterms:W3CDTF">2005-09-16T18:06:48Z</dcterms:created>
  <dcterms:modified xsi:type="dcterms:W3CDTF">2021-07-27T17:14:53Z</dcterms:modified>
  <cp:category>Sponsorships</cp:category>
  <cp:contentStatus>Published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0x0101001ED2E2F7FE18934BAF6B3CF0B67B73E2</vt:lpwstr>
  </property>
</Properties>
</file>