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3.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4"/>
    <p:sldMasterId id="2147483668" r:id="rId5"/>
    <p:sldMasterId id="2147483670" r:id="rId6"/>
    <p:sldMasterId id="2147483673" r:id="rId7"/>
  </p:sldMasterIdLst>
  <p:notesMasterIdLst>
    <p:notesMasterId r:id="rId35"/>
  </p:notesMasterIdLst>
  <p:handoutMasterIdLst>
    <p:handoutMasterId r:id="rId36"/>
  </p:handoutMasterIdLst>
  <p:sldIdLst>
    <p:sldId id="256" r:id="rId8"/>
    <p:sldId id="260" r:id="rId9"/>
    <p:sldId id="270" r:id="rId10"/>
    <p:sldId id="265" r:id="rId11"/>
    <p:sldId id="266" r:id="rId12"/>
    <p:sldId id="267" r:id="rId13"/>
    <p:sldId id="272" r:id="rId14"/>
    <p:sldId id="280" r:id="rId15"/>
    <p:sldId id="284" r:id="rId16"/>
    <p:sldId id="269" r:id="rId17"/>
    <p:sldId id="271" r:id="rId18"/>
    <p:sldId id="285" r:id="rId19"/>
    <p:sldId id="274" r:id="rId20"/>
    <p:sldId id="263" r:id="rId21"/>
    <p:sldId id="286" r:id="rId22"/>
    <p:sldId id="276" r:id="rId23"/>
    <p:sldId id="262" r:id="rId24"/>
    <p:sldId id="277" r:id="rId25"/>
    <p:sldId id="279" r:id="rId26"/>
    <p:sldId id="278" r:id="rId27"/>
    <p:sldId id="257" r:id="rId28"/>
    <p:sldId id="275" r:id="rId29"/>
    <p:sldId id="268" r:id="rId30"/>
    <p:sldId id="261" r:id="rId31"/>
    <p:sldId id="282" r:id="rId32"/>
    <p:sldId id="281" r:id="rId33"/>
    <p:sldId id="287" r:id="rId34"/>
  </p:sldIdLst>
  <p:sldSz cx="12192000" cy="6858000"/>
  <p:notesSz cx="6858000" cy="9144000"/>
  <p:defaultTextStyle>
    <a:defPPr>
      <a:defRPr lang="en-US"/>
    </a:defPPr>
    <a:lvl1pPr algn="l" rtl="0" fontAlgn="base">
      <a:spcBef>
        <a:spcPct val="0"/>
      </a:spcBef>
      <a:spcAft>
        <a:spcPct val="0"/>
      </a:spcAft>
      <a:defRPr sz="900" kern="1200">
        <a:solidFill>
          <a:schemeClr val="tx1"/>
        </a:solidFill>
        <a:latin typeface="Arial" charset="0"/>
        <a:ea typeface="+mn-ea"/>
        <a:cs typeface="+mn-cs"/>
      </a:defRPr>
    </a:lvl1pPr>
    <a:lvl2pPr marL="457200" algn="l" rtl="0" fontAlgn="base">
      <a:spcBef>
        <a:spcPct val="0"/>
      </a:spcBef>
      <a:spcAft>
        <a:spcPct val="0"/>
      </a:spcAft>
      <a:defRPr sz="900" kern="1200">
        <a:solidFill>
          <a:schemeClr val="tx1"/>
        </a:solidFill>
        <a:latin typeface="Arial" charset="0"/>
        <a:ea typeface="+mn-ea"/>
        <a:cs typeface="+mn-cs"/>
      </a:defRPr>
    </a:lvl2pPr>
    <a:lvl3pPr marL="914400" algn="l" rtl="0" fontAlgn="base">
      <a:spcBef>
        <a:spcPct val="0"/>
      </a:spcBef>
      <a:spcAft>
        <a:spcPct val="0"/>
      </a:spcAft>
      <a:defRPr sz="900" kern="1200">
        <a:solidFill>
          <a:schemeClr val="tx1"/>
        </a:solidFill>
        <a:latin typeface="Arial" charset="0"/>
        <a:ea typeface="+mn-ea"/>
        <a:cs typeface="+mn-cs"/>
      </a:defRPr>
    </a:lvl3pPr>
    <a:lvl4pPr marL="1371600" algn="l" rtl="0" fontAlgn="base">
      <a:spcBef>
        <a:spcPct val="0"/>
      </a:spcBef>
      <a:spcAft>
        <a:spcPct val="0"/>
      </a:spcAft>
      <a:defRPr sz="900" kern="1200">
        <a:solidFill>
          <a:schemeClr val="tx1"/>
        </a:solidFill>
        <a:latin typeface="Arial" charset="0"/>
        <a:ea typeface="+mn-ea"/>
        <a:cs typeface="+mn-cs"/>
      </a:defRPr>
    </a:lvl4pPr>
    <a:lvl5pPr marL="1828800" algn="l" rtl="0" fontAlgn="base">
      <a:spcBef>
        <a:spcPct val="0"/>
      </a:spcBef>
      <a:spcAft>
        <a:spcPct val="0"/>
      </a:spcAft>
      <a:defRPr sz="900" kern="1200">
        <a:solidFill>
          <a:schemeClr val="tx1"/>
        </a:solidFill>
        <a:latin typeface="Arial" charset="0"/>
        <a:ea typeface="+mn-ea"/>
        <a:cs typeface="+mn-cs"/>
      </a:defRPr>
    </a:lvl5pPr>
    <a:lvl6pPr marL="2286000" algn="l" defTabSz="914400" rtl="0" eaLnBrk="1" latinLnBrk="0" hangingPunct="1">
      <a:defRPr sz="900" kern="1200">
        <a:solidFill>
          <a:schemeClr val="tx1"/>
        </a:solidFill>
        <a:latin typeface="Arial" charset="0"/>
        <a:ea typeface="+mn-ea"/>
        <a:cs typeface="+mn-cs"/>
      </a:defRPr>
    </a:lvl6pPr>
    <a:lvl7pPr marL="2743200" algn="l" defTabSz="914400" rtl="0" eaLnBrk="1" latinLnBrk="0" hangingPunct="1">
      <a:defRPr sz="900" kern="1200">
        <a:solidFill>
          <a:schemeClr val="tx1"/>
        </a:solidFill>
        <a:latin typeface="Arial" charset="0"/>
        <a:ea typeface="+mn-ea"/>
        <a:cs typeface="+mn-cs"/>
      </a:defRPr>
    </a:lvl7pPr>
    <a:lvl8pPr marL="3200400" algn="l" defTabSz="914400" rtl="0" eaLnBrk="1" latinLnBrk="0" hangingPunct="1">
      <a:defRPr sz="900" kern="1200">
        <a:solidFill>
          <a:schemeClr val="tx1"/>
        </a:solidFill>
        <a:latin typeface="Arial" charset="0"/>
        <a:ea typeface="+mn-ea"/>
        <a:cs typeface="+mn-cs"/>
      </a:defRPr>
    </a:lvl8pPr>
    <a:lvl9pPr marL="3657600" algn="l" defTabSz="914400" rtl="0" eaLnBrk="1" latinLnBrk="0" hangingPunct="1">
      <a:defRPr sz="9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4481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D09278F-2DCC-4246-A0D5-BE25ECC8DCEB}" v="2" dt="2021-06-10T15:24:31.90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3234" autoAdjust="0"/>
    <p:restoredTop sz="96473" autoAdjust="0"/>
  </p:normalViewPr>
  <p:slideViewPr>
    <p:cSldViewPr snapToGrid="0">
      <p:cViewPr varScale="1">
        <p:scale>
          <a:sx n="106" d="100"/>
          <a:sy n="106" d="100"/>
        </p:scale>
        <p:origin x="168" y="978"/>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61" d="100"/>
          <a:sy n="61" d="100"/>
        </p:scale>
        <p:origin x="-199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4.xml"/><Relationship Id="rId34" Type="http://schemas.openxmlformats.org/officeDocument/2006/relationships/slide" Target="slides/slide27.xml"/><Relationship Id="rId42" Type="http://schemas.microsoft.com/office/2016/11/relationships/changesInfo" Target="changesInfos/changesInfo1.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handoutMaster" Target="handoutMasters/handoutMaster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hil Spreier" userId="8b974261-ad99-421a-b12c-8652305c0b65" providerId="ADAL" clId="{6D09278F-2DCC-4246-A0D5-BE25ECC8DCEB}"/>
    <pc:docChg chg="modSld">
      <pc:chgData name="Phil Spreier" userId="8b974261-ad99-421a-b12c-8652305c0b65" providerId="ADAL" clId="{6D09278F-2DCC-4246-A0D5-BE25ECC8DCEB}" dt="2021-06-10T15:24:31.900" v="1"/>
      <pc:docMkLst>
        <pc:docMk/>
      </pc:docMkLst>
      <pc:sldChg chg="addSp delSp modSp">
        <pc:chgData name="Phil Spreier" userId="8b974261-ad99-421a-b12c-8652305c0b65" providerId="ADAL" clId="{6D09278F-2DCC-4246-A0D5-BE25ECC8DCEB}" dt="2021-06-10T15:24:31.900" v="1"/>
        <pc:sldMkLst>
          <pc:docMk/>
          <pc:sldMk cId="4118591475" sldId="257"/>
        </pc:sldMkLst>
        <pc:spChg chg="del">
          <ac:chgData name="Phil Spreier" userId="8b974261-ad99-421a-b12c-8652305c0b65" providerId="ADAL" clId="{6D09278F-2DCC-4246-A0D5-BE25ECC8DCEB}" dt="2021-06-10T15:24:31.036" v="0"/>
          <ac:spMkLst>
            <pc:docMk/>
            <pc:sldMk cId="4118591475" sldId="257"/>
            <ac:spMk id="4" creationId="{C240410C-0867-4E2E-A5A7-42C334859157}"/>
          </ac:spMkLst>
        </pc:spChg>
        <pc:spChg chg="add del mod">
          <ac:chgData name="Phil Spreier" userId="8b974261-ad99-421a-b12c-8652305c0b65" providerId="ADAL" clId="{6D09278F-2DCC-4246-A0D5-BE25ECC8DCEB}" dt="2021-06-10T15:24:31.900" v="1"/>
          <ac:spMkLst>
            <pc:docMk/>
            <pc:sldMk cId="4118591475" sldId="257"/>
            <ac:spMk id="5" creationId="{9DE3C963-6917-4E10-B1CE-DF855CA6292E}"/>
          </ac:spMkLst>
        </pc:spChg>
        <pc:spChg chg="add mod">
          <ac:chgData name="Phil Spreier" userId="8b974261-ad99-421a-b12c-8652305c0b65" providerId="ADAL" clId="{6D09278F-2DCC-4246-A0D5-BE25ECC8DCEB}" dt="2021-06-10T15:24:31.900" v="1"/>
          <ac:spMkLst>
            <pc:docMk/>
            <pc:sldMk cId="4118591475" sldId="257"/>
            <ac:spMk id="6" creationId="{AA45A3BB-204E-4058-901F-C046374E71E2}"/>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file:///C:\Users\cmw3144\AppData\Local\Microsoft\Windows\INetCache\Content.Outlook\SHH5IPGA\Transcribed%20Tabulated%20Feedback.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cmw3144\AppData\Local\Microsoft\Windows\INetCache\Content.Outlook\SHH5IPGA\Transcribed%20Tabulated%20Feedback.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cmw3144\AppData\Local\Microsoft\Windows\INetCache\Content.Outlook\SHH5IPGA\Transcribed%20Tabulated%20Feedback.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cmw3144\AppData\Local\Microsoft\Windows\INetCache\Content.Outlook\SHH5IPGA\Transcribed%20Tabulated%20Feedback.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sz="1800" dirty="0" smtClean="0"/>
              <a:t>Do you have </a:t>
            </a:r>
            <a:r>
              <a:rPr lang="en-US" sz="1800" b="1" dirty="0" smtClean="0">
                <a:solidFill>
                  <a:schemeClr val="tx1"/>
                </a:solidFill>
              </a:rPr>
              <a:t>access to MBSE tools</a:t>
            </a:r>
            <a:r>
              <a:rPr lang="en-US" sz="1800" dirty="0" smtClean="0"/>
              <a:t>?</a:t>
            </a:r>
            <a:endParaRPr lang="en-US" sz="1800" dirty="0"/>
          </a:p>
        </c:rich>
      </c:tx>
      <c:layout>
        <c:manualLayout>
          <c:xMode val="edge"/>
          <c:yMode val="edge"/>
          <c:x val="0.11998727169671407"/>
          <c:y val="6.2551465514471535E-2"/>
        </c:manualLayout>
      </c:layout>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spPr>
            <a:ln>
              <a:solidFill>
                <a:schemeClr val="tx1"/>
              </a:solidFill>
            </a:ln>
          </c:spPr>
          <c:dPt>
            <c:idx val="0"/>
            <c:bubble3D val="0"/>
            <c:spPr>
              <a:solidFill>
                <a:schemeClr val="accent1"/>
              </a:solidFill>
              <a:ln w="19050">
                <a:noFill/>
              </a:ln>
              <a:effectLst/>
            </c:spPr>
          </c:dPt>
          <c:dPt>
            <c:idx val="1"/>
            <c:bubble3D val="0"/>
            <c:spPr>
              <a:solidFill>
                <a:schemeClr val="accent2"/>
              </a:solidFill>
              <a:ln w="19050">
                <a:noFill/>
              </a:ln>
              <a:effectLst/>
            </c:spPr>
          </c:dPt>
          <c:dPt>
            <c:idx val="2"/>
            <c:bubble3D val="0"/>
            <c:spPr>
              <a:solidFill>
                <a:schemeClr val="accent3"/>
              </a:solidFill>
              <a:ln w="19050">
                <a:solidFill>
                  <a:schemeClr val="tx1"/>
                </a:solidFill>
              </a:ln>
              <a:effectLst/>
            </c:spPr>
          </c:dPt>
          <c:dLbls>
            <c:dLbl>
              <c:idx val="0"/>
              <c:tx>
                <c:rich>
                  <a:bodyPr/>
                  <a:lstStyle/>
                  <a:p>
                    <a:r>
                      <a:rPr lang="en-US" sz="1600" dirty="0" smtClean="0">
                        <a:solidFill>
                          <a:srgbClr val="FFFFFF"/>
                        </a:solidFill>
                      </a:rPr>
                      <a:t>71%</a:t>
                    </a:r>
                    <a:endParaRPr lang="en-US" sz="1600" dirty="0">
                      <a:solidFill>
                        <a:srgbClr val="FFFFFF"/>
                      </a:solidFill>
                    </a:endParaRPr>
                  </a:p>
                </c:rich>
              </c:tx>
              <c:showLegendKey val="0"/>
              <c:showVal val="1"/>
              <c:showCatName val="0"/>
              <c:showSerName val="0"/>
              <c:showPercent val="0"/>
              <c:showBubbleSize val="0"/>
              <c:extLst>
                <c:ext xmlns:c15="http://schemas.microsoft.com/office/drawing/2012/chart" uri="{CE6537A1-D6FC-4f65-9D91-7224C49458BB}"/>
              </c:extLst>
            </c:dLbl>
            <c:dLbl>
              <c:idx val="1"/>
              <c:layout>
                <c:manualLayout>
                  <c:x val="0.18509679711088745"/>
                  <c:y val="3.2837445573294627E-2"/>
                </c:manualLayout>
              </c:layout>
              <c:tx>
                <c:rich>
                  <a:bodyPr rot="0" spcFirstLastPara="1" vertOverflow="ellipsis" vert="horz" wrap="square" lIns="38100" tIns="19050" rIns="38100" bIns="19050" anchor="ctr" anchorCtr="1">
                    <a:noAutofit/>
                  </a:bodyPr>
                  <a:lstStyle/>
                  <a:p>
                    <a:pPr>
                      <a:defRPr sz="1400" b="0" i="0" u="none" strike="noStrike" kern="1200" baseline="0">
                        <a:solidFill>
                          <a:srgbClr val="FFFFFF"/>
                        </a:solidFill>
                        <a:latin typeface="+mn-lt"/>
                        <a:ea typeface="+mn-ea"/>
                        <a:cs typeface="+mn-cs"/>
                      </a:defRPr>
                    </a:pPr>
                    <a:r>
                      <a:rPr lang="en-US" sz="1400" dirty="0" smtClean="0">
                        <a:solidFill>
                          <a:srgbClr val="FFFFFF"/>
                        </a:solidFill>
                      </a:rPr>
                      <a:t>16%</a:t>
                    </a:r>
                    <a:endParaRPr lang="en-US" sz="1400" dirty="0">
                      <a:solidFill>
                        <a:srgbClr val="FFFFFF"/>
                      </a:solidFill>
                    </a:endParaRPr>
                  </a:p>
                </c:rich>
              </c:tx>
              <c:spPr>
                <a:noFill/>
                <a:ln>
                  <a:noFill/>
                </a:ln>
                <a:effectLst/>
              </c:spPr>
              <c:txPr>
                <a:bodyPr rot="0" spcFirstLastPara="1" vertOverflow="ellipsis" vert="horz" wrap="square" lIns="38100" tIns="19050" rIns="38100" bIns="19050" anchor="ctr" anchorCtr="1">
                  <a:noAutofit/>
                </a:bodyPr>
                <a:lstStyle/>
                <a:p>
                  <a:pPr>
                    <a:defRPr sz="1400" b="0" i="0" u="none" strike="noStrike" kern="1200" baseline="0">
                      <a:solidFill>
                        <a:srgbClr val="FFFFFF"/>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0.18055137844611527"/>
                      <c:h val="0.1646111934680192"/>
                    </c:manualLayout>
                  </c15:layout>
                </c:ext>
              </c:extLst>
            </c:dLbl>
            <c:dLbl>
              <c:idx val="2"/>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Sheet1!$B$35:$B$37</c:f>
              <c:strCache>
                <c:ptCount val="3"/>
                <c:pt idx="0">
                  <c:v>Yes</c:v>
                </c:pt>
                <c:pt idx="1">
                  <c:v>No</c:v>
                </c:pt>
                <c:pt idx="2">
                  <c:v>Don't Know</c:v>
                </c:pt>
              </c:strCache>
            </c:strRef>
          </c:cat>
          <c:val>
            <c:numRef>
              <c:f>Sheet1!$C$35:$C$37</c:f>
              <c:numCache>
                <c:formatCode>0%</c:formatCode>
                <c:ptCount val="3"/>
                <c:pt idx="0">
                  <c:v>0.70967741935483875</c:v>
                </c:pt>
                <c:pt idx="1">
                  <c:v>0.16129032258064516</c:v>
                </c:pt>
                <c:pt idx="2">
                  <c:v>0.12903225806451613</c:v>
                </c:pt>
              </c:numCache>
            </c:numRef>
          </c:val>
          <c:extLst xmlns:c16r2="http://schemas.microsoft.com/office/drawing/2015/06/chart">
            <c:ext xmlns:c16="http://schemas.microsoft.com/office/drawing/2014/chart" uri="{C3380CC4-5D6E-409C-BE32-E72D297353CC}">
              <c16:uniqueId val="{00000000-8A8B-465B-80A6-D34C624E1471}"/>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5.9610727693203018E-2"/>
          <c:y val="0.82551935413812694"/>
          <c:w val="0.85150119392970613"/>
          <c:h val="7.8606909184045698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sz="1800" dirty="0" smtClean="0"/>
              <a:t>Do you have </a:t>
            </a:r>
            <a:br>
              <a:rPr lang="en-US" sz="1800" dirty="0" smtClean="0"/>
            </a:br>
            <a:r>
              <a:rPr lang="en-US" sz="1800" b="1" dirty="0" smtClean="0">
                <a:solidFill>
                  <a:schemeClr val="tx1"/>
                </a:solidFill>
              </a:rPr>
              <a:t>multiple ADL Tools</a:t>
            </a:r>
            <a:r>
              <a:rPr lang="en-US" sz="1800" dirty="0" smtClean="0"/>
              <a:t>?</a:t>
            </a:r>
            <a:endParaRPr lang="en-US" sz="1800" dirty="0"/>
          </a:p>
        </c:rich>
      </c:tx>
      <c:layout>
        <c:manualLayout>
          <c:xMode val="edge"/>
          <c:yMode val="edge"/>
          <c:x val="0.1800374435899198"/>
          <c:y val="6.5921496203085128E-2"/>
        </c:manualLayout>
      </c:layout>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spPr>
            <a:ln>
              <a:solidFill>
                <a:schemeClr val="tx1"/>
              </a:solidFill>
            </a:ln>
          </c:spPr>
          <c:dPt>
            <c:idx val="0"/>
            <c:bubble3D val="0"/>
            <c:spPr>
              <a:solidFill>
                <a:schemeClr val="accent1"/>
              </a:solidFill>
              <a:ln w="19050">
                <a:noFill/>
              </a:ln>
              <a:effectLst/>
            </c:spPr>
          </c:dPt>
          <c:dPt>
            <c:idx val="1"/>
            <c:bubble3D val="0"/>
            <c:spPr>
              <a:solidFill>
                <a:schemeClr val="accent2"/>
              </a:solidFill>
              <a:ln w="19050">
                <a:noFill/>
              </a:ln>
              <a:effectLst/>
            </c:spPr>
          </c:dPt>
          <c:dPt>
            <c:idx val="2"/>
            <c:bubble3D val="0"/>
            <c:spPr>
              <a:solidFill>
                <a:schemeClr val="accent3"/>
              </a:solidFill>
              <a:ln w="19050">
                <a:solidFill>
                  <a:schemeClr val="tx1"/>
                </a:solidFill>
              </a:ln>
              <a:effectLst/>
            </c:spPr>
          </c:dPt>
          <c:dLbls>
            <c:dLbl>
              <c:idx val="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rgbClr val="FFFFFF"/>
                      </a:solidFill>
                      <a:latin typeface="+mn-lt"/>
                      <a:ea typeface="+mn-ea"/>
                      <a:cs typeface="+mn-cs"/>
                    </a:defRPr>
                  </a:pPr>
                  <a:endParaRPr lang="en-US"/>
                </a:p>
              </c:txPr>
              <c:showLegendKey val="0"/>
              <c:showVal val="1"/>
              <c:showCatName val="0"/>
              <c:showSerName val="0"/>
              <c:showPercent val="0"/>
              <c:showBubbleSize val="0"/>
            </c:dLbl>
            <c:dLbl>
              <c:idx val="1"/>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rgbClr val="FFFFFF"/>
                      </a:solidFill>
                      <a:latin typeface="+mn-lt"/>
                      <a:ea typeface="+mn-ea"/>
                      <a:cs typeface="+mn-cs"/>
                    </a:defRPr>
                  </a:pPr>
                  <a:endParaRPr lang="en-US"/>
                </a:p>
              </c:txPr>
              <c:showLegendKey val="0"/>
              <c:showVal val="1"/>
              <c:showCatName val="0"/>
              <c:showSerName val="0"/>
              <c:showPercent val="0"/>
              <c:showBubbleSize val="0"/>
            </c:dLbl>
            <c:dLbl>
              <c:idx val="2"/>
              <c:layout>
                <c:manualLayout>
                  <c:x val="6.6736526355258272E-2"/>
                  <c:y val="9.8003298115441395E-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Sheet1!$B$35:$B$37</c:f>
              <c:strCache>
                <c:ptCount val="3"/>
                <c:pt idx="0">
                  <c:v>Yes</c:v>
                </c:pt>
                <c:pt idx="1">
                  <c:v>No</c:v>
                </c:pt>
                <c:pt idx="2">
                  <c:v>Don't Know</c:v>
                </c:pt>
              </c:strCache>
            </c:strRef>
          </c:cat>
          <c:val>
            <c:numRef>
              <c:f>Sheet1!$D$35:$D$37</c:f>
              <c:numCache>
                <c:formatCode>0%</c:formatCode>
                <c:ptCount val="3"/>
                <c:pt idx="0">
                  <c:v>0.5</c:v>
                </c:pt>
                <c:pt idx="1">
                  <c:v>0.43333333333333335</c:v>
                </c:pt>
                <c:pt idx="2">
                  <c:v>6.4516129032258063E-2</c:v>
                </c:pt>
              </c:numCache>
            </c:numRef>
          </c:val>
          <c:extLst xmlns:c16r2="http://schemas.microsoft.com/office/drawing/2015/06/chart">
            <c:ext xmlns:c16="http://schemas.microsoft.com/office/drawing/2014/chart" uri="{C3380CC4-5D6E-409C-BE32-E72D297353CC}">
              <c16:uniqueId val="{00000000-2A2B-4089-88E2-45CB60233B4C}"/>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8.8888251137236335E-2"/>
          <c:y val="0.82684165592979564"/>
          <c:w val="0.84147613127306475"/>
          <c:h val="7.4477476665925177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sz="1800" dirty="0" smtClean="0"/>
              <a:t>Company recognition of </a:t>
            </a:r>
            <a:r>
              <a:rPr lang="en-US" sz="1800" b="1" dirty="0" smtClean="0">
                <a:solidFill>
                  <a:schemeClr val="tx1"/>
                </a:solidFill>
              </a:rPr>
              <a:t>MBSE as contributor</a:t>
            </a:r>
            <a:r>
              <a:rPr lang="en-US" sz="1800" dirty="0" smtClean="0"/>
              <a:t>?</a:t>
            </a:r>
            <a:endParaRPr lang="en-US" sz="1800" dirty="0"/>
          </a:p>
        </c:rich>
      </c:tx>
      <c:layout>
        <c:manualLayout>
          <c:xMode val="edge"/>
          <c:yMode val="edge"/>
          <c:x val="0.12057148508951662"/>
          <c:y val="7.5383439456335397E-2"/>
        </c:manualLayout>
      </c:layout>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spPr>
            <a:ln>
              <a:solidFill>
                <a:schemeClr val="tx1"/>
              </a:solidFill>
            </a:ln>
          </c:spPr>
          <c:dPt>
            <c:idx val="0"/>
            <c:bubble3D val="0"/>
            <c:spPr>
              <a:solidFill>
                <a:schemeClr val="accent1"/>
              </a:solidFill>
              <a:ln w="19050">
                <a:noFill/>
              </a:ln>
              <a:effectLst/>
            </c:spPr>
          </c:dPt>
          <c:dPt>
            <c:idx val="1"/>
            <c:bubble3D val="0"/>
            <c:spPr>
              <a:solidFill>
                <a:schemeClr val="accent2"/>
              </a:solidFill>
              <a:ln w="19050">
                <a:noFill/>
              </a:ln>
              <a:effectLst/>
            </c:spPr>
          </c:dPt>
          <c:dPt>
            <c:idx val="2"/>
            <c:bubble3D val="0"/>
            <c:spPr>
              <a:solidFill>
                <a:schemeClr val="accent3"/>
              </a:solidFill>
              <a:ln w="19050">
                <a:solidFill>
                  <a:schemeClr val="tx1"/>
                </a:solidFill>
              </a:ln>
              <a:effectLst/>
            </c:spPr>
          </c:dPt>
          <c:dLbls>
            <c:dLbl>
              <c:idx val="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rgbClr val="FFFFFF"/>
                      </a:solidFill>
                      <a:latin typeface="+mn-lt"/>
                      <a:ea typeface="+mn-ea"/>
                      <a:cs typeface="+mn-cs"/>
                    </a:defRPr>
                  </a:pPr>
                  <a:endParaRPr lang="en-US"/>
                </a:p>
              </c:txPr>
              <c:showLegendKey val="0"/>
              <c:showVal val="1"/>
              <c:showCatName val="0"/>
              <c:showSerName val="0"/>
              <c:showPercent val="0"/>
              <c:showBubbleSize val="0"/>
            </c:dLbl>
            <c:dLbl>
              <c:idx val="1"/>
              <c:layout>
                <c:manualLayout>
                  <c:x val="1.281195113768669E-2"/>
                  <c:y val="1.95319109303571E-2"/>
                </c:manualLayout>
              </c:layout>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dLbl>
              <c:idx val="2"/>
              <c:layout>
                <c:manualLayout>
                  <c:x val="0.12204704675073511"/>
                  <c:y val="0.11262272688465808"/>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Sheet1!$B$35:$B$37</c:f>
              <c:strCache>
                <c:ptCount val="3"/>
                <c:pt idx="0">
                  <c:v>Yes</c:v>
                </c:pt>
                <c:pt idx="1">
                  <c:v>No</c:v>
                </c:pt>
                <c:pt idx="2">
                  <c:v>Don't Know</c:v>
                </c:pt>
              </c:strCache>
            </c:strRef>
          </c:cat>
          <c:val>
            <c:numRef>
              <c:f>Sheet1!$E$35:$E$37</c:f>
              <c:numCache>
                <c:formatCode>0%</c:formatCode>
                <c:ptCount val="3"/>
                <c:pt idx="0">
                  <c:v>0.7931034482758621</c:v>
                </c:pt>
                <c:pt idx="1">
                  <c:v>6.8965517241379309E-2</c:v>
                </c:pt>
                <c:pt idx="2">
                  <c:v>0.13793103448275862</c:v>
                </c:pt>
              </c:numCache>
            </c:numRef>
          </c:val>
          <c:extLst xmlns:c16r2="http://schemas.microsoft.com/office/drawing/2015/06/chart">
            <c:ext xmlns:c16="http://schemas.microsoft.com/office/drawing/2014/chart" uri="{C3380CC4-5D6E-409C-BE32-E72D297353CC}">
              <c16:uniqueId val="{00000000-DD97-4179-9C6D-F3576B81A32E}"/>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7.3850430446037854E-2"/>
          <c:y val="0.82551935413812694"/>
          <c:w val="0.86653878791466854"/>
          <c:h val="7.8606909184045698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r>
              <a:rPr lang="en-US" sz="2000" b="0" i="0" u="none" strike="noStrike" baseline="0" dirty="0" smtClean="0">
                <a:effectLst/>
              </a:rPr>
              <a:t>Company has </a:t>
            </a:r>
            <a:br>
              <a:rPr lang="en-US" sz="2000" b="0" i="0" u="none" strike="noStrike" baseline="0" dirty="0" smtClean="0">
                <a:effectLst/>
              </a:rPr>
            </a:br>
            <a:r>
              <a:rPr lang="en-US" sz="2000" b="1" i="0" u="none" strike="noStrike" baseline="0" dirty="0" smtClean="0">
                <a:solidFill>
                  <a:schemeClr val="tx1"/>
                </a:solidFill>
                <a:effectLst/>
              </a:rPr>
              <a:t>MBSE department</a:t>
            </a:r>
            <a:endParaRPr lang="en-US" sz="2000" b="1" dirty="0">
              <a:solidFill>
                <a:schemeClr val="tx1"/>
              </a:solidFill>
            </a:endParaRPr>
          </a:p>
        </c:rich>
      </c:tx>
      <c:layout>
        <c:manualLayout>
          <c:xMode val="edge"/>
          <c:yMode val="edge"/>
          <c:x val="0.20756659441882686"/>
          <c:y val="8.1679696750126526E-2"/>
        </c:manualLayout>
      </c:layout>
      <c:overlay val="0"/>
      <c:spPr>
        <a:noFill/>
        <a:ln>
          <a:noFill/>
        </a:ln>
        <a:effectLst/>
      </c:spPr>
      <c:txPr>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spPr>
            <a:ln>
              <a:solidFill>
                <a:schemeClr val="tx1"/>
              </a:solidFill>
            </a:ln>
          </c:spPr>
          <c:dPt>
            <c:idx val="0"/>
            <c:bubble3D val="0"/>
            <c:spPr>
              <a:solidFill>
                <a:schemeClr val="accent1"/>
              </a:solidFill>
              <a:ln w="19050">
                <a:noFill/>
              </a:ln>
              <a:effectLst/>
            </c:spPr>
          </c:dPt>
          <c:dPt>
            <c:idx val="1"/>
            <c:bubble3D val="0"/>
            <c:spPr>
              <a:solidFill>
                <a:schemeClr val="accent2"/>
              </a:solidFill>
              <a:ln w="19050">
                <a:noFill/>
              </a:ln>
              <a:effectLst/>
            </c:spPr>
          </c:dPt>
          <c:dPt>
            <c:idx val="2"/>
            <c:bubble3D val="0"/>
            <c:spPr>
              <a:solidFill>
                <a:schemeClr val="accent3"/>
              </a:solidFill>
              <a:ln w="19050">
                <a:solidFill>
                  <a:schemeClr val="tx1"/>
                </a:solidFill>
              </a:ln>
              <a:effectLst/>
            </c:spPr>
          </c:dPt>
          <c:dLbls>
            <c:dLbl>
              <c:idx val="2"/>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rgbClr val="FFFFFF"/>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Sheet1!$B$35:$B$37</c:f>
              <c:strCache>
                <c:ptCount val="3"/>
                <c:pt idx="0">
                  <c:v>Yes</c:v>
                </c:pt>
                <c:pt idx="1">
                  <c:v>No</c:v>
                </c:pt>
                <c:pt idx="2">
                  <c:v>Don't Know</c:v>
                </c:pt>
              </c:strCache>
            </c:strRef>
          </c:cat>
          <c:val>
            <c:numRef>
              <c:f>Sheet1!$F$35:$F$37</c:f>
              <c:numCache>
                <c:formatCode>0%</c:formatCode>
                <c:ptCount val="3"/>
                <c:pt idx="0">
                  <c:v>0.6071428571428571</c:v>
                </c:pt>
                <c:pt idx="1">
                  <c:v>0.21428571428571427</c:v>
                </c:pt>
                <c:pt idx="2">
                  <c:v>0.17857142857142858</c:v>
                </c:pt>
              </c:numCache>
            </c:numRef>
          </c:val>
          <c:extLst xmlns:c16r2="http://schemas.microsoft.com/office/drawing/2015/06/chart">
            <c:ext xmlns:c16="http://schemas.microsoft.com/office/drawing/2014/chart" uri="{C3380CC4-5D6E-409C-BE32-E72D297353CC}">
              <c16:uniqueId val="{00000000-8682-4071-8E5C-85645D11FE14}"/>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7.4249307777090767E-2"/>
          <c:y val="0.82744603779286452"/>
          <c:w val="0.85651372525802694"/>
          <c:h val="7.4217526282755658E-2"/>
        </c:manualLayout>
      </c:layout>
      <c:overlay val="0"/>
      <c:spPr>
        <a:noFill/>
        <a:ln>
          <a:noFill/>
        </a:ln>
        <a:effectLst/>
      </c:spPr>
      <c:txPr>
        <a:bodyPr rot="0" spcFirstLastPara="1" vertOverflow="ellipsis" vert="horz" wrap="square" anchor="ctr" anchorCtr="1"/>
        <a:lstStyle/>
        <a:p>
          <a:pPr>
            <a:defRPr lang="en-US" sz="9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Company Capabilities (Score 1-5)</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cat>
            <c:strRef>
              <c:f>Company!$D$2:$D$18</c:f>
              <c:strCache>
                <c:ptCount val="17"/>
                <c:pt idx="0">
                  <c:v>Organization</c:v>
                </c:pt>
                <c:pt idx="1">
                  <c:v>Management</c:v>
                </c:pt>
                <c:pt idx="2">
                  <c:v>Enterprise Tools</c:v>
                </c:pt>
                <c:pt idx="3">
                  <c:v>MBSE Tool Training</c:v>
                </c:pt>
                <c:pt idx="4">
                  <c:v>MBSE Process Training</c:v>
                </c:pt>
                <c:pt idx="5">
                  <c:v>All Products</c:v>
                </c:pt>
                <c:pt idx="6">
                  <c:v>Model Exchange</c:v>
                </c:pt>
                <c:pt idx="7">
                  <c:v>Integrated Digital Thread (DTh)</c:v>
                </c:pt>
                <c:pt idx="8">
                  <c:v>Change Management</c:v>
                </c:pt>
                <c:pt idx="9">
                  <c:v>Data Management</c:v>
                </c:pt>
                <c:pt idx="10">
                  <c:v>Quality Standards</c:v>
                </c:pt>
                <c:pt idx="11">
                  <c:v>Exposed Metadata</c:v>
                </c:pt>
                <c:pt idx="12">
                  <c:v>Supplier Collab MBSE</c:v>
                </c:pt>
                <c:pt idx="13">
                  <c:v>Integrated Supplier DTh</c:v>
                </c:pt>
                <c:pt idx="14">
                  <c:v>MBSE Standards Development</c:v>
                </c:pt>
                <c:pt idx="15">
                  <c:v>Unified MBSE-MBD</c:v>
                </c:pt>
                <c:pt idx="16">
                  <c:v>Graph Repositories</c:v>
                </c:pt>
              </c:strCache>
            </c:strRef>
          </c:cat>
          <c:val>
            <c:numRef>
              <c:f>Company!$E$2:$E$18</c:f>
            </c:numRef>
          </c:val>
        </c:ser>
        <c:ser>
          <c:idx val="1"/>
          <c:order val="1"/>
          <c:spPr>
            <a:solidFill>
              <a:schemeClr val="accent3"/>
            </a:solidFill>
            <a:ln>
              <a:noFill/>
            </a:ln>
            <a:effectLst/>
          </c:spPr>
          <c:invertIfNegative val="0"/>
          <c:cat>
            <c:strRef>
              <c:f>Company!$D$2:$D$18</c:f>
              <c:strCache>
                <c:ptCount val="17"/>
                <c:pt idx="0">
                  <c:v>Organization</c:v>
                </c:pt>
                <c:pt idx="1">
                  <c:v>Management</c:v>
                </c:pt>
                <c:pt idx="2">
                  <c:v>Enterprise Tools</c:v>
                </c:pt>
                <c:pt idx="3">
                  <c:v>MBSE Tool Training</c:v>
                </c:pt>
                <c:pt idx="4">
                  <c:v>MBSE Process Training</c:v>
                </c:pt>
                <c:pt idx="5">
                  <c:v>All Products</c:v>
                </c:pt>
                <c:pt idx="6">
                  <c:v>Model Exchange</c:v>
                </c:pt>
                <c:pt idx="7">
                  <c:v>Integrated Digital Thread (DTh)</c:v>
                </c:pt>
                <c:pt idx="8">
                  <c:v>Change Management</c:v>
                </c:pt>
                <c:pt idx="9">
                  <c:v>Data Management</c:v>
                </c:pt>
                <c:pt idx="10">
                  <c:v>Quality Standards</c:v>
                </c:pt>
                <c:pt idx="11">
                  <c:v>Exposed Metadata</c:v>
                </c:pt>
                <c:pt idx="12">
                  <c:v>Supplier Collab MBSE</c:v>
                </c:pt>
                <c:pt idx="13">
                  <c:v>Integrated Supplier DTh</c:v>
                </c:pt>
                <c:pt idx="14">
                  <c:v>MBSE Standards Development</c:v>
                </c:pt>
                <c:pt idx="15">
                  <c:v>Unified MBSE-MBD</c:v>
                </c:pt>
                <c:pt idx="16">
                  <c:v>Graph Repositories</c:v>
                </c:pt>
              </c:strCache>
            </c:strRef>
          </c:cat>
          <c:val>
            <c:numRef>
              <c:f>Company!$F$2:$F$18</c:f>
            </c:numRef>
          </c:val>
        </c:ser>
        <c:ser>
          <c:idx val="2"/>
          <c:order val="2"/>
          <c:spPr>
            <a:solidFill>
              <a:schemeClr val="accent5"/>
            </a:solidFill>
            <a:ln>
              <a:noFill/>
            </a:ln>
            <a:effectLst/>
          </c:spPr>
          <c:invertIfNegative val="0"/>
          <c:cat>
            <c:strRef>
              <c:f>Company!$D$2:$D$18</c:f>
              <c:strCache>
                <c:ptCount val="17"/>
                <c:pt idx="0">
                  <c:v>Organization</c:v>
                </c:pt>
                <c:pt idx="1">
                  <c:v>Management</c:v>
                </c:pt>
                <c:pt idx="2">
                  <c:v>Enterprise Tools</c:v>
                </c:pt>
                <c:pt idx="3">
                  <c:v>MBSE Tool Training</c:v>
                </c:pt>
                <c:pt idx="4">
                  <c:v>MBSE Process Training</c:v>
                </c:pt>
                <c:pt idx="5">
                  <c:v>All Products</c:v>
                </c:pt>
                <c:pt idx="6">
                  <c:v>Model Exchange</c:v>
                </c:pt>
                <c:pt idx="7">
                  <c:v>Integrated Digital Thread (DTh)</c:v>
                </c:pt>
                <c:pt idx="8">
                  <c:v>Change Management</c:v>
                </c:pt>
                <c:pt idx="9">
                  <c:v>Data Management</c:v>
                </c:pt>
                <c:pt idx="10">
                  <c:v>Quality Standards</c:v>
                </c:pt>
                <c:pt idx="11">
                  <c:v>Exposed Metadata</c:v>
                </c:pt>
                <c:pt idx="12">
                  <c:v>Supplier Collab MBSE</c:v>
                </c:pt>
                <c:pt idx="13">
                  <c:v>Integrated Supplier DTh</c:v>
                </c:pt>
                <c:pt idx="14">
                  <c:v>MBSE Standards Development</c:v>
                </c:pt>
                <c:pt idx="15">
                  <c:v>Unified MBSE-MBD</c:v>
                </c:pt>
                <c:pt idx="16">
                  <c:v>Graph Repositories</c:v>
                </c:pt>
              </c:strCache>
            </c:strRef>
          </c:cat>
          <c:val>
            <c:numRef>
              <c:f>Company!$G$2:$G$18</c:f>
            </c:numRef>
          </c:val>
        </c:ser>
        <c:ser>
          <c:idx val="3"/>
          <c:order val="3"/>
          <c:spPr>
            <a:solidFill>
              <a:schemeClr val="accent1">
                <a:lumMod val="60000"/>
              </a:schemeClr>
            </a:solidFill>
            <a:ln>
              <a:noFill/>
            </a:ln>
            <a:effectLst/>
          </c:spPr>
          <c:invertIfNegative val="0"/>
          <c:cat>
            <c:strRef>
              <c:f>Company!$D$2:$D$18</c:f>
              <c:strCache>
                <c:ptCount val="17"/>
                <c:pt idx="0">
                  <c:v>Organization</c:v>
                </c:pt>
                <c:pt idx="1">
                  <c:v>Management</c:v>
                </c:pt>
                <c:pt idx="2">
                  <c:v>Enterprise Tools</c:v>
                </c:pt>
                <c:pt idx="3">
                  <c:v>MBSE Tool Training</c:v>
                </c:pt>
                <c:pt idx="4">
                  <c:v>MBSE Process Training</c:v>
                </c:pt>
                <c:pt idx="5">
                  <c:v>All Products</c:v>
                </c:pt>
                <c:pt idx="6">
                  <c:v>Model Exchange</c:v>
                </c:pt>
                <c:pt idx="7">
                  <c:v>Integrated Digital Thread (DTh)</c:v>
                </c:pt>
                <c:pt idx="8">
                  <c:v>Change Management</c:v>
                </c:pt>
                <c:pt idx="9">
                  <c:v>Data Management</c:v>
                </c:pt>
                <c:pt idx="10">
                  <c:v>Quality Standards</c:v>
                </c:pt>
                <c:pt idx="11">
                  <c:v>Exposed Metadata</c:v>
                </c:pt>
                <c:pt idx="12">
                  <c:v>Supplier Collab MBSE</c:v>
                </c:pt>
                <c:pt idx="13">
                  <c:v>Integrated Supplier DTh</c:v>
                </c:pt>
                <c:pt idx="14">
                  <c:v>MBSE Standards Development</c:v>
                </c:pt>
                <c:pt idx="15">
                  <c:v>Unified MBSE-MBD</c:v>
                </c:pt>
                <c:pt idx="16">
                  <c:v>Graph Repositories</c:v>
                </c:pt>
              </c:strCache>
            </c:strRef>
          </c:cat>
          <c:val>
            <c:numRef>
              <c:f>Company!$H$2:$H$18</c:f>
            </c:numRef>
          </c:val>
        </c:ser>
        <c:ser>
          <c:idx val="4"/>
          <c:order val="4"/>
          <c:spPr>
            <a:solidFill>
              <a:schemeClr val="accent3">
                <a:lumMod val="60000"/>
              </a:schemeClr>
            </a:solidFill>
            <a:ln>
              <a:noFill/>
            </a:ln>
            <a:effectLst/>
          </c:spPr>
          <c:invertIfNegative val="0"/>
          <c:cat>
            <c:strRef>
              <c:f>Company!$D$2:$D$18</c:f>
              <c:strCache>
                <c:ptCount val="17"/>
                <c:pt idx="0">
                  <c:v>Organization</c:v>
                </c:pt>
                <c:pt idx="1">
                  <c:v>Management</c:v>
                </c:pt>
                <c:pt idx="2">
                  <c:v>Enterprise Tools</c:v>
                </c:pt>
                <c:pt idx="3">
                  <c:v>MBSE Tool Training</c:v>
                </c:pt>
                <c:pt idx="4">
                  <c:v>MBSE Process Training</c:v>
                </c:pt>
                <c:pt idx="5">
                  <c:v>All Products</c:v>
                </c:pt>
                <c:pt idx="6">
                  <c:v>Model Exchange</c:v>
                </c:pt>
                <c:pt idx="7">
                  <c:v>Integrated Digital Thread (DTh)</c:v>
                </c:pt>
                <c:pt idx="8">
                  <c:v>Change Management</c:v>
                </c:pt>
                <c:pt idx="9">
                  <c:v>Data Management</c:v>
                </c:pt>
                <c:pt idx="10">
                  <c:v>Quality Standards</c:v>
                </c:pt>
                <c:pt idx="11">
                  <c:v>Exposed Metadata</c:v>
                </c:pt>
                <c:pt idx="12">
                  <c:v>Supplier Collab MBSE</c:v>
                </c:pt>
                <c:pt idx="13">
                  <c:v>Integrated Supplier DTh</c:v>
                </c:pt>
                <c:pt idx="14">
                  <c:v>MBSE Standards Development</c:v>
                </c:pt>
                <c:pt idx="15">
                  <c:v>Unified MBSE-MBD</c:v>
                </c:pt>
                <c:pt idx="16">
                  <c:v>Graph Repositories</c:v>
                </c:pt>
              </c:strCache>
            </c:strRef>
          </c:cat>
          <c:val>
            <c:numRef>
              <c:f>Company!$I$2:$I$18</c:f>
            </c:numRef>
          </c:val>
        </c:ser>
        <c:ser>
          <c:idx val="5"/>
          <c:order val="5"/>
          <c:spPr>
            <a:solidFill>
              <a:schemeClr val="accent5">
                <a:lumMod val="60000"/>
              </a:schemeClr>
            </a:solidFill>
            <a:ln>
              <a:noFill/>
            </a:ln>
            <a:effectLst/>
          </c:spPr>
          <c:invertIfNegative val="0"/>
          <c:cat>
            <c:strRef>
              <c:f>Company!$D$2:$D$18</c:f>
              <c:strCache>
                <c:ptCount val="17"/>
                <c:pt idx="0">
                  <c:v>Organization</c:v>
                </c:pt>
                <c:pt idx="1">
                  <c:v>Management</c:v>
                </c:pt>
                <c:pt idx="2">
                  <c:v>Enterprise Tools</c:v>
                </c:pt>
                <c:pt idx="3">
                  <c:v>MBSE Tool Training</c:v>
                </c:pt>
                <c:pt idx="4">
                  <c:v>MBSE Process Training</c:v>
                </c:pt>
                <c:pt idx="5">
                  <c:v>All Products</c:v>
                </c:pt>
                <c:pt idx="6">
                  <c:v>Model Exchange</c:v>
                </c:pt>
                <c:pt idx="7">
                  <c:v>Integrated Digital Thread (DTh)</c:v>
                </c:pt>
                <c:pt idx="8">
                  <c:v>Change Management</c:v>
                </c:pt>
                <c:pt idx="9">
                  <c:v>Data Management</c:v>
                </c:pt>
                <c:pt idx="10">
                  <c:v>Quality Standards</c:v>
                </c:pt>
                <c:pt idx="11">
                  <c:v>Exposed Metadata</c:v>
                </c:pt>
                <c:pt idx="12">
                  <c:v>Supplier Collab MBSE</c:v>
                </c:pt>
                <c:pt idx="13">
                  <c:v>Integrated Supplier DTh</c:v>
                </c:pt>
                <c:pt idx="14">
                  <c:v>MBSE Standards Development</c:v>
                </c:pt>
                <c:pt idx="15">
                  <c:v>Unified MBSE-MBD</c:v>
                </c:pt>
                <c:pt idx="16">
                  <c:v>Graph Repositories</c:v>
                </c:pt>
              </c:strCache>
            </c:strRef>
          </c:cat>
          <c:val>
            <c:numRef>
              <c:f>Company!$J$2:$J$18</c:f>
            </c:numRef>
          </c:val>
        </c:ser>
        <c:ser>
          <c:idx val="6"/>
          <c:order val="6"/>
          <c:spPr>
            <a:solidFill>
              <a:schemeClr val="accent1">
                <a:lumMod val="80000"/>
                <a:lumOff val="20000"/>
              </a:schemeClr>
            </a:solidFill>
            <a:ln>
              <a:noFill/>
            </a:ln>
            <a:effectLst/>
          </c:spPr>
          <c:invertIfNegative val="0"/>
          <c:cat>
            <c:strRef>
              <c:f>Company!$D$2:$D$18</c:f>
              <c:strCache>
                <c:ptCount val="17"/>
                <c:pt idx="0">
                  <c:v>Organization</c:v>
                </c:pt>
                <c:pt idx="1">
                  <c:v>Management</c:v>
                </c:pt>
                <c:pt idx="2">
                  <c:v>Enterprise Tools</c:v>
                </c:pt>
                <c:pt idx="3">
                  <c:v>MBSE Tool Training</c:v>
                </c:pt>
                <c:pt idx="4">
                  <c:v>MBSE Process Training</c:v>
                </c:pt>
                <c:pt idx="5">
                  <c:v>All Products</c:v>
                </c:pt>
                <c:pt idx="6">
                  <c:v>Model Exchange</c:v>
                </c:pt>
                <c:pt idx="7">
                  <c:v>Integrated Digital Thread (DTh)</c:v>
                </c:pt>
                <c:pt idx="8">
                  <c:v>Change Management</c:v>
                </c:pt>
                <c:pt idx="9">
                  <c:v>Data Management</c:v>
                </c:pt>
                <c:pt idx="10">
                  <c:v>Quality Standards</c:v>
                </c:pt>
                <c:pt idx="11">
                  <c:v>Exposed Metadata</c:v>
                </c:pt>
                <c:pt idx="12">
                  <c:v>Supplier Collab MBSE</c:v>
                </c:pt>
                <c:pt idx="13">
                  <c:v>Integrated Supplier DTh</c:v>
                </c:pt>
                <c:pt idx="14">
                  <c:v>MBSE Standards Development</c:v>
                </c:pt>
                <c:pt idx="15">
                  <c:v>Unified MBSE-MBD</c:v>
                </c:pt>
                <c:pt idx="16">
                  <c:v>Graph Repositories</c:v>
                </c:pt>
              </c:strCache>
            </c:strRef>
          </c:cat>
          <c:val>
            <c:numRef>
              <c:f>Company!$K$2:$K$18</c:f>
            </c:numRef>
          </c:val>
        </c:ser>
        <c:ser>
          <c:idx val="7"/>
          <c:order val="7"/>
          <c:spPr>
            <a:solidFill>
              <a:schemeClr val="accent3">
                <a:lumMod val="80000"/>
                <a:lumOff val="20000"/>
              </a:schemeClr>
            </a:solidFill>
            <a:ln>
              <a:noFill/>
            </a:ln>
            <a:effectLst/>
          </c:spPr>
          <c:invertIfNegative val="0"/>
          <c:cat>
            <c:strRef>
              <c:f>Company!$D$2:$D$18</c:f>
              <c:strCache>
                <c:ptCount val="17"/>
                <c:pt idx="0">
                  <c:v>Organization</c:v>
                </c:pt>
                <c:pt idx="1">
                  <c:v>Management</c:v>
                </c:pt>
                <c:pt idx="2">
                  <c:v>Enterprise Tools</c:v>
                </c:pt>
                <c:pt idx="3">
                  <c:v>MBSE Tool Training</c:v>
                </c:pt>
                <c:pt idx="4">
                  <c:v>MBSE Process Training</c:v>
                </c:pt>
                <c:pt idx="5">
                  <c:v>All Products</c:v>
                </c:pt>
                <c:pt idx="6">
                  <c:v>Model Exchange</c:v>
                </c:pt>
                <c:pt idx="7">
                  <c:v>Integrated Digital Thread (DTh)</c:v>
                </c:pt>
                <c:pt idx="8">
                  <c:v>Change Management</c:v>
                </c:pt>
                <c:pt idx="9">
                  <c:v>Data Management</c:v>
                </c:pt>
                <c:pt idx="10">
                  <c:v>Quality Standards</c:v>
                </c:pt>
                <c:pt idx="11">
                  <c:v>Exposed Metadata</c:v>
                </c:pt>
                <c:pt idx="12">
                  <c:v>Supplier Collab MBSE</c:v>
                </c:pt>
                <c:pt idx="13">
                  <c:v>Integrated Supplier DTh</c:v>
                </c:pt>
                <c:pt idx="14">
                  <c:v>MBSE Standards Development</c:v>
                </c:pt>
                <c:pt idx="15">
                  <c:v>Unified MBSE-MBD</c:v>
                </c:pt>
                <c:pt idx="16">
                  <c:v>Graph Repositories</c:v>
                </c:pt>
              </c:strCache>
            </c:strRef>
          </c:cat>
          <c:val>
            <c:numRef>
              <c:f>Company!$L$2:$L$18</c:f>
            </c:numRef>
          </c:val>
        </c:ser>
        <c:ser>
          <c:idx val="8"/>
          <c:order val="8"/>
          <c:spPr>
            <a:solidFill>
              <a:schemeClr val="accent5">
                <a:lumMod val="80000"/>
                <a:lumOff val="20000"/>
              </a:schemeClr>
            </a:solidFill>
            <a:ln>
              <a:noFill/>
            </a:ln>
            <a:effectLst/>
          </c:spPr>
          <c:invertIfNegative val="0"/>
          <c:cat>
            <c:strRef>
              <c:f>Company!$D$2:$D$18</c:f>
              <c:strCache>
                <c:ptCount val="17"/>
                <c:pt idx="0">
                  <c:v>Organization</c:v>
                </c:pt>
                <c:pt idx="1">
                  <c:v>Management</c:v>
                </c:pt>
                <c:pt idx="2">
                  <c:v>Enterprise Tools</c:v>
                </c:pt>
                <c:pt idx="3">
                  <c:v>MBSE Tool Training</c:v>
                </c:pt>
                <c:pt idx="4">
                  <c:v>MBSE Process Training</c:v>
                </c:pt>
                <c:pt idx="5">
                  <c:v>All Products</c:v>
                </c:pt>
                <c:pt idx="6">
                  <c:v>Model Exchange</c:v>
                </c:pt>
                <c:pt idx="7">
                  <c:v>Integrated Digital Thread (DTh)</c:v>
                </c:pt>
                <c:pt idx="8">
                  <c:v>Change Management</c:v>
                </c:pt>
                <c:pt idx="9">
                  <c:v>Data Management</c:v>
                </c:pt>
                <c:pt idx="10">
                  <c:v>Quality Standards</c:v>
                </c:pt>
                <c:pt idx="11">
                  <c:v>Exposed Metadata</c:v>
                </c:pt>
                <c:pt idx="12">
                  <c:v>Supplier Collab MBSE</c:v>
                </c:pt>
                <c:pt idx="13">
                  <c:v>Integrated Supplier DTh</c:v>
                </c:pt>
                <c:pt idx="14">
                  <c:v>MBSE Standards Development</c:v>
                </c:pt>
                <c:pt idx="15">
                  <c:v>Unified MBSE-MBD</c:v>
                </c:pt>
                <c:pt idx="16">
                  <c:v>Graph Repositories</c:v>
                </c:pt>
              </c:strCache>
            </c:strRef>
          </c:cat>
          <c:val>
            <c:numRef>
              <c:f>Company!$M$2:$M$18</c:f>
            </c:numRef>
          </c:val>
        </c:ser>
        <c:ser>
          <c:idx val="9"/>
          <c:order val="9"/>
          <c:spPr>
            <a:solidFill>
              <a:schemeClr val="accent1">
                <a:lumMod val="80000"/>
              </a:schemeClr>
            </a:solidFill>
            <a:ln>
              <a:noFill/>
            </a:ln>
            <a:effectLst/>
          </c:spPr>
          <c:invertIfNegative val="0"/>
          <c:cat>
            <c:strRef>
              <c:f>Company!$D$2:$D$18</c:f>
              <c:strCache>
                <c:ptCount val="17"/>
                <c:pt idx="0">
                  <c:v>Organization</c:v>
                </c:pt>
                <c:pt idx="1">
                  <c:v>Management</c:v>
                </c:pt>
                <c:pt idx="2">
                  <c:v>Enterprise Tools</c:v>
                </c:pt>
                <c:pt idx="3">
                  <c:v>MBSE Tool Training</c:v>
                </c:pt>
                <c:pt idx="4">
                  <c:v>MBSE Process Training</c:v>
                </c:pt>
                <c:pt idx="5">
                  <c:v>All Products</c:v>
                </c:pt>
                <c:pt idx="6">
                  <c:v>Model Exchange</c:v>
                </c:pt>
                <c:pt idx="7">
                  <c:v>Integrated Digital Thread (DTh)</c:v>
                </c:pt>
                <c:pt idx="8">
                  <c:v>Change Management</c:v>
                </c:pt>
                <c:pt idx="9">
                  <c:v>Data Management</c:v>
                </c:pt>
                <c:pt idx="10">
                  <c:v>Quality Standards</c:v>
                </c:pt>
                <c:pt idx="11">
                  <c:v>Exposed Metadata</c:v>
                </c:pt>
                <c:pt idx="12">
                  <c:v>Supplier Collab MBSE</c:v>
                </c:pt>
                <c:pt idx="13">
                  <c:v>Integrated Supplier DTh</c:v>
                </c:pt>
                <c:pt idx="14">
                  <c:v>MBSE Standards Development</c:v>
                </c:pt>
                <c:pt idx="15">
                  <c:v>Unified MBSE-MBD</c:v>
                </c:pt>
                <c:pt idx="16">
                  <c:v>Graph Repositories</c:v>
                </c:pt>
              </c:strCache>
            </c:strRef>
          </c:cat>
          <c:val>
            <c:numRef>
              <c:f>Company!$N$2:$N$18</c:f>
            </c:numRef>
          </c:val>
        </c:ser>
        <c:ser>
          <c:idx val="10"/>
          <c:order val="10"/>
          <c:spPr>
            <a:solidFill>
              <a:schemeClr val="accent3">
                <a:lumMod val="80000"/>
              </a:schemeClr>
            </a:solidFill>
            <a:ln>
              <a:noFill/>
            </a:ln>
            <a:effectLst/>
          </c:spPr>
          <c:invertIfNegative val="0"/>
          <c:cat>
            <c:strRef>
              <c:f>Company!$D$2:$D$18</c:f>
              <c:strCache>
                <c:ptCount val="17"/>
                <c:pt idx="0">
                  <c:v>Organization</c:v>
                </c:pt>
                <c:pt idx="1">
                  <c:v>Management</c:v>
                </c:pt>
                <c:pt idx="2">
                  <c:v>Enterprise Tools</c:v>
                </c:pt>
                <c:pt idx="3">
                  <c:v>MBSE Tool Training</c:v>
                </c:pt>
                <c:pt idx="4">
                  <c:v>MBSE Process Training</c:v>
                </c:pt>
                <c:pt idx="5">
                  <c:v>All Products</c:v>
                </c:pt>
                <c:pt idx="6">
                  <c:v>Model Exchange</c:v>
                </c:pt>
                <c:pt idx="7">
                  <c:v>Integrated Digital Thread (DTh)</c:v>
                </c:pt>
                <c:pt idx="8">
                  <c:v>Change Management</c:v>
                </c:pt>
                <c:pt idx="9">
                  <c:v>Data Management</c:v>
                </c:pt>
                <c:pt idx="10">
                  <c:v>Quality Standards</c:v>
                </c:pt>
                <c:pt idx="11">
                  <c:v>Exposed Metadata</c:v>
                </c:pt>
                <c:pt idx="12">
                  <c:v>Supplier Collab MBSE</c:v>
                </c:pt>
                <c:pt idx="13">
                  <c:v>Integrated Supplier DTh</c:v>
                </c:pt>
                <c:pt idx="14">
                  <c:v>MBSE Standards Development</c:v>
                </c:pt>
                <c:pt idx="15">
                  <c:v>Unified MBSE-MBD</c:v>
                </c:pt>
                <c:pt idx="16">
                  <c:v>Graph Repositories</c:v>
                </c:pt>
              </c:strCache>
            </c:strRef>
          </c:cat>
          <c:val>
            <c:numRef>
              <c:f>Company!$O$2:$O$18</c:f>
            </c:numRef>
          </c:val>
        </c:ser>
        <c:ser>
          <c:idx val="11"/>
          <c:order val="11"/>
          <c:spPr>
            <a:solidFill>
              <a:schemeClr val="accent5">
                <a:lumMod val="80000"/>
              </a:schemeClr>
            </a:solidFill>
            <a:ln>
              <a:noFill/>
            </a:ln>
            <a:effectLst/>
          </c:spPr>
          <c:invertIfNegative val="0"/>
          <c:cat>
            <c:strRef>
              <c:f>Company!$D$2:$D$18</c:f>
              <c:strCache>
                <c:ptCount val="17"/>
                <c:pt idx="0">
                  <c:v>Organization</c:v>
                </c:pt>
                <c:pt idx="1">
                  <c:v>Management</c:v>
                </c:pt>
                <c:pt idx="2">
                  <c:v>Enterprise Tools</c:v>
                </c:pt>
                <c:pt idx="3">
                  <c:v>MBSE Tool Training</c:v>
                </c:pt>
                <c:pt idx="4">
                  <c:v>MBSE Process Training</c:v>
                </c:pt>
                <c:pt idx="5">
                  <c:v>All Products</c:v>
                </c:pt>
                <c:pt idx="6">
                  <c:v>Model Exchange</c:v>
                </c:pt>
                <c:pt idx="7">
                  <c:v>Integrated Digital Thread (DTh)</c:v>
                </c:pt>
                <c:pt idx="8">
                  <c:v>Change Management</c:v>
                </c:pt>
                <c:pt idx="9">
                  <c:v>Data Management</c:v>
                </c:pt>
                <c:pt idx="10">
                  <c:v>Quality Standards</c:v>
                </c:pt>
                <c:pt idx="11">
                  <c:v>Exposed Metadata</c:v>
                </c:pt>
                <c:pt idx="12">
                  <c:v>Supplier Collab MBSE</c:v>
                </c:pt>
                <c:pt idx="13">
                  <c:v>Integrated Supplier DTh</c:v>
                </c:pt>
                <c:pt idx="14">
                  <c:v>MBSE Standards Development</c:v>
                </c:pt>
                <c:pt idx="15">
                  <c:v>Unified MBSE-MBD</c:v>
                </c:pt>
                <c:pt idx="16">
                  <c:v>Graph Repositories</c:v>
                </c:pt>
              </c:strCache>
            </c:strRef>
          </c:cat>
          <c:val>
            <c:numRef>
              <c:f>Company!$P$2:$P$18</c:f>
            </c:numRef>
          </c:val>
        </c:ser>
        <c:ser>
          <c:idx val="12"/>
          <c:order val="12"/>
          <c:spPr>
            <a:solidFill>
              <a:schemeClr val="accent1">
                <a:lumMod val="60000"/>
                <a:lumOff val="40000"/>
              </a:schemeClr>
            </a:solidFill>
            <a:ln>
              <a:noFill/>
            </a:ln>
            <a:effectLst/>
          </c:spPr>
          <c:invertIfNegative val="0"/>
          <c:cat>
            <c:strRef>
              <c:f>Company!$D$2:$D$18</c:f>
              <c:strCache>
                <c:ptCount val="17"/>
                <c:pt idx="0">
                  <c:v>Organization</c:v>
                </c:pt>
                <c:pt idx="1">
                  <c:v>Management</c:v>
                </c:pt>
                <c:pt idx="2">
                  <c:v>Enterprise Tools</c:v>
                </c:pt>
                <c:pt idx="3">
                  <c:v>MBSE Tool Training</c:v>
                </c:pt>
                <c:pt idx="4">
                  <c:v>MBSE Process Training</c:v>
                </c:pt>
                <c:pt idx="5">
                  <c:v>All Products</c:v>
                </c:pt>
                <c:pt idx="6">
                  <c:v>Model Exchange</c:v>
                </c:pt>
                <c:pt idx="7">
                  <c:v>Integrated Digital Thread (DTh)</c:v>
                </c:pt>
                <c:pt idx="8">
                  <c:v>Change Management</c:v>
                </c:pt>
                <c:pt idx="9">
                  <c:v>Data Management</c:v>
                </c:pt>
                <c:pt idx="10">
                  <c:v>Quality Standards</c:v>
                </c:pt>
                <c:pt idx="11">
                  <c:v>Exposed Metadata</c:v>
                </c:pt>
                <c:pt idx="12">
                  <c:v>Supplier Collab MBSE</c:v>
                </c:pt>
                <c:pt idx="13">
                  <c:v>Integrated Supplier DTh</c:v>
                </c:pt>
                <c:pt idx="14">
                  <c:v>MBSE Standards Development</c:v>
                </c:pt>
                <c:pt idx="15">
                  <c:v>Unified MBSE-MBD</c:v>
                </c:pt>
                <c:pt idx="16">
                  <c:v>Graph Repositories</c:v>
                </c:pt>
              </c:strCache>
            </c:strRef>
          </c:cat>
          <c:val>
            <c:numRef>
              <c:f>Company!$Q$2:$Q$18</c:f>
            </c:numRef>
          </c:val>
        </c:ser>
        <c:ser>
          <c:idx val="13"/>
          <c:order val="13"/>
          <c:spPr>
            <a:solidFill>
              <a:schemeClr val="accent3">
                <a:lumMod val="60000"/>
                <a:lumOff val="40000"/>
              </a:schemeClr>
            </a:solidFill>
            <a:ln>
              <a:noFill/>
            </a:ln>
            <a:effectLst/>
          </c:spPr>
          <c:invertIfNegative val="0"/>
          <c:cat>
            <c:strRef>
              <c:f>Company!$D$2:$D$18</c:f>
              <c:strCache>
                <c:ptCount val="17"/>
                <c:pt idx="0">
                  <c:v>Organization</c:v>
                </c:pt>
                <c:pt idx="1">
                  <c:v>Management</c:v>
                </c:pt>
                <c:pt idx="2">
                  <c:v>Enterprise Tools</c:v>
                </c:pt>
                <c:pt idx="3">
                  <c:v>MBSE Tool Training</c:v>
                </c:pt>
                <c:pt idx="4">
                  <c:v>MBSE Process Training</c:v>
                </c:pt>
                <c:pt idx="5">
                  <c:v>All Products</c:v>
                </c:pt>
                <c:pt idx="6">
                  <c:v>Model Exchange</c:v>
                </c:pt>
                <c:pt idx="7">
                  <c:v>Integrated Digital Thread (DTh)</c:v>
                </c:pt>
                <c:pt idx="8">
                  <c:v>Change Management</c:v>
                </c:pt>
                <c:pt idx="9">
                  <c:v>Data Management</c:v>
                </c:pt>
                <c:pt idx="10">
                  <c:v>Quality Standards</c:v>
                </c:pt>
                <c:pt idx="11">
                  <c:v>Exposed Metadata</c:v>
                </c:pt>
                <c:pt idx="12">
                  <c:v>Supplier Collab MBSE</c:v>
                </c:pt>
                <c:pt idx="13">
                  <c:v>Integrated Supplier DTh</c:v>
                </c:pt>
                <c:pt idx="14">
                  <c:v>MBSE Standards Development</c:v>
                </c:pt>
                <c:pt idx="15">
                  <c:v>Unified MBSE-MBD</c:v>
                </c:pt>
                <c:pt idx="16">
                  <c:v>Graph Repositories</c:v>
                </c:pt>
              </c:strCache>
            </c:strRef>
          </c:cat>
          <c:val>
            <c:numRef>
              <c:f>Company!$R$2:$R$18</c:f>
            </c:numRef>
          </c:val>
        </c:ser>
        <c:ser>
          <c:idx val="14"/>
          <c:order val="14"/>
          <c:spPr>
            <a:solidFill>
              <a:schemeClr val="accent5">
                <a:lumMod val="60000"/>
                <a:lumOff val="40000"/>
              </a:schemeClr>
            </a:solidFill>
            <a:ln>
              <a:noFill/>
            </a:ln>
            <a:effectLst/>
          </c:spPr>
          <c:invertIfNegative val="0"/>
          <c:cat>
            <c:strRef>
              <c:f>Company!$D$2:$D$18</c:f>
              <c:strCache>
                <c:ptCount val="17"/>
                <c:pt idx="0">
                  <c:v>Organization</c:v>
                </c:pt>
                <c:pt idx="1">
                  <c:v>Management</c:v>
                </c:pt>
                <c:pt idx="2">
                  <c:v>Enterprise Tools</c:v>
                </c:pt>
                <c:pt idx="3">
                  <c:v>MBSE Tool Training</c:v>
                </c:pt>
                <c:pt idx="4">
                  <c:v>MBSE Process Training</c:v>
                </c:pt>
                <c:pt idx="5">
                  <c:v>All Products</c:v>
                </c:pt>
                <c:pt idx="6">
                  <c:v>Model Exchange</c:v>
                </c:pt>
                <c:pt idx="7">
                  <c:v>Integrated Digital Thread (DTh)</c:v>
                </c:pt>
                <c:pt idx="8">
                  <c:v>Change Management</c:v>
                </c:pt>
                <c:pt idx="9">
                  <c:v>Data Management</c:v>
                </c:pt>
                <c:pt idx="10">
                  <c:v>Quality Standards</c:v>
                </c:pt>
                <c:pt idx="11">
                  <c:v>Exposed Metadata</c:v>
                </c:pt>
                <c:pt idx="12">
                  <c:v>Supplier Collab MBSE</c:v>
                </c:pt>
                <c:pt idx="13">
                  <c:v>Integrated Supplier DTh</c:v>
                </c:pt>
                <c:pt idx="14">
                  <c:v>MBSE Standards Development</c:v>
                </c:pt>
                <c:pt idx="15">
                  <c:v>Unified MBSE-MBD</c:v>
                </c:pt>
                <c:pt idx="16">
                  <c:v>Graph Repositories</c:v>
                </c:pt>
              </c:strCache>
            </c:strRef>
          </c:cat>
          <c:val>
            <c:numRef>
              <c:f>Company!$S$2:$S$18</c:f>
            </c:numRef>
          </c:val>
        </c:ser>
        <c:ser>
          <c:idx val="15"/>
          <c:order val="15"/>
          <c:spPr>
            <a:solidFill>
              <a:schemeClr val="accent1">
                <a:lumMod val="50000"/>
              </a:schemeClr>
            </a:solidFill>
            <a:ln>
              <a:noFill/>
            </a:ln>
            <a:effectLst/>
          </c:spPr>
          <c:invertIfNegative val="0"/>
          <c:cat>
            <c:strRef>
              <c:f>Company!$D$2:$D$18</c:f>
              <c:strCache>
                <c:ptCount val="17"/>
                <c:pt idx="0">
                  <c:v>Organization</c:v>
                </c:pt>
                <c:pt idx="1">
                  <c:v>Management</c:v>
                </c:pt>
                <c:pt idx="2">
                  <c:v>Enterprise Tools</c:v>
                </c:pt>
                <c:pt idx="3">
                  <c:v>MBSE Tool Training</c:v>
                </c:pt>
                <c:pt idx="4">
                  <c:v>MBSE Process Training</c:v>
                </c:pt>
                <c:pt idx="5">
                  <c:v>All Products</c:v>
                </c:pt>
                <c:pt idx="6">
                  <c:v>Model Exchange</c:v>
                </c:pt>
                <c:pt idx="7">
                  <c:v>Integrated Digital Thread (DTh)</c:v>
                </c:pt>
                <c:pt idx="8">
                  <c:v>Change Management</c:v>
                </c:pt>
                <c:pt idx="9">
                  <c:v>Data Management</c:v>
                </c:pt>
                <c:pt idx="10">
                  <c:v>Quality Standards</c:v>
                </c:pt>
                <c:pt idx="11">
                  <c:v>Exposed Metadata</c:v>
                </c:pt>
                <c:pt idx="12">
                  <c:v>Supplier Collab MBSE</c:v>
                </c:pt>
                <c:pt idx="13">
                  <c:v>Integrated Supplier DTh</c:v>
                </c:pt>
                <c:pt idx="14">
                  <c:v>MBSE Standards Development</c:v>
                </c:pt>
                <c:pt idx="15">
                  <c:v>Unified MBSE-MBD</c:v>
                </c:pt>
                <c:pt idx="16">
                  <c:v>Graph Repositories</c:v>
                </c:pt>
              </c:strCache>
            </c:strRef>
          </c:cat>
          <c:val>
            <c:numRef>
              <c:f>Company!$T$2:$T$18</c:f>
            </c:numRef>
          </c:val>
        </c:ser>
        <c:ser>
          <c:idx val="16"/>
          <c:order val="16"/>
          <c:spPr>
            <a:solidFill>
              <a:schemeClr val="accent3">
                <a:lumMod val="50000"/>
              </a:schemeClr>
            </a:solidFill>
            <a:ln>
              <a:noFill/>
            </a:ln>
            <a:effectLst/>
          </c:spPr>
          <c:invertIfNegative val="0"/>
          <c:cat>
            <c:strRef>
              <c:f>Company!$D$2:$D$18</c:f>
              <c:strCache>
                <c:ptCount val="17"/>
                <c:pt idx="0">
                  <c:v>Organization</c:v>
                </c:pt>
                <c:pt idx="1">
                  <c:v>Management</c:v>
                </c:pt>
                <c:pt idx="2">
                  <c:v>Enterprise Tools</c:v>
                </c:pt>
                <c:pt idx="3">
                  <c:v>MBSE Tool Training</c:v>
                </c:pt>
                <c:pt idx="4">
                  <c:v>MBSE Process Training</c:v>
                </c:pt>
                <c:pt idx="5">
                  <c:v>All Products</c:v>
                </c:pt>
                <c:pt idx="6">
                  <c:v>Model Exchange</c:v>
                </c:pt>
                <c:pt idx="7">
                  <c:v>Integrated Digital Thread (DTh)</c:v>
                </c:pt>
                <c:pt idx="8">
                  <c:v>Change Management</c:v>
                </c:pt>
                <c:pt idx="9">
                  <c:v>Data Management</c:v>
                </c:pt>
                <c:pt idx="10">
                  <c:v>Quality Standards</c:v>
                </c:pt>
                <c:pt idx="11">
                  <c:v>Exposed Metadata</c:v>
                </c:pt>
                <c:pt idx="12">
                  <c:v>Supplier Collab MBSE</c:v>
                </c:pt>
                <c:pt idx="13">
                  <c:v>Integrated Supplier DTh</c:v>
                </c:pt>
                <c:pt idx="14">
                  <c:v>MBSE Standards Development</c:v>
                </c:pt>
                <c:pt idx="15">
                  <c:v>Unified MBSE-MBD</c:v>
                </c:pt>
                <c:pt idx="16">
                  <c:v>Graph Repositories</c:v>
                </c:pt>
              </c:strCache>
            </c:strRef>
          </c:cat>
          <c:val>
            <c:numRef>
              <c:f>Company!$U$2:$U$18</c:f>
            </c:numRef>
          </c:val>
        </c:ser>
        <c:ser>
          <c:idx val="17"/>
          <c:order val="17"/>
          <c:spPr>
            <a:solidFill>
              <a:schemeClr val="accent5">
                <a:lumMod val="50000"/>
              </a:schemeClr>
            </a:solidFill>
            <a:ln>
              <a:noFill/>
            </a:ln>
            <a:effectLst/>
          </c:spPr>
          <c:invertIfNegative val="0"/>
          <c:cat>
            <c:strRef>
              <c:f>Company!$D$2:$D$18</c:f>
              <c:strCache>
                <c:ptCount val="17"/>
                <c:pt idx="0">
                  <c:v>Organization</c:v>
                </c:pt>
                <c:pt idx="1">
                  <c:v>Management</c:v>
                </c:pt>
                <c:pt idx="2">
                  <c:v>Enterprise Tools</c:v>
                </c:pt>
                <c:pt idx="3">
                  <c:v>MBSE Tool Training</c:v>
                </c:pt>
                <c:pt idx="4">
                  <c:v>MBSE Process Training</c:v>
                </c:pt>
                <c:pt idx="5">
                  <c:v>All Products</c:v>
                </c:pt>
                <c:pt idx="6">
                  <c:v>Model Exchange</c:v>
                </c:pt>
                <c:pt idx="7">
                  <c:v>Integrated Digital Thread (DTh)</c:v>
                </c:pt>
                <c:pt idx="8">
                  <c:v>Change Management</c:v>
                </c:pt>
                <c:pt idx="9">
                  <c:v>Data Management</c:v>
                </c:pt>
                <c:pt idx="10">
                  <c:v>Quality Standards</c:v>
                </c:pt>
                <c:pt idx="11">
                  <c:v>Exposed Metadata</c:v>
                </c:pt>
                <c:pt idx="12">
                  <c:v>Supplier Collab MBSE</c:v>
                </c:pt>
                <c:pt idx="13">
                  <c:v>Integrated Supplier DTh</c:v>
                </c:pt>
                <c:pt idx="14">
                  <c:v>MBSE Standards Development</c:v>
                </c:pt>
                <c:pt idx="15">
                  <c:v>Unified MBSE-MBD</c:v>
                </c:pt>
                <c:pt idx="16">
                  <c:v>Graph Repositories</c:v>
                </c:pt>
              </c:strCache>
            </c:strRef>
          </c:cat>
          <c:val>
            <c:numRef>
              <c:f>Company!$V$2:$V$18</c:f>
            </c:numRef>
          </c:val>
        </c:ser>
        <c:ser>
          <c:idx val="18"/>
          <c:order val="18"/>
          <c:spPr>
            <a:solidFill>
              <a:schemeClr val="accent1">
                <a:lumMod val="70000"/>
                <a:lumOff val="30000"/>
              </a:schemeClr>
            </a:solidFill>
            <a:ln>
              <a:noFill/>
            </a:ln>
            <a:effectLst/>
          </c:spPr>
          <c:invertIfNegative val="0"/>
          <c:cat>
            <c:strRef>
              <c:f>Company!$D$2:$D$18</c:f>
              <c:strCache>
                <c:ptCount val="17"/>
                <c:pt idx="0">
                  <c:v>Organization</c:v>
                </c:pt>
                <c:pt idx="1">
                  <c:v>Management</c:v>
                </c:pt>
                <c:pt idx="2">
                  <c:v>Enterprise Tools</c:v>
                </c:pt>
                <c:pt idx="3">
                  <c:v>MBSE Tool Training</c:v>
                </c:pt>
                <c:pt idx="4">
                  <c:v>MBSE Process Training</c:v>
                </c:pt>
                <c:pt idx="5">
                  <c:v>All Products</c:v>
                </c:pt>
                <c:pt idx="6">
                  <c:v>Model Exchange</c:v>
                </c:pt>
                <c:pt idx="7">
                  <c:v>Integrated Digital Thread (DTh)</c:v>
                </c:pt>
                <c:pt idx="8">
                  <c:v>Change Management</c:v>
                </c:pt>
                <c:pt idx="9">
                  <c:v>Data Management</c:v>
                </c:pt>
                <c:pt idx="10">
                  <c:v>Quality Standards</c:v>
                </c:pt>
                <c:pt idx="11">
                  <c:v>Exposed Metadata</c:v>
                </c:pt>
                <c:pt idx="12">
                  <c:v>Supplier Collab MBSE</c:v>
                </c:pt>
                <c:pt idx="13">
                  <c:v>Integrated Supplier DTh</c:v>
                </c:pt>
                <c:pt idx="14">
                  <c:v>MBSE Standards Development</c:v>
                </c:pt>
                <c:pt idx="15">
                  <c:v>Unified MBSE-MBD</c:v>
                </c:pt>
                <c:pt idx="16">
                  <c:v>Graph Repositories</c:v>
                </c:pt>
              </c:strCache>
            </c:strRef>
          </c:cat>
          <c:val>
            <c:numRef>
              <c:f>Company!$W$2:$W$18</c:f>
            </c:numRef>
          </c:val>
        </c:ser>
        <c:ser>
          <c:idx val="19"/>
          <c:order val="19"/>
          <c:spPr>
            <a:solidFill>
              <a:schemeClr val="accent3">
                <a:lumMod val="70000"/>
                <a:lumOff val="30000"/>
              </a:schemeClr>
            </a:solidFill>
            <a:ln>
              <a:noFill/>
            </a:ln>
            <a:effectLst/>
          </c:spPr>
          <c:invertIfNegative val="0"/>
          <c:cat>
            <c:strRef>
              <c:f>Company!$D$2:$D$18</c:f>
              <c:strCache>
                <c:ptCount val="17"/>
                <c:pt idx="0">
                  <c:v>Organization</c:v>
                </c:pt>
                <c:pt idx="1">
                  <c:v>Management</c:v>
                </c:pt>
                <c:pt idx="2">
                  <c:v>Enterprise Tools</c:v>
                </c:pt>
                <c:pt idx="3">
                  <c:v>MBSE Tool Training</c:v>
                </c:pt>
                <c:pt idx="4">
                  <c:v>MBSE Process Training</c:v>
                </c:pt>
                <c:pt idx="5">
                  <c:v>All Products</c:v>
                </c:pt>
                <c:pt idx="6">
                  <c:v>Model Exchange</c:v>
                </c:pt>
                <c:pt idx="7">
                  <c:v>Integrated Digital Thread (DTh)</c:v>
                </c:pt>
                <c:pt idx="8">
                  <c:v>Change Management</c:v>
                </c:pt>
                <c:pt idx="9">
                  <c:v>Data Management</c:v>
                </c:pt>
                <c:pt idx="10">
                  <c:v>Quality Standards</c:v>
                </c:pt>
                <c:pt idx="11">
                  <c:v>Exposed Metadata</c:v>
                </c:pt>
                <c:pt idx="12">
                  <c:v>Supplier Collab MBSE</c:v>
                </c:pt>
                <c:pt idx="13">
                  <c:v>Integrated Supplier DTh</c:v>
                </c:pt>
                <c:pt idx="14">
                  <c:v>MBSE Standards Development</c:v>
                </c:pt>
                <c:pt idx="15">
                  <c:v>Unified MBSE-MBD</c:v>
                </c:pt>
                <c:pt idx="16">
                  <c:v>Graph Repositories</c:v>
                </c:pt>
              </c:strCache>
            </c:strRef>
          </c:cat>
          <c:val>
            <c:numRef>
              <c:f>Company!$X$2:$X$18</c:f>
            </c:numRef>
          </c:val>
        </c:ser>
        <c:ser>
          <c:idx val="20"/>
          <c:order val="20"/>
          <c:spPr>
            <a:solidFill>
              <a:schemeClr val="accent5">
                <a:lumMod val="70000"/>
                <a:lumOff val="30000"/>
              </a:schemeClr>
            </a:solidFill>
            <a:ln>
              <a:noFill/>
            </a:ln>
            <a:effectLst/>
          </c:spPr>
          <c:invertIfNegative val="0"/>
          <c:cat>
            <c:strRef>
              <c:f>Company!$D$2:$D$18</c:f>
              <c:strCache>
                <c:ptCount val="17"/>
                <c:pt idx="0">
                  <c:v>Organization</c:v>
                </c:pt>
                <c:pt idx="1">
                  <c:v>Management</c:v>
                </c:pt>
                <c:pt idx="2">
                  <c:v>Enterprise Tools</c:v>
                </c:pt>
                <c:pt idx="3">
                  <c:v>MBSE Tool Training</c:v>
                </c:pt>
                <c:pt idx="4">
                  <c:v>MBSE Process Training</c:v>
                </c:pt>
                <c:pt idx="5">
                  <c:v>All Products</c:v>
                </c:pt>
                <c:pt idx="6">
                  <c:v>Model Exchange</c:v>
                </c:pt>
                <c:pt idx="7">
                  <c:v>Integrated Digital Thread (DTh)</c:v>
                </c:pt>
                <c:pt idx="8">
                  <c:v>Change Management</c:v>
                </c:pt>
                <c:pt idx="9">
                  <c:v>Data Management</c:v>
                </c:pt>
                <c:pt idx="10">
                  <c:v>Quality Standards</c:v>
                </c:pt>
                <c:pt idx="11">
                  <c:v>Exposed Metadata</c:v>
                </c:pt>
                <c:pt idx="12">
                  <c:v>Supplier Collab MBSE</c:v>
                </c:pt>
                <c:pt idx="13">
                  <c:v>Integrated Supplier DTh</c:v>
                </c:pt>
                <c:pt idx="14">
                  <c:v>MBSE Standards Development</c:v>
                </c:pt>
                <c:pt idx="15">
                  <c:v>Unified MBSE-MBD</c:v>
                </c:pt>
                <c:pt idx="16">
                  <c:v>Graph Repositories</c:v>
                </c:pt>
              </c:strCache>
            </c:strRef>
          </c:cat>
          <c:val>
            <c:numRef>
              <c:f>Company!$Y$2:$Y$18</c:f>
            </c:numRef>
          </c:val>
        </c:ser>
        <c:ser>
          <c:idx val="21"/>
          <c:order val="21"/>
          <c:spPr>
            <a:solidFill>
              <a:schemeClr val="accent1">
                <a:lumMod val="70000"/>
              </a:schemeClr>
            </a:solidFill>
            <a:ln>
              <a:noFill/>
            </a:ln>
            <a:effectLst/>
          </c:spPr>
          <c:invertIfNegative val="0"/>
          <c:cat>
            <c:strRef>
              <c:f>Company!$D$2:$D$18</c:f>
              <c:strCache>
                <c:ptCount val="17"/>
                <c:pt idx="0">
                  <c:v>Organization</c:v>
                </c:pt>
                <c:pt idx="1">
                  <c:v>Management</c:v>
                </c:pt>
                <c:pt idx="2">
                  <c:v>Enterprise Tools</c:v>
                </c:pt>
                <c:pt idx="3">
                  <c:v>MBSE Tool Training</c:v>
                </c:pt>
                <c:pt idx="4">
                  <c:v>MBSE Process Training</c:v>
                </c:pt>
                <c:pt idx="5">
                  <c:v>All Products</c:v>
                </c:pt>
                <c:pt idx="6">
                  <c:v>Model Exchange</c:v>
                </c:pt>
                <c:pt idx="7">
                  <c:v>Integrated Digital Thread (DTh)</c:v>
                </c:pt>
                <c:pt idx="8">
                  <c:v>Change Management</c:v>
                </c:pt>
                <c:pt idx="9">
                  <c:v>Data Management</c:v>
                </c:pt>
                <c:pt idx="10">
                  <c:v>Quality Standards</c:v>
                </c:pt>
                <c:pt idx="11">
                  <c:v>Exposed Metadata</c:v>
                </c:pt>
                <c:pt idx="12">
                  <c:v>Supplier Collab MBSE</c:v>
                </c:pt>
                <c:pt idx="13">
                  <c:v>Integrated Supplier DTh</c:v>
                </c:pt>
                <c:pt idx="14">
                  <c:v>MBSE Standards Development</c:v>
                </c:pt>
                <c:pt idx="15">
                  <c:v>Unified MBSE-MBD</c:v>
                </c:pt>
                <c:pt idx="16">
                  <c:v>Graph Repositories</c:v>
                </c:pt>
              </c:strCache>
            </c:strRef>
          </c:cat>
          <c:val>
            <c:numRef>
              <c:f>Company!$Z$2:$Z$18</c:f>
            </c:numRef>
          </c:val>
        </c:ser>
        <c:ser>
          <c:idx val="22"/>
          <c:order val="22"/>
          <c:spPr>
            <a:solidFill>
              <a:schemeClr val="accent3">
                <a:lumMod val="70000"/>
              </a:schemeClr>
            </a:solidFill>
            <a:ln>
              <a:noFill/>
            </a:ln>
            <a:effectLst/>
          </c:spPr>
          <c:invertIfNegative val="0"/>
          <c:cat>
            <c:strRef>
              <c:f>Company!$D$2:$D$18</c:f>
              <c:strCache>
                <c:ptCount val="17"/>
                <c:pt idx="0">
                  <c:v>Organization</c:v>
                </c:pt>
                <c:pt idx="1">
                  <c:v>Management</c:v>
                </c:pt>
                <c:pt idx="2">
                  <c:v>Enterprise Tools</c:v>
                </c:pt>
                <c:pt idx="3">
                  <c:v>MBSE Tool Training</c:v>
                </c:pt>
                <c:pt idx="4">
                  <c:v>MBSE Process Training</c:v>
                </c:pt>
                <c:pt idx="5">
                  <c:v>All Products</c:v>
                </c:pt>
                <c:pt idx="6">
                  <c:v>Model Exchange</c:v>
                </c:pt>
                <c:pt idx="7">
                  <c:v>Integrated Digital Thread (DTh)</c:v>
                </c:pt>
                <c:pt idx="8">
                  <c:v>Change Management</c:v>
                </c:pt>
                <c:pt idx="9">
                  <c:v>Data Management</c:v>
                </c:pt>
                <c:pt idx="10">
                  <c:v>Quality Standards</c:v>
                </c:pt>
                <c:pt idx="11">
                  <c:v>Exposed Metadata</c:v>
                </c:pt>
                <c:pt idx="12">
                  <c:v>Supplier Collab MBSE</c:v>
                </c:pt>
                <c:pt idx="13">
                  <c:v>Integrated Supplier DTh</c:v>
                </c:pt>
                <c:pt idx="14">
                  <c:v>MBSE Standards Development</c:v>
                </c:pt>
                <c:pt idx="15">
                  <c:v>Unified MBSE-MBD</c:v>
                </c:pt>
                <c:pt idx="16">
                  <c:v>Graph Repositories</c:v>
                </c:pt>
              </c:strCache>
            </c:strRef>
          </c:cat>
          <c:val>
            <c:numRef>
              <c:f>Company!$AA$2:$AA$18</c:f>
            </c:numRef>
          </c:val>
        </c:ser>
        <c:ser>
          <c:idx val="23"/>
          <c:order val="23"/>
          <c:spPr>
            <a:solidFill>
              <a:schemeClr val="accent5">
                <a:lumMod val="70000"/>
              </a:schemeClr>
            </a:solidFill>
            <a:ln>
              <a:noFill/>
            </a:ln>
            <a:effectLst/>
          </c:spPr>
          <c:invertIfNegative val="0"/>
          <c:cat>
            <c:strRef>
              <c:f>Company!$D$2:$D$18</c:f>
              <c:strCache>
                <c:ptCount val="17"/>
                <c:pt idx="0">
                  <c:v>Organization</c:v>
                </c:pt>
                <c:pt idx="1">
                  <c:v>Management</c:v>
                </c:pt>
                <c:pt idx="2">
                  <c:v>Enterprise Tools</c:v>
                </c:pt>
                <c:pt idx="3">
                  <c:v>MBSE Tool Training</c:v>
                </c:pt>
                <c:pt idx="4">
                  <c:v>MBSE Process Training</c:v>
                </c:pt>
                <c:pt idx="5">
                  <c:v>All Products</c:v>
                </c:pt>
                <c:pt idx="6">
                  <c:v>Model Exchange</c:v>
                </c:pt>
                <c:pt idx="7">
                  <c:v>Integrated Digital Thread (DTh)</c:v>
                </c:pt>
                <c:pt idx="8">
                  <c:v>Change Management</c:v>
                </c:pt>
                <c:pt idx="9">
                  <c:v>Data Management</c:v>
                </c:pt>
                <c:pt idx="10">
                  <c:v>Quality Standards</c:v>
                </c:pt>
                <c:pt idx="11">
                  <c:v>Exposed Metadata</c:v>
                </c:pt>
                <c:pt idx="12">
                  <c:v>Supplier Collab MBSE</c:v>
                </c:pt>
                <c:pt idx="13">
                  <c:v>Integrated Supplier DTh</c:v>
                </c:pt>
                <c:pt idx="14">
                  <c:v>MBSE Standards Development</c:v>
                </c:pt>
                <c:pt idx="15">
                  <c:v>Unified MBSE-MBD</c:v>
                </c:pt>
                <c:pt idx="16">
                  <c:v>Graph Repositories</c:v>
                </c:pt>
              </c:strCache>
            </c:strRef>
          </c:cat>
          <c:val>
            <c:numRef>
              <c:f>Company!$AB$2:$AB$18</c:f>
            </c:numRef>
          </c:val>
        </c:ser>
        <c:ser>
          <c:idx val="24"/>
          <c:order val="24"/>
          <c:spPr>
            <a:solidFill>
              <a:schemeClr val="accent1">
                <a:lumMod val="50000"/>
                <a:lumOff val="50000"/>
              </a:schemeClr>
            </a:solidFill>
            <a:ln>
              <a:noFill/>
            </a:ln>
            <a:effectLst/>
          </c:spPr>
          <c:invertIfNegative val="0"/>
          <c:cat>
            <c:strRef>
              <c:f>Company!$D$2:$D$18</c:f>
              <c:strCache>
                <c:ptCount val="17"/>
                <c:pt idx="0">
                  <c:v>Organization</c:v>
                </c:pt>
                <c:pt idx="1">
                  <c:v>Management</c:v>
                </c:pt>
                <c:pt idx="2">
                  <c:v>Enterprise Tools</c:v>
                </c:pt>
                <c:pt idx="3">
                  <c:v>MBSE Tool Training</c:v>
                </c:pt>
                <c:pt idx="4">
                  <c:v>MBSE Process Training</c:v>
                </c:pt>
                <c:pt idx="5">
                  <c:v>All Products</c:v>
                </c:pt>
                <c:pt idx="6">
                  <c:v>Model Exchange</c:v>
                </c:pt>
                <c:pt idx="7">
                  <c:v>Integrated Digital Thread (DTh)</c:v>
                </c:pt>
                <c:pt idx="8">
                  <c:v>Change Management</c:v>
                </c:pt>
                <c:pt idx="9">
                  <c:v>Data Management</c:v>
                </c:pt>
                <c:pt idx="10">
                  <c:v>Quality Standards</c:v>
                </c:pt>
                <c:pt idx="11">
                  <c:v>Exposed Metadata</c:v>
                </c:pt>
                <c:pt idx="12">
                  <c:v>Supplier Collab MBSE</c:v>
                </c:pt>
                <c:pt idx="13">
                  <c:v>Integrated Supplier DTh</c:v>
                </c:pt>
                <c:pt idx="14">
                  <c:v>MBSE Standards Development</c:v>
                </c:pt>
                <c:pt idx="15">
                  <c:v>Unified MBSE-MBD</c:v>
                </c:pt>
                <c:pt idx="16">
                  <c:v>Graph Repositories</c:v>
                </c:pt>
              </c:strCache>
            </c:strRef>
          </c:cat>
          <c:val>
            <c:numRef>
              <c:f>Company!$AC$2:$AC$18</c:f>
            </c:numRef>
          </c:val>
        </c:ser>
        <c:ser>
          <c:idx val="25"/>
          <c:order val="25"/>
          <c:spPr>
            <a:solidFill>
              <a:schemeClr val="accent3">
                <a:lumMod val="50000"/>
                <a:lumOff val="50000"/>
              </a:schemeClr>
            </a:solidFill>
            <a:ln>
              <a:noFill/>
            </a:ln>
            <a:effectLst/>
          </c:spPr>
          <c:invertIfNegative val="0"/>
          <c:cat>
            <c:strRef>
              <c:f>Company!$D$2:$D$18</c:f>
              <c:strCache>
                <c:ptCount val="17"/>
                <c:pt idx="0">
                  <c:v>Organization</c:v>
                </c:pt>
                <c:pt idx="1">
                  <c:v>Management</c:v>
                </c:pt>
                <c:pt idx="2">
                  <c:v>Enterprise Tools</c:v>
                </c:pt>
                <c:pt idx="3">
                  <c:v>MBSE Tool Training</c:v>
                </c:pt>
                <c:pt idx="4">
                  <c:v>MBSE Process Training</c:v>
                </c:pt>
                <c:pt idx="5">
                  <c:v>All Products</c:v>
                </c:pt>
                <c:pt idx="6">
                  <c:v>Model Exchange</c:v>
                </c:pt>
                <c:pt idx="7">
                  <c:v>Integrated Digital Thread (DTh)</c:v>
                </c:pt>
                <c:pt idx="8">
                  <c:v>Change Management</c:v>
                </c:pt>
                <c:pt idx="9">
                  <c:v>Data Management</c:v>
                </c:pt>
                <c:pt idx="10">
                  <c:v>Quality Standards</c:v>
                </c:pt>
                <c:pt idx="11">
                  <c:v>Exposed Metadata</c:v>
                </c:pt>
                <c:pt idx="12">
                  <c:v>Supplier Collab MBSE</c:v>
                </c:pt>
                <c:pt idx="13">
                  <c:v>Integrated Supplier DTh</c:v>
                </c:pt>
                <c:pt idx="14">
                  <c:v>MBSE Standards Development</c:v>
                </c:pt>
                <c:pt idx="15">
                  <c:v>Unified MBSE-MBD</c:v>
                </c:pt>
                <c:pt idx="16">
                  <c:v>Graph Repositories</c:v>
                </c:pt>
              </c:strCache>
            </c:strRef>
          </c:cat>
          <c:val>
            <c:numRef>
              <c:f>Company!$AD$2:$AD$18</c:f>
            </c:numRef>
          </c:val>
        </c:ser>
        <c:ser>
          <c:idx val="26"/>
          <c:order val="26"/>
          <c:spPr>
            <a:solidFill>
              <a:schemeClr val="accent5">
                <a:lumMod val="50000"/>
                <a:lumOff val="50000"/>
              </a:schemeClr>
            </a:solidFill>
            <a:ln>
              <a:noFill/>
            </a:ln>
            <a:effectLst/>
          </c:spPr>
          <c:invertIfNegative val="0"/>
          <c:cat>
            <c:strRef>
              <c:f>Company!$D$2:$D$18</c:f>
              <c:strCache>
                <c:ptCount val="17"/>
                <c:pt idx="0">
                  <c:v>Organization</c:v>
                </c:pt>
                <c:pt idx="1">
                  <c:v>Management</c:v>
                </c:pt>
                <c:pt idx="2">
                  <c:v>Enterprise Tools</c:v>
                </c:pt>
                <c:pt idx="3">
                  <c:v>MBSE Tool Training</c:v>
                </c:pt>
                <c:pt idx="4">
                  <c:v>MBSE Process Training</c:v>
                </c:pt>
                <c:pt idx="5">
                  <c:v>All Products</c:v>
                </c:pt>
                <c:pt idx="6">
                  <c:v>Model Exchange</c:v>
                </c:pt>
                <c:pt idx="7">
                  <c:v>Integrated Digital Thread (DTh)</c:v>
                </c:pt>
                <c:pt idx="8">
                  <c:v>Change Management</c:v>
                </c:pt>
                <c:pt idx="9">
                  <c:v>Data Management</c:v>
                </c:pt>
                <c:pt idx="10">
                  <c:v>Quality Standards</c:v>
                </c:pt>
                <c:pt idx="11">
                  <c:v>Exposed Metadata</c:v>
                </c:pt>
                <c:pt idx="12">
                  <c:v>Supplier Collab MBSE</c:v>
                </c:pt>
                <c:pt idx="13">
                  <c:v>Integrated Supplier DTh</c:v>
                </c:pt>
                <c:pt idx="14">
                  <c:v>MBSE Standards Development</c:v>
                </c:pt>
                <c:pt idx="15">
                  <c:v>Unified MBSE-MBD</c:v>
                </c:pt>
                <c:pt idx="16">
                  <c:v>Graph Repositories</c:v>
                </c:pt>
              </c:strCache>
            </c:strRef>
          </c:cat>
          <c:val>
            <c:numRef>
              <c:f>Company!$AE$2:$AE$18</c:f>
            </c:numRef>
          </c:val>
        </c:ser>
        <c:ser>
          <c:idx val="27"/>
          <c:order val="27"/>
          <c:spPr>
            <a:solidFill>
              <a:schemeClr val="accent1"/>
            </a:solidFill>
            <a:ln>
              <a:noFill/>
            </a:ln>
            <a:effectLst/>
          </c:spPr>
          <c:invertIfNegative val="0"/>
          <c:dPt>
            <c:idx val="7"/>
            <c:invertIfNegative val="0"/>
            <c:bubble3D val="0"/>
            <c:spPr>
              <a:solidFill>
                <a:srgbClr val="C00000"/>
              </a:solidFill>
              <a:ln>
                <a:noFill/>
              </a:ln>
              <a:effectLst/>
            </c:spPr>
          </c:dPt>
          <c:dPt>
            <c:idx val="14"/>
            <c:invertIfNegative val="0"/>
            <c:bubble3D val="0"/>
            <c:spPr>
              <a:solidFill>
                <a:srgbClr val="00B050"/>
              </a:solidFill>
              <a:ln>
                <a:noFill/>
              </a:ln>
              <a:effectLst/>
            </c:spPr>
          </c:dPt>
          <c:dPt>
            <c:idx val="15"/>
            <c:invertIfNegative val="0"/>
            <c:bubble3D val="0"/>
            <c:spPr>
              <a:solidFill>
                <a:srgbClr val="C00000"/>
              </a:solidFill>
              <a:ln>
                <a:noFill/>
              </a:ln>
              <a:effectLst/>
            </c:spPr>
          </c:dPt>
          <c:cat>
            <c:strRef>
              <c:f>Company!$D$2:$D$18</c:f>
              <c:strCache>
                <c:ptCount val="17"/>
                <c:pt idx="0">
                  <c:v>Organization</c:v>
                </c:pt>
                <c:pt idx="1">
                  <c:v>Management</c:v>
                </c:pt>
                <c:pt idx="2">
                  <c:v>Enterprise Tools</c:v>
                </c:pt>
                <c:pt idx="3">
                  <c:v>MBSE Tool Training</c:v>
                </c:pt>
                <c:pt idx="4">
                  <c:v>MBSE Process Training</c:v>
                </c:pt>
                <c:pt idx="5">
                  <c:v>All Products</c:v>
                </c:pt>
                <c:pt idx="6">
                  <c:v>Model Exchange</c:v>
                </c:pt>
                <c:pt idx="7">
                  <c:v>Integrated Digital Thread (DTh)</c:v>
                </c:pt>
                <c:pt idx="8">
                  <c:v>Change Management</c:v>
                </c:pt>
                <c:pt idx="9">
                  <c:v>Data Management</c:v>
                </c:pt>
                <c:pt idx="10">
                  <c:v>Quality Standards</c:v>
                </c:pt>
                <c:pt idx="11">
                  <c:v>Exposed Metadata</c:v>
                </c:pt>
                <c:pt idx="12">
                  <c:v>Supplier Collab MBSE</c:v>
                </c:pt>
                <c:pt idx="13">
                  <c:v>Integrated Supplier DTh</c:v>
                </c:pt>
                <c:pt idx="14">
                  <c:v>MBSE Standards Development</c:v>
                </c:pt>
                <c:pt idx="15">
                  <c:v>Unified MBSE-MBD</c:v>
                </c:pt>
                <c:pt idx="16">
                  <c:v>Graph Repositories</c:v>
                </c:pt>
              </c:strCache>
            </c:strRef>
          </c:cat>
          <c:val>
            <c:numRef>
              <c:f>Company!$AF$2:$AF$18</c:f>
              <c:numCache>
                <c:formatCode>General</c:formatCode>
                <c:ptCount val="17"/>
                <c:pt idx="0">
                  <c:v>3.08</c:v>
                </c:pt>
                <c:pt idx="1">
                  <c:v>3.2</c:v>
                </c:pt>
                <c:pt idx="2">
                  <c:v>2.84</c:v>
                </c:pt>
                <c:pt idx="3">
                  <c:v>2.84</c:v>
                </c:pt>
                <c:pt idx="4">
                  <c:v>2.76</c:v>
                </c:pt>
                <c:pt idx="5">
                  <c:v>2.4</c:v>
                </c:pt>
                <c:pt idx="6">
                  <c:v>2.2799999999999998</c:v>
                </c:pt>
                <c:pt idx="7">
                  <c:v>2.04</c:v>
                </c:pt>
                <c:pt idx="8">
                  <c:v>2.72</c:v>
                </c:pt>
                <c:pt idx="9">
                  <c:v>2.4</c:v>
                </c:pt>
                <c:pt idx="10">
                  <c:v>2.3199999999999998</c:v>
                </c:pt>
                <c:pt idx="11">
                  <c:v>2.3199999999999998</c:v>
                </c:pt>
                <c:pt idx="12">
                  <c:v>2.56</c:v>
                </c:pt>
                <c:pt idx="13">
                  <c:v>2.44</c:v>
                </c:pt>
                <c:pt idx="14">
                  <c:v>3.6</c:v>
                </c:pt>
                <c:pt idx="15">
                  <c:v>2.12</c:v>
                </c:pt>
                <c:pt idx="16">
                  <c:v>2.2400000000000002</c:v>
                </c:pt>
              </c:numCache>
            </c:numRef>
          </c:val>
        </c:ser>
        <c:dLbls>
          <c:showLegendKey val="0"/>
          <c:showVal val="0"/>
          <c:showCatName val="0"/>
          <c:showSerName val="0"/>
          <c:showPercent val="0"/>
          <c:showBubbleSize val="0"/>
        </c:dLbls>
        <c:gapWidth val="219"/>
        <c:overlap val="-27"/>
        <c:axId val="482088952"/>
        <c:axId val="482094048"/>
      </c:barChart>
      <c:catAx>
        <c:axId val="4820889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82094048"/>
        <c:crosses val="autoZero"/>
        <c:auto val="1"/>
        <c:lblAlgn val="ctr"/>
        <c:lblOffset val="100"/>
        <c:noMultiLvlLbl val="0"/>
      </c:catAx>
      <c:valAx>
        <c:axId val="482094048"/>
        <c:scaling>
          <c:orientation val="minMax"/>
          <c:max val="5"/>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8208895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0" hangingPunct="0">
              <a:defRPr sz="1200">
                <a:latin typeface="Arial" pitchFamily="34" charset="0"/>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eaLnBrk="0" hangingPunct="0">
              <a:defRPr sz="1200">
                <a:latin typeface="Arial" pitchFamily="34" charset="0"/>
              </a:defRPr>
            </a:lvl1pPr>
          </a:lstStyle>
          <a:p>
            <a:pPr>
              <a:defRPr/>
            </a:pPr>
            <a:fld id="{0AC8278F-E0F5-465C-9FE0-7A2C6BF635B1}" type="datetimeFigureOut">
              <a:rPr lang="en-US"/>
              <a:pPr>
                <a:defRPr/>
              </a:pPr>
              <a:t>11/14/2022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0" hangingPunct="0">
              <a:defRPr sz="1200">
                <a:latin typeface="Arial" pitchFamily="34" charset="0"/>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eaLnBrk="0" hangingPunct="0">
              <a:defRPr sz="1200">
                <a:latin typeface="Arial" pitchFamily="34" charset="0"/>
              </a:defRPr>
            </a:lvl1pPr>
          </a:lstStyle>
          <a:p>
            <a:pPr>
              <a:defRPr/>
            </a:pPr>
            <a:fld id="{90C8B092-9789-463B-B611-E9473CC7EDAF}" type="slidenum">
              <a:rPr lang="en-US"/>
              <a:pPr>
                <a:defRPr/>
              </a:pPr>
              <a:t>‹#›</a:t>
            </a:fld>
            <a:endParaRPr lang="en-US"/>
          </a:p>
        </p:txBody>
      </p:sp>
    </p:spTree>
    <p:extLst>
      <p:ext uri="{BB962C8B-B14F-4D97-AF65-F5344CB8AC3E}">
        <p14:creationId xmlns:p14="http://schemas.microsoft.com/office/powerpoint/2010/main" val="18062498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1024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8196"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p:spPr>
      </p:sp>
      <p:sp>
        <p:nvSpPr>
          <p:cNvPr id="1024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24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1024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charset="0"/>
              </a:defRPr>
            </a:lvl1pPr>
          </a:lstStyle>
          <a:p>
            <a:pPr>
              <a:defRPr/>
            </a:pPr>
            <a:fld id="{F180046C-CA53-4229-907E-97AF4669782B}" type="slidenum">
              <a:rPr lang="en-US"/>
              <a:pPr>
                <a:defRPr/>
              </a:pPr>
              <a:t>‹#›</a:t>
            </a:fld>
            <a:endParaRPr lang="en-US"/>
          </a:p>
        </p:txBody>
      </p:sp>
    </p:spTree>
    <p:extLst>
      <p:ext uri="{BB962C8B-B14F-4D97-AF65-F5344CB8AC3E}">
        <p14:creationId xmlns:p14="http://schemas.microsoft.com/office/powerpoint/2010/main" val="57476784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6.opengroup.org/sib.html"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June 2022:  Proposals to consider: RAAML and ISO 15926. How to define the lines and arrows?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March 2022:  added standards OPM and ARCADIA.  Removed SysMLv3. Change RDF Ontology to RDF Data Model. Added “other” consortium.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	Solid lines represent relationships defined by future or subsequent standards.  Dotted lines represent future needs.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Dec 2021, added standards:  eFMI, removed PMM, Process Development was MBSE Deployments, SysMLv2 and SysPhS to Active Development, NAS9300-500, -520 to Process Development</a:t>
            </a:r>
          </a:p>
          <a:p>
            <a:r>
              <a:rPr lang="en-US" baseline="0" dirty="0" smtClean="0"/>
              <a:t>March 2021, added standards: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SOSA, Sensor Open Systems Architecture, managed by</a:t>
            </a:r>
            <a:r>
              <a:rPr lang="en-US" sz="1200" baseline="0" dirty="0" smtClean="0"/>
              <a:t>  </a:t>
            </a:r>
            <a:r>
              <a:rPr lang="en-US" sz="1200" dirty="0" smtClean="0">
                <a:hlinkClick r:id="rId3"/>
              </a:rPr>
              <a:t>The Open Group</a:t>
            </a:r>
            <a:r>
              <a:rPr lang="en-US" sz="1200" dirty="0" smtClean="0"/>
              <a:t> :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FACE, Future Airborne Capability Environment, managed by OMG : Object Management Group</a:t>
            </a:r>
          </a:p>
          <a:p>
            <a:r>
              <a:rPr lang="en-US" dirty="0" smtClean="0"/>
              <a:t>PBR/PMM, Property-based Requirements/Property</a:t>
            </a:r>
            <a:r>
              <a:rPr lang="en-US" baseline="0" dirty="0" smtClean="0"/>
              <a:t> Model Method,</a:t>
            </a:r>
            <a:r>
              <a:rPr lang="en-US" dirty="0" smtClean="0"/>
              <a:t> AVSI : Aerospace Vehicle Systems Institute</a:t>
            </a:r>
          </a:p>
          <a:p>
            <a:r>
              <a:rPr lang="en-US" dirty="0" smtClean="0"/>
              <a:t>OPM, Object Process Methodology</a:t>
            </a:r>
          </a:p>
          <a:p>
            <a:r>
              <a:rPr lang="en-US" dirty="0" smtClean="0"/>
              <a:t>ARCADIA, </a:t>
            </a:r>
            <a:r>
              <a:rPr lang="en-US" sz="1200" kern="1200" dirty="0" smtClean="0">
                <a:solidFill>
                  <a:schemeClr val="tx1"/>
                </a:solidFill>
                <a:effectLst/>
                <a:latin typeface="+mn-lt"/>
                <a:ea typeface="+mn-ea"/>
                <a:cs typeface="+mn-cs"/>
              </a:rPr>
              <a:t>Architecture Analysis &amp; Design Integrated Approach</a:t>
            </a:r>
          </a:p>
          <a:p>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endParaRPr lang="en-US" dirty="0" smtClean="0"/>
          </a:p>
          <a:p>
            <a:endParaRPr lang="en-US" dirty="0"/>
          </a:p>
        </p:txBody>
      </p:sp>
      <p:sp>
        <p:nvSpPr>
          <p:cNvPr id="4" name="Date Placeholder 3"/>
          <p:cNvSpPr>
            <a:spLocks noGrp="1"/>
          </p:cNvSpPr>
          <p:nvPr>
            <p:ph type="dt" idx="10"/>
          </p:nvPr>
        </p:nvSpPr>
        <p:spPr/>
        <p:txBody>
          <a:bodyPr/>
          <a:lstStyle/>
          <a:p>
            <a:r>
              <a:rPr lang="en-US" smtClean="0">
                <a:solidFill>
                  <a:prstClr val="black"/>
                </a:solidFill>
              </a:rPr>
              <a:t>4/12/2018</a:t>
            </a:r>
            <a:endParaRPr lang="en-US">
              <a:solidFill>
                <a:prstClr val="black"/>
              </a:solidFill>
            </a:endParaRPr>
          </a:p>
        </p:txBody>
      </p:sp>
      <p:sp>
        <p:nvSpPr>
          <p:cNvPr id="5" name="Slide Number Placeholder 4"/>
          <p:cNvSpPr>
            <a:spLocks noGrp="1"/>
          </p:cNvSpPr>
          <p:nvPr>
            <p:ph type="sldNum" sz="quarter" idx="11"/>
          </p:nvPr>
        </p:nvSpPr>
        <p:spPr/>
        <p:txBody>
          <a:bodyPr/>
          <a:lstStyle/>
          <a:p>
            <a:fld id="{84844024-57EE-408A-B87A-E480120D4867}"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37180844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June 2022 Proposals to consider:   Remove, or revise the NAFEMS reference.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
            </a:r>
            <a:br>
              <a:rPr lang="en-US" baseline="0" dirty="0" smtClean="0"/>
            </a:br>
            <a:r>
              <a:rPr lang="en-US" baseline="0" dirty="0" smtClean="0"/>
              <a:t>March 2022:  Added Reuse to Data archiving, added OWL to Ontologies, added Work Flows to Frameworks, added Standards based Interoperability</a:t>
            </a: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December 2021:  Added Config Mgmt.   Revised colors and alignments. Added Product Sustainability and Goals.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The MBSE Capabilities Roadmap was developed by PDES MBSE with the help of INCOSE TIMLM Working Group and NAFEMS</a:t>
            </a:r>
          </a:p>
          <a:p>
            <a:endParaRPr lang="en-US" dirty="0"/>
          </a:p>
        </p:txBody>
      </p:sp>
      <p:sp>
        <p:nvSpPr>
          <p:cNvPr id="4" name="Slide Number Placeholder 3"/>
          <p:cNvSpPr>
            <a:spLocks noGrp="1"/>
          </p:cNvSpPr>
          <p:nvPr>
            <p:ph type="sldNum" sz="quarter" idx="10"/>
          </p:nvPr>
        </p:nvSpPr>
        <p:spPr/>
        <p:txBody>
          <a:bodyPr/>
          <a:lstStyle/>
          <a:p>
            <a:fld id="{80A8C837-7246-4C94-BB02-EAD194AD1230}" type="slidenum">
              <a:rPr lang="de-DE" smtClean="0">
                <a:solidFill>
                  <a:prstClr val="black"/>
                </a:solidFill>
              </a:rPr>
              <a:pPr/>
              <a:t>19</a:t>
            </a:fld>
            <a:endParaRPr lang="de-DE">
              <a:solidFill>
                <a:prstClr val="black"/>
              </a:solidFill>
            </a:endParaRPr>
          </a:p>
        </p:txBody>
      </p:sp>
    </p:spTree>
    <p:extLst>
      <p:ext uri="{BB962C8B-B14F-4D97-AF65-F5344CB8AC3E}">
        <p14:creationId xmlns:p14="http://schemas.microsoft.com/office/powerpoint/2010/main" val="19951461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pPr>
              <a:defRPr/>
            </a:pPr>
            <a:fld id="{AF3CA6D1-D5A1-4BBA-90B0-116EFF70D3DB}" type="slidenum">
              <a:rPr lang="en-US" smtClean="0">
                <a:solidFill>
                  <a:prstClr val="black"/>
                </a:solidFill>
              </a:rPr>
              <a:pPr>
                <a:defRPr/>
              </a:pPr>
              <a:t>20</a:t>
            </a:fld>
            <a:endParaRPr lang="en-US" dirty="0">
              <a:solidFill>
                <a:prstClr val="black"/>
              </a:solidFill>
            </a:endParaRPr>
          </a:p>
        </p:txBody>
      </p:sp>
    </p:spTree>
    <p:extLst>
      <p:ext uri="{BB962C8B-B14F-4D97-AF65-F5344CB8AC3E}">
        <p14:creationId xmlns:p14="http://schemas.microsoft.com/office/powerpoint/2010/main" val="292548544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userDrawn="1"/>
        </p:nvSpPr>
        <p:spPr bwMode="auto">
          <a:xfrm>
            <a:off x="0" y="8320"/>
            <a:ext cx="12192000" cy="6858000"/>
          </a:xfrm>
          <a:prstGeom prst="rect">
            <a:avLst/>
          </a:prstGeom>
          <a:gradFill flip="none" rotWithShape="1">
            <a:gsLst>
              <a:gs pos="0">
                <a:schemeClr val="accent2">
                  <a:lumMod val="40000"/>
                  <a:lumOff val="60000"/>
                </a:schemeClr>
              </a:gs>
              <a:gs pos="39000">
                <a:schemeClr val="accent2">
                  <a:lumMod val="95000"/>
                  <a:lumOff val="5000"/>
                </a:schemeClr>
              </a:gs>
              <a:gs pos="90000">
                <a:schemeClr val="accent2">
                  <a:lumMod val="60000"/>
                </a:schemeClr>
              </a:gs>
            </a:gsLst>
            <a:path path="circle">
              <a:fillToRect l="50000" t="130000" r="50000" b="-30000"/>
            </a:path>
            <a:tileRect/>
          </a:gradFill>
          <a:ln w="9525">
            <a:noFill/>
            <a:miter lim="800000"/>
            <a:headEnd type="none" w="sm" len="sm"/>
            <a:tailEnd type="none" w="sm" len="sm"/>
          </a:ln>
          <a:effectLst>
            <a:softEdge rad="0"/>
          </a:effectLst>
        </p:spPr>
        <p:txBody>
          <a:bodyPr wrap="none" anchor="ctr"/>
          <a:lstStyle/>
          <a:p>
            <a:pPr eaLnBrk="0" hangingPunct="0">
              <a:defRPr/>
            </a:pPr>
            <a:endParaRPr lang="en-US" sz="900" dirty="0"/>
          </a:p>
        </p:txBody>
      </p:sp>
      <p:sp>
        <p:nvSpPr>
          <p:cNvPr id="6" name="Round Single Corner Rectangle 5"/>
          <p:cNvSpPr/>
          <p:nvPr userDrawn="1"/>
        </p:nvSpPr>
        <p:spPr bwMode="auto">
          <a:xfrm flipH="1" flipV="1">
            <a:off x="7247466" y="0"/>
            <a:ext cx="4944533" cy="6394450"/>
          </a:xfrm>
          <a:prstGeom prst="round1Rect">
            <a:avLst/>
          </a:prstGeom>
          <a:solidFill>
            <a:schemeClr val="bg1"/>
          </a:solidFill>
          <a:ln w="9525" cap="flat" cmpd="sng" algn="ctr">
            <a:noFill/>
            <a:prstDash val="solid"/>
            <a:round/>
            <a:headEnd type="none" w="sm" len="sm"/>
            <a:tailEnd type="none" w="sm" len="sm"/>
          </a:ln>
          <a:effectLst/>
        </p:spPr>
        <p:txBody>
          <a:bodyPr/>
          <a:lstStyle/>
          <a:p>
            <a:pPr eaLnBrk="0" hangingPunct="0">
              <a:defRPr/>
            </a:pPr>
            <a:endParaRPr lang="en-US" sz="900"/>
          </a:p>
        </p:txBody>
      </p:sp>
      <p:sp>
        <p:nvSpPr>
          <p:cNvPr id="6151" name="Rectangle 7"/>
          <p:cNvSpPr>
            <a:spLocks noGrp="1" noChangeArrowheads="1"/>
          </p:cNvSpPr>
          <p:nvPr>
            <p:ph type="ctrTitle" sz="quarter"/>
          </p:nvPr>
        </p:nvSpPr>
        <p:spPr>
          <a:xfrm>
            <a:off x="91440" y="234634"/>
            <a:ext cx="5729323" cy="2816156"/>
          </a:xfrm>
        </p:spPr>
        <p:txBody>
          <a:bodyPr tIns="457200" bIns="45720" anchor="t"/>
          <a:lstStyle>
            <a:lvl1pPr>
              <a:lnSpc>
                <a:spcPts val="6000"/>
              </a:lnSpc>
              <a:defRPr sz="6000" b="0"/>
            </a:lvl1pPr>
          </a:lstStyle>
          <a:p>
            <a:r>
              <a:rPr lang="en-US" dirty="0"/>
              <a:t>Click to edit Master title style</a:t>
            </a:r>
          </a:p>
        </p:txBody>
      </p:sp>
      <p:sp>
        <p:nvSpPr>
          <p:cNvPr id="6150" name="Rectangle 6"/>
          <p:cNvSpPr>
            <a:spLocks noGrp="1" noChangeArrowheads="1"/>
          </p:cNvSpPr>
          <p:nvPr>
            <p:ph type="subTitle" sz="quarter" idx="1"/>
          </p:nvPr>
        </p:nvSpPr>
        <p:spPr>
          <a:xfrm>
            <a:off x="91440" y="5027614"/>
            <a:ext cx="5958496" cy="425758"/>
          </a:xfrm>
          <a:prstGeom prst="rect">
            <a:avLst/>
          </a:prstGeom>
        </p:spPr>
        <p:txBody>
          <a:bodyPr tIns="45720" bIns="45720"/>
          <a:lstStyle>
            <a:lvl1pPr marL="0" indent="0">
              <a:lnSpc>
                <a:spcPts val="2600"/>
              </a:lnSpc>
              <a:buFontTx/>
              <a:buNone/>
              <a:defRPr b="0">
                <a:solidFill>
                  <a:schemeClr val="bg1"/>
                </a:solidFill>
              </a:defRPr>
            </a:lvl1pPr>
          </a:lstStyle>
          <a:p>
            <a:r>
              <a:rPr lang="en-US" dirty="0"/>
              <a:t>Click to edit Master subtitle style</a:t>
            </a:r>
          </a:p>
        </p:txBody>
      </p:sp>
      <p:sp>
        <p:nvSpPr>
          <p:cNvPr id="10" name="TextBox 9"/>
          <p:cNvSpPr txBox="1"/>
          <p:nvPr userDrawn="1"/>
        </p:nvSpPr>
        <p:spPr>
          <a:xfrm>
            <a:off x="8052850" y="6394450"/>
            <a:ext cx="4116779" cy="276999"/>
          </a:xfrm>
          <a:prstGeom prst="rect">
            <a:avLst/>
          </a:prstGeom>
          <a:noFill/>
        </p:spPr>
        <p:txBody>
          <a:bodyPr wrap="square" rtlCol="0">
            <a:spAutoFit/>
          </a:bodyPr>
          <a:lstStyle/>
          <a:p>
            <a:pPr algn="r"/>
            <a:r>
              <a:rPr lang="en-US" sz="600" dirty="0"/>
              <a:t>.</a:t>
            </a:r>
          </a:p>
          <a:p>
            <a:pPr algn="r">
              <a:defRPr/>
            </a:pPr>
            <a:r>
              <a:rPr lang="en-US" sz="600" dirty="0"/>
              <a:t>GPDIS_2020.ppt | </a:t>
            </a:r>
            <a:fld id="{722087BA-F621-4EFD-97B4-BCAE5C7FA24B}" type="slidenum">
              <a:rPr lang="en-US" sz="600" smtClean="0"/>
              <a:pPr algn="r">
                <a:defRPr/>
              </a:pPr>
              <a:t>‹#›</a:t>
            </a:fld>
            <a:endParaRPr lang="en-US" sz="600" dirty="0"/>
          </a:p>
        </p:txBody>
      </p:sp>
      <p:pic>
        <p:nvPicPr>
          <p:cNvPr id="2" name="Picture 1"/>
          <p:cNvPicPr>
            <a:picLocks noChangeAspect="1"/>
          </p:cNvPicPr>
          <p:nvPr userDrawn="1"/>
        </p:nvPicPr>
        <p:blipFill>
          <a:blip r:embed="rId2"/>
          <a:stretch>
            <a:fillRect/>
          </a:stretch>
        </p:blipFill>
        <p:spPr>
          <a:xfrm>
            <a:off x="7224865" y="-147"/>
            <a:ext cx="4953375" cy="3767813"/>
          </a:xfrm>
          <a:prstGeom prst="rect">
            <a:avLst/>
          </a:prstGeom>
          <a:effectLst>
            <a:reflection blurRad="6350" stA="50000" endA="300" endPos="55000" dir="5400000" sy="-100000" algn="bl" rotWithShape="0"/>
          </a:effec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Rectangle 6"/>
          <p:cNvSpPr>
            <a:spLocks noGrp="1" noChangeArrowheads="1"/>
          </p:cNvSpPr>
          <p:nvPr>
            <p:ph type="sldNum" sz="quarter" idx="4"/>
          </p:nvPr>
        </p:nvSpPr>
        <p:spPr bwMode="auto">
          <a:xfrm>
            <a:off x="9260417" y="6532563"/>
            <a:ext cx="2377016" cy="246062"/>
          </a:xfrm>
          <a:prstGeom prst="rect">
            <a:avLst/>
          </a:prstGeom>
          <a:noFill/>
          <a:ln w="9525">
            <a:noFill/>
            <a:miter lim="800000"/>
            <a:headEnd/>
            <a:tailEnd/>
          </a:ln>
          <a:effectLst/>
        </p:spPr>
        <p:txBody>
          <a:bodyPr vert="horz" wrap="square" lIns="9144" tIns="9144" rIns="9144" bIns="9144" numCol="1" anchor="b" anchorCtr="0" compatLnSpc="1">
            <a:prstTxWarp prst="textNoShape">
              <a:avLst/>
            </a:prstTxWarp>
          </a:bodyPr>
          <a:lstStyle>
            <a:lvl1pPr algn="r" eaLnBrk="0" hangingPunct="0">
              <a:defRPr sz="600"/>
            </a:lvl1pPr>
          </a:lstStyle>
          <a:p>
            <a:r>
              <a:rPr lang="en-US" dirty="0" smtClean="0">
                <a:solidFill>
                  <a:srgbClr val="FFFFFF">
                    <a:lumMod val="50000"/>
                  </a:srgbClr>
                </a:solidFill>
              </a:rPr>
              <a:t>Author, </a:t>
            </a:r>
            <a:fld id="{D72BAC86-7CA1-47DD-8EAD-39EA91178256}" type="datetime1">
              <a:rPr lang="en-US" smtClean="0">
                <a:solidFill>
                  <a:srgbClr val="FFFFFF">
                    <a:lumMod val="50000"/>
                  </a:srgbClr>
                </a:solidFill>
              </a:rPr>
              <a:pPr/>
              <a:t>11/14/2022</a:t>
            </a:fld>
            <a:r>
              <a:rPr lang="en-US" dirty="0" smtClean="0">
                <a:solidFill>
                  <a:srgbClr val="FFFFFF">
                    <a:lumMod val="50000"/>
                  </a:srgbClr>
                </a:solidFill>
              </a:rPr>
              <a:t>, Filename.ppt</a:t>
            </a:r>
            <a:r>
              <a:rPr lang="en-US" sz="800" dirty="0" smtClean="0">
                <a:solidFill>
                  <a:srgbClr val="FFFFFF">
                    <a:lumMod val="50000"/>
                  </a:srgbClr>
                </a:solidFill>
              </a:rPr>
              <a:t> </a:t>
            </a:r>
            <a:r>
              <a:rPr lang="en-US" sz="1000" dirty="0" smtClean="0">
                <a:solidFill>
                  <a:srgbClr val="FFFFFF">
                    <a:lumMod val="50000"/>
                  </a:srgbClr>
                </a:solidFill>
              </a:rPr>
              <a:t>| </a:t>
            </a:r>
            <a:fld id="{689318A1-174D-4DEE-8106-03A37B9BCF15}" type="slidenum">
              <a:rPr lang="en-US" sz="1000" smtClean="0">
                <a:solidFill>
                  <a:srgbClr val="FFFFFF">
                    <a:lumMod val="50000"/>
                  </a:srgbClr>
                </a:solidFill>
              </a:rPr>
              <a:pPr/>
              <a:t>‹#›</a:t>
            </a:fld>
            <a:endParaRPr lang="en-US" sz="1000" dirty="0">
              <a:solidFill>
                <a:srgbClr val="FFFFFF">
                  <a:lumMod val="50000"/>
                </a:srgbClr>
              </a:solidFill>
            </a:endParaRPr>
          </a:p>
        </p:txBody>
      </p:sp>
      <p:sp>
        <p:nvSpPr>
          <p:cNvPr id="5" name="Footer Placeholder 4"/>
          <p:cNvSpPr>
            <a:spLocks noGrp="1"/>
          </p:cNvSpPr>
          <p:nvPr>
            <p:ph type="ftr" sz="quarter" idx="11"/>
          </p:nvPr>
        </p:nvSpPr>
        <p:spPr>
          <a:xfrm>
            <a:off x="3962401" y="6532565"/>
            <a:ext cx="4267200" cy="236537"/>
          </a:xfrm>
          <a:prstGeom prst="rect">
            <a:avLst/>
          </a:prstGeom>
        </p:spPr>
        <p:txBody>
          <a:bodyPr anchor="b"/>
          <a:lstStyle>
            <a:lvl1pPr algn="ctr">
              <a:defRPr sz="1000">
                <a:solidFill>
                  <a:schemeClr val="bg1">
                    <a:lumMod val="50000"/>
                  </a:schemeClr>
                </a:solidFill>
                <a:latin typeface="+mn-lt"/>
              </a:defRPr>
            </a:lvl1pPr>
          </a:lstStyle>
          <a:p>
            <a:endParaRPr lang="en-US">
              <a:solidFill>
                <a:srgbClr val="FFFFFF">
                  <a:lumMod val="50000"/>
                </a:srgbClr>
              </a:solidFill>
            </a:endParaRPr>
          </a:p>
        </p:txBody>
      </p:sp>
    </p:spTree>
    <p:extLst>
      <p:ext uri="{BB962C8B-B14F-4D97-AF65-F5344CB8AC3E}">
        <p14:creationId xmlns:p14="http://schemas.microsoft.com/office/powerpoint/2010/main" val="538498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Slide Number Placeholder 3"/>
          <p:cNvSpPr>
            <a:spLocks noGrp="1"/>
          </p:cNvSpPr>
          <p:nvPr>
            <p:ph type="sldNum" sz="quarter" idx="11"/>
          </p:nvPr>
        </p:nvSpPr>
        <p:spPr/>
        <p:txBody>
          <a:bodyPr/>
          <a:lstStyle/>
          <a:p>
            <a:fld id="{689318A1-174D-4DEE-8106-03A37B9BCF15}" type="slidenum">
              <a:rPr lang="en-US" sz="750" smtClean="0">
                <a:solidFill>
                  <a:srgbClr val="FFFFFF">
                    <a:lumMod val="50000"/>
                  </a:srgbClr>
                </a:solidFill>
              </a:rPr>
              <a:pPr/>
              <a:t>‹#›</a:t>
            </a:fld>
            <a:endParaRPr lang="en-US" sz="750" dirty="0">
              <a:solidFill>
                <a:srgbClr val="FFFFFF">
                  <a:lumMod val="50000"/>
                </a:srgbClr>
              </a:solidFill>
            </a:endParaRPr>
          </a:p>
        </p:txBody>
      </p:sp>
      <p:sp>
        <p:nvSpPr>
          <p:cNvPr id="7" name="Content Placeholder 5"/>
          <p:cNvSpPr>
            <a:spLocks noGrp="1"/>
          </p:cNvSpPr>
          <p:nvPr>
            <p:ph sz="quarter" idx="13"/>
          </p:nvPr>
        </p:nvSpPr>
        <p:spPr>
          <a:xfrm>
            <a:off x="405490" y="1283209"/>
            <a:ext cx="11314075" cy="133882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extLst>
      <p:ext uri="{BB962C8B-B14F-4D97-AF65-F5344CB8AC3E}">
        <p14:creationId xmlns:p14="http://schemas.microsoft.com/office/powerpoint/2010/main" val="2425353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207008"/>
            <a:ext cx="12192000" cy="5135426"/>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1"/>
          <p:cNvSpPr>
            <a:spLocks noGrp="1"/>
          </p:cNvSpPr>
          <p:nvPr>
            <p:ph type="title"/>
          </p:nvPr>
        </p:nvSpPr>
        <p:spPr>
          <a:xfrm>
            <a:off x="0" y="193329"/>
            <a:ext cx="12192000" cy="564257"/>
          </a:xfrm>
        </p:spPr>
        <p:txBody>
          <a:bodyPr/>
          <a:lstStyle/>
          <a:p>
            <a:r>
              <a:rPr lang="en-US"/>
              <a:t>Click to edit Master title style</a:t>
            </a:r>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5642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3592575"/>
            <a:ext cx="10363200" cy="814325"/>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0" y="1207007"/>
            <a:ext cx="5994400" cy="5138928"/>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207008"/>
            <a:ext cx="5994400" cy="5135426"/>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ReduceBanner">
    <p:spTree>
      <p:nvGrpSpPr>
        <p:cNvPr id="1" name=""/>
        <p:cNvGrpSpPr/>
        <p:nvPr/>
      </p:nvGrpSpPr>
      <p:grpSpPr>
        <a:xfrm>
          <a:off x="0" y="0"/>
          <a:ext cx="0" cy="0"/>
          <a:chOff x="0" y="0"/>
          <a:chExt cx="0" cy="0"/>
        </a:xfrm>
      </p:grpSpPr>
      <p:sp>
        <p:nvSpPr>
          <p:cNvPr id="2" name="Rectangle 2">
            <a:extLst>
              <a:ext uri="{FF2B5EF4-FFF2-40B4-BE49-F238E27FC236}">
                <a16:creationId xmlns="" xmlns:a16="http://schemas.microsoft.com/office/drawing/2014/main" id="{4FF155DA-0B71-4C5A-B9C7-6A99739286B3}"/>
              </a:ext>
            </a:extLst>
          </p:cNvPr>
          <p:cNvSpPr>
            <a:spLocks noChangeArrowheads="1"/>
          </p:cNvSpPr>
          <p:nvPr userDrawn="1"/>
        </p:nvSpPr>
        <p:spPr bwMode="auto">
          <a:xfrm>
            <a:off x="0" y="17060"/>
            <a:ext cx="12192000" cy="757585"/>
          </a:xfrm>
          <a:prstGeom prst="rect">
            <a:avLst/>
          </a:prstGeom>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lin ang="13500000" scaled="1"/>
            <a:tileRect/>
          </a:gradFill>
          <a:ln w="9525">
            <a:noFill/>
            <a:miter lim="800000"/>
            <a:headEnd type="none" w="sm" len="sm"/>
            <a:tailEnd type="none" w="sm" len="sm"/>
          </a:ln>
          <a:effectLst/>
        </p:spPr>
        <p:txBody>
          <a:bodyPr wrap="none" anchor="ctr"/>
          <a:lstStyle/>
          <a:p>
            <a:pPr eaLnBrk="0" hangingPunct="0">
              <a:defRPr/>
            </a:pPr>
            <a:endParaRPr lang="en-US" sz="900"/>
          </a:p>
        </p:txBody>
      </p:sp>
      <p:sp>
        <p:nvSpPr>
          <p:cNvPr id="3" name="Rectangle 5"/>
          <p:cNvSpPr>
            <a:spLocks noGrp="1" noChangeArrowheads="1"/>
          </p:cNvSpPr>
          <p:nvPr>
            <p:ph type="title"/>
          </p:nvPr>
        </p:nvSpPr>
        <p:spPr bwMode="auto">
          <a:xfrm>
            <a:off x="0" y="105193"/>
            <a:ext cx="12192000" cy="564257"/>
          </a:xfrm>
          <a:prstGeom prst="rect">
            <a:avLst/>
          </a:prstGeom>
          <a:noFill/>
          <a:ln w="9525">
            <a:noFill/>
            <a:miter lim="800000"/>
            <a:headEnd/>
            <a:tailEnd/>
          </a:ln>
        </p:spPr>
        <p:txBody>
          <a:bodyPr vert="horz" wrap="square" lIns="432000" tIns="228600" rIns="457200" bIns="0" numCol="1" anchor="ctr" anchorCtr="0" compatLnSpc="1">
            <a:prstTxWarp prst="textNoShape">
              <a:avLst/>
            </a:prstTxWarp>
            <a:spAutoFit/>
          </a:bodyPr>
          <a:lstStyle/>
          <a:p>
            <a:pPr lvl="0"/>
            <a:r>
              <a:rPr lang="en-US" dirty="0"/>
              <a:t>Slide Title</a:t>
            </a:r>
          </a:p>
        </p:txBody>
      </p:sp>
      <p:pic>
        <p:nvPicPr>
          <p:cNvPr id="4" name="Picture 3"/>
          <p:cNvPicPr>
            <a:picLocks noChangeAspect="1"/>
          </p:cNvPicPr>
          <p:nvPr userDrawn="1"/>
        </p:nvPicPr>
        <p:blipFill>
          <a:blip r:embed="rId2"/>
          <a:stretch>
            <a:fillRect/>
          </a:stretch>
        </p:blipFill>
        <p:spPr>
          <a:xfrm>
            <a:off x="0" y="6549228"/>
            <a:ext cx="2247441" cy="275603"/>
          </a:xfrm>
          <a:prstGeom prst="rect">
            <a:avLst/>
          </a:prstGeom>
        </p:spPr>
      </p:pic>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68881" y="332409"/>
            <a:ext cx="11249170" cy="387798"/>
          </a:xfrm>
        </p:spPr>
        <p:txBody>
          <a:bodyPr anchor="t" anchorCtr="0"/>
          <a:lstStyle>
            <a:lvl1pPr>
              <a:defRPr/>
            </a:lvl1pPr>
          </a:lstStyle>
          <a:p>
            <a:r>
              <a:rPr lang="en-US" dirty="0"/>
              <a:t>Title – 28-point Arial Bold</a:t>
            </a:r>
          </a:p>
        </p:txBody>
      </p:sp>
      <p:sp>
        <p:nvSpPr>
          <p:cNvPr id="3" name="Content Placeholder 2"/>
          <p:cNvSpPr>
            <a:spLocks noGrp="1"/>
          </p:cNvSpPr>
          <p:nvPr>
            <p:ph idx="1" hasCustomPrompt="1"/>
          </p:nvPr>
        </p:nvSpPr>
        <p:spPr>
          <a:xfrm>
            <a:off x="468881" y="1342654"/>
            <a:ext cx="11253214" cy="1668149"/>
          </a:xfrm>
          <a:prstGeom prst="rect">
            <a:avLst/>
          </a:prstGeom>
        </p:spPr>
        <p:txBody>
          <a:bodyPr/>
          <a:lstStyle/>
          <a:p>
            <a:pPr lvl="0"/>
            <a:r>
              <a:rPr lang="en-US" dirty="0"/>
              <a:t>22-point Arial</a:t>
            </a:r>
          </a:p>
          <a:p>
            <a:pPr lvl="1"/>
            <a:r>
              <a:rPr lang="en-US" dirty="0"/>
              <a:t>20-point Arial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304132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Rectangle 6"/>
          <p:cNvSpPr>
            <a:spLocks noGrp="1" noChangeArrowheads="1"/>
          </p:cNvSpPr>
          <p:nvPr>
            <p:ph type="sldNum" sz="quarter" idx="4"/>
          </p:nvPr>
        </p:nvSpPr>
        <p:spPr bwMode="auto">
          <a:xfrm>
            <a:off x="9260417" y="6532563"/>
            <a:ext cx="2377016" cy="246062"/>
          </a:xfrm>
          <a:prstGeom prst="rect">
            <a:avLst/>
          </a:prstGeom>
          <a:noFill/>
          <a:ln w="9525">
            <a:noFill/>
            <a:miter lim="800000"/>
            <a:headEnd/>
            <a:tailEnd/>
          </a:ln>
          <a:effectLst/>
        </p:spPr>
        <p:txBody>
          <a:bodyPr vert="horz" wrap="square" lIns="9144" tIns="9144" rIns="9144" bIns="9144" numCol="1" anchor="b" anchorCtr="0" compatLnSpc="1">
            <a:prstTxWarp prst="textNoShape">
              <a:avLst/>
            </a:prstTxWarp>
          </a:bodyPr>
          <a:lstStyle>
            <a:lvl1pPr algn="r" eaLnBrk="0" hangingPunct="0">
              <a:defRPr sz="600"/>
            </a:lvl1pPr>
          </a:lstStyle>
          <a:p>
            <a:r>
              <a:rPr lang="en-US" dirty="0" smtClean="0">
                <a:solidFill>
                  <a:srgbClr val="FFFFFF">
                    <a:lumMod val="50000"/>
                  </a:srgbClr>
                </a:solidFill>
              </a:rPr>
              <a:t>Author, </a:t>
            </a:r>
            <a:fld id="{D72BAC86-7CA1-47DD-8EAD-39EA91178256}" type="datetime1">
              <a:rPr lang="en-US" smtClean="0">
                <a:solidFill>
                  <a:srgbClr val="FFFFFF">
                    <a:lumMod val="50000"/>
                  </a:srgbClr>
                </a:solidFill>
              </a:rPr>
              <a:pPr/>
              <a:t>11/14/2022</a:t>
            </a:fld>
            <a:r>
              <a:rPr lang="en-US" dirty="0" smtClean="0">
                <a:solidFill>
                  <a:srgbClr val="FFFFFF">
                    <a:lumMod val="50000"/>
                  </a:srgbClr>
                </a:solidFill>
              </a:rPr>
              <a:t>, Filename.ppt</a:t>
            </a:r>
            <a:r>
              <a:rPr lang="en-US" sz="800" dirty="0" smtClean="0">
                <a:solidFill>
                  <a:srgbClr val="FFFFFF">
                    <a:lumMod val="50000"/>
                  </a:srgbClr>
                </a:solidFill>
              </a:rPr>
              <a:t> </a:t>
            </a:r>
            <a:r>
              <a:rPr lang="en-US" sz="1000" dirty="0" smtClean="0">
                <a:solidFill>
                  <a:srgbClr val="FFFFFF">
                    <a:lumMod val="50000"/>
                  </a:srgbClr>
                </a:solidFill>
              </a:rPr>
              <a:t>| </a:t>
            </a:r>
            <a:fld id="{689318A1-174D-4DEE-8106-03A37B9BCF15}" type="slidenum">
              <a:rPr lang="en-US" sz="1000" smtClean="0">
                <a:solidFill>
                  <a:srgbClr val="FFFFFF">
                    <a:lumMod val="50000"/>
                  </a:srgbClr>
                </a:solidFill>
              </a:rPr>
              <a:pPr/>
              <a:t>‹#›</a:t>
            </a:fld>
            <a:endParaRPr lang="en-US" sz="1000" dirty="0">
              <a:solidFill>
                <a:srgbClr val="FFFFFF">
                  <a:lumMod val="50000"/>
                </a:srgbClr>
              </a:solidFill>
            </a:endParaRPr>
          </a:p>
        </p:txBody>
      </p:sp>
      <p:sp>
        <p:nvSpPr>
          <p:cNvPr id="5" name="Footer Placeholder 4"/>
          <p:cNvSpPr>
            <a:spLocks noGrp="1"/>
          </p:cNvSpPr>
          <p:nvPr>
            <p:ph type="ftr" sz="quarter" idx="11"/>
          </p:nvPr>
        </p:nvSpPr>
        <p:spPr>
          <a:xfrm>
            <a:off x="3962401" y="6532565"/>
            <a:ext cx="4267200" cy="236537"/>
          </a:xfrm>
          <a:prstGeom prst="rect">
            <a:avLst/>
          </a:prstGeom>
        </p:spPr>
        <p:txBody>
          <a:bodyPr anchor="b"/>
          <a:lstStyle>
            <a:lvl1pPr algn="ctr">
              <a:defRPr sz="1000">
                <a:solidFill>
                  <a:schemeClr val="bg1">
                    <a:lumMod val="50000"/>
                  </a:schemeClr>
                </a:solidFill>
                <a:latin typeface="+mn-lt"/>
              </a:defRPr>
            </a:lvl1pPr>
          </a:lstStyle>
          <a:p>
            <a:endParaRPr lang="en-US">
              <a:solidFill>
                <a:srgbClr val="FFFFFF">
                  <a:lumMod val="50000"/>
                </a:srgbClr>
              </a:solidFill>
            </a:endParaRPr>
          </a:p>
        </p:txBody>
      </p:sp>
    </p:spTree>
    <p:extLst>
      <p:ext uri="{BB962C8B-B14F-4D97-AF65-F5344CB8AC3E}">
        <p14:creationId xmlns:p14="http://schemas.microsoft.com/office/powerpoint/2010/main" val="4159905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Slide Number Placeholder 3"/>
          <p:cNvSpPr>
            <a:spLocks noGrp="1"/>
          </p:cNvSpPr>
          <p:nvPr>
            <p:ph type="sldNum" sz="quarter" idx="11"/>
          </p:nvPr>
        </p:nvSpPr>
        <p:spPr/>
        <p:txBody>
          <a:bodyPr/>
          <a:lstStyle/>
          <a:p>
            <a:fld id="{689318A1-174D-4DEE-8106-03A37B9BCF15}" type="slidenum">
              <a:rPr lang="en-US" sz="750" smtClean="0">
                <a:solidFill>
                  <a:srgbClr val="FFFFFF">
                    <a:lumMod val="50000"/>
                  </a:srgbClr>
                </a:solidFill>
              </a:rPr>
              <a:pPr/>
              <a:t>‹#›</a:t>
            </a:fld>
            <a:endParaRPr lang="en-US" sz="750" dirty="0">
              <a:solidFill>
                <a:srgbClr val="FFFFFF">
                  <a:lumMod val="50000"/>
                </a:srgbClr>
              </a:solidFill>
            </a:endParaRPr>
          </a:p>
        </p:txBody>
      </p:sp>
      <p:sp>
        <p:nvSpPr>
          <p:cNvPr id="7" name="Content Placeholder 5"/>
          <p:cNvSpPr>
            <a:spLocks noGrp="1"/>
          </p:cNvSpPr>
          <p:nvPr>
            <p:ph sz="quarter" idx="13"/>
          </p:nvPr>
        </p:nvSpPr>
        <p:spPr>
          <a:xfrm>
            <a:off x="405490" y="1283209"/>
            <a:ext cx="11314075" cy="133882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extLst>
      <p:ext uri="{BB962C8B-B14F-4D97-AF65-F5344CB8AC3E}">
        <p14:creationId xmlns:p14="http://schemas.microsoft.com/office/powerpoint/2010/main" val="1209461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2.xml"/><Relationship Id="rId1" Type="http://schemas.openxmlformats.org/officeDocument/2006/relationships/slideLayout" Target="../slideLayouts/slideLayout7.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9.xml"/><Relationship Id="rId1" Type="http://schemas.openxmlformats.org/officeDocument/2006/relationships/slideLayout" Target="../slideLayouts/slideLayout8.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11.xml"/><Relationship Id="rId1"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2">
            <a:extLst>
              <a:ext uri="{FF2B5EF4-FFF2-40B4-BE49-F238E27FC236}">
                <a16:creationId xmlns="" xmlns:a16="http://schemas.microsoft.com/office/drawing/2014/main" id="{4FF155DA-0B71-4C5A-B9C7-6A99739286B3}"/>
              </a:ext>
            </a:extLst>
          </p:cNvPr>
          <p:cNvSpPr>
            <a:spLocks noChangeArrowheads="1"/>
          </p:cNvSpPr>
          <p:nvPr userDrawn="1"/>
        </p:nvSpPr>
        <p:spPr bwMode="auto">
          <a:xfrm>
            <a:off x="0" y="1"/>
            <a:ext cx="12192000" cy="1209675"/>
          </a:xfrm>
          <a:prstGeom prst="rect">
            <a:avLst/>
          </a:prstGeom>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lin ang="13500000" scaled="1"/>
            <a:tileRect/>
          </a:gradFill>
          <a:ln w="9525">
            <a:noFill/>
            <a:miter lim="800000"/>
            <a:headEnd type="none" w="sm" len="sm"/>
            <a:tailEnd type="none" w="sm" len="sm"/>
          </a:ln>
          <a:effectLst/>
        </p:spPr>
        <p:txBody>
          <a:bodyPr wrap="none" anchor="ctr"/>
          <a:lstStyle/>
          <a:p>
            <a:pPr eaLnBrk="0" hangingPunct="0">
              <a:defRPr/>
            </a:pPr>
            <a:endParaRPr lang="en-US" sz="900"/>
          </a:p>
        </p:txBody>
      </p:sp>
      <p:sp>
        <p:nvSpPr>
          <p:cNvPr id="12" name="Rectangle 11"/>
          <p:cNvSpPr/>
          <p:nvPr userDrawn="1"/>
        </p:nvSpPr>
        <p:spPr bwMode="auto">
          <a:xfrm>
            <a:off x="0" y="830237"/>
            <a:ext cx="12192000" cy="388938"/>
          </a:xfrm>
          <a:prstGeom prst="rect">
            <a:avLst/>
          </a:prstGeom>
          <a:noFill/>
          <a:ln w="9525" cap="flat" cmpd="sng" algn="ctr">
            <a:noFill/>
            <a:prstDash val="solid"/>
            <a:round/>
            <a:headEnd type="none" w="sm" len="sm"/>
            <a:tailEnd type="none" w="sm" len="sm"/>
          </a:ln>
          <a:effectLst/>
        </p:spPr>
        <p:txBody>
          <a:bodyPr/>
          <a:lstStyle/>
          <a:p>
            <a:pPr eaLnBrk="0" hangingPunct="0">
              <a:defRPr/>
            </a:pPr>
            <a:endParaRPr lang="en-US" sz="900"/>
          </a:p>
        </p:txBody>
      </p:sp>
      <p:sp>
        <p:nvSpPr>
          <p:cNvPr id="1030" name="Rectangle 5"/>
          <p:cNvSpPr>
            <a:spLocks noGrp="1" noChangeArrowheads="1"/>
          </p:cNvSpPr>
          <p:nvPr>
            <p:ph type="title"/>
          </p:nvPr>
        </p:nvSpPr>
        <p:spPr bwMode="auto">
          <a:xfrm>
            <a:off x="0" y="193329"/>
            <a:ext cx="12192000" cy="564257"/>
          </a:xfrm>
          <a:prstGeom prst="rect">
            <a:avLst/>
          </a:prstGeom>
          <a:noFill/>
          <a:ln w="9525">
            <a:noFill/>
            <a:miter lim="800000"/>
            <a:headEnd/>
            <a:tailEnd/>
          </a:ln>
        </p:spPr>
        <p:txBody>
          <a:bodyPr vert="horz" wrap="square" lIns="432000" tIns="228600" rIns="457200" bIns="0" numCol="1" anchor="ctr" anchorCtr="0" compatLnSpc="1">
            <a:prstTxWarp prst="textNoShape">
              <a:avLst/>
            </a:prstTxWarp>
            <a:spAutoFit/>
          </a:bodyPr>
          <a:lstStyle/>
          <a:p>
            <a:pPr lvl="0"/>
            <a:r>
              <a:rPr lang="en-US" dirty="0"/>
              <a:t>Slide Title</a:t>
            </a:r>
          </a:p>
        </p:txBody>
      </p:sp>
      <p:sp>
        <p:nvSpPr>
          <p:cNvPr id="5127" name="Text Box 7"/>
          <p:cNvSpPr txBox="1">
            <a:spLocks noChangeArrowheads="1"/>
          </p:cNvSpPr>
          <p:nvPr/>
        </p:nvSpPr>
        <p:spPr bwMode="auto">
          <a:xfrm>
            <a:off x="0" y="893129"/>
            <a:ext cx="12192000" cy="274637"/>
          </a:xfrm>
          <a:prstGeom prst="rect">
            <a:avLst/>
          </a:prstGeom>
          <a:noFill/>
          <a:ln w="9525">
            <a:noFill/>
            <a:miter lim="800000"/>
            <a:headEnd type="none" w="sm" len="sm"/>
            <a:tailEnd type="none" w="sm" len="sm"/>
          </a:ln>
          <a:effectLst/>
        </p:spPr>
        <p:txBody>
          <a:bodyPr lIns="432000" rIns="457200">
            <a:spAutoFit/>
          </a:bodyPr>
          <a:lstStyle/>
          <a:p>
            <a:pPr eaLnBrk="0" hangingPunct="0">
              <a:spcBef>
                <a:spcPct val="50000"/>
              </a:spcBef>
              <a:defRPr/>
            </a:pPr>
            <a:r>
              <a:rPr lang="en-US" sz="1200" dirty="0">
                <a:solidFill>
                  <a:schemeClr val="bg1"/>
                </a:solidFill>
              </a:rPr>
              <a:t>Global Product Data Interoperability Summit | </a:t>
            </a:r>
            <a:r>
              <a:rPr lang="en-US" sz="1200" b="1" dirty="0" smtClean="0">
                <a:solidFill>
                  <a:schemeClr val="bg1"/>
                </a:solidFill>
              </a:rPr>
              <a:t>2022</a:t>
            </a:r>
            <a:endParaRPr lang="en-US" sz="1200" b="1" dirty="0">
              <a:solidFill>
                <a:schemeClr val="bg1"/>
              </a:solidFill>
            </a:endParaRPr>
          </a:p>
        </p:txBody>
      </p:sp>
      <p:sp>
        <p:nvSpPr>
          <p:cNvPr id="18" name="TextBox 17"/>
          <p:cNvSpPr txBox="1"/>
          <p:nvPr/>
        </p:nvSpPr>
        <p:spPr>
          <a:xfrm>
            <a:off x="8493304" y="6334781"/>
            <a:ext cx="3698696" cy="276999"/>
          </a:xfrm>
          <a:prstGeom prst="rect">
            <a:avLst/>
          </a:prstGeom>
          <a:noFill/>
        </p:spPr>
        <p:txBody>
          <a:bodyPr wrap="square" rtlCol="0">
            <a:spAutoFit/>
          </a:bodyPr>
          <a:lstStyle/>
          <a:p>
            <a:pPr algn="r"/>
            <a:r>
              <a:rPr lang="en-US" sz="600" dirty="0"/>
              <a:t>.</a:t>
            </a:r>
          </a:p>
          <a:p>
            <a:pPr algn="r">
              <a:defRPr/>
            </a:pPr>
            <a:r>
              <a:rPr lang="en-US" sz="600" dirty="0" smtClean="0"/>
              <a:t>GPDIS_2022.ppt </a:t>
            </a:r>
            <a:r>
              <a:rPr lang="en-US" sz="600" dirty="0"/>
              <a:t>| </a:t>
            </a:r>
            <a:fld id="{722087BA-F621-4EFD-97B4-BCAE5C7FA24B}" type="slidenum">
              <a:rPr lang="en-US" sz="600" smtClean="0"/>
              <a:pPr algn="r">
                <a:defRPr/>
              </a:pPr>
              <a:t>‹#›</a:t>
            </a:fld>
            <a:endParaRPr lang="en-US" sz="600" dirty="0"/>
          </a:p>
        </p:txBody>
      </p:sp>
      <p:cxnSp>
        <p:nvCxnSpPr>
          <p:cNvPr id="11" name="Straight Connector 10"/>
          <p:cNvCxnSpPr/>
          <p:nvPr/>
        </p:nvCxnSpPr>
        <p:spPr bwMode="auto">
          <a:xfrm>
            <a:off x="0" y="6345239"/>
            <a:ext cx="12192000" cy="1587"/>
          </a:xfrm>
          <a:prstGeom prst="line">
            <a:avLst/>
          </a:prstGeom>
          <a:ln w="6350">
            <a:solidFill>
              <a:srgbClr val="0070C0"/>
            </a:solidFill>
            <a:headEnd type="none" w="sm" len="sm"/>
            <a:tailEnd type="none" w="sm" len="sm"/>
          </a:ln>
        </p:spPr>
        <p:style>
          <a:lnRef idx="1">
            <a:schemeClr val="accent6"/>
          </a:lnRef>
          <a:fillRef idx="0">
            <a:schemeClr val="accent6"/>
          </a:fillRef>
          <a:effectRef idx="0">
            <a:schemeClr val="accent6"/>
          </a:effectRef>
          <a:fontRef idx="minor">
            <a:schemeClr val="tx1"/>
          </a:fontRef>
        </p:style>
      </p:cxnSp>
      <p:pic>
        <p:nvPicPr>
          <p:cNvPr id="2" name="Picture 1"/>
          <p:cNvPicPr>
            <a:picLocks noChangeAspect="1"/>
          </p:cNvPicPr>
          <p:nvPr userDrawn="1"/>
        </p:nvPicPr>
        <p:blipFill>
          <a:blip r:embed="rId8"/>
          <a:stretch>
            <a:fillRect/>
          </a:stretch>
        </p:blipFill>
        <p:spPr>
          <a:xfrm>
            <a:off x="0" y="6398728"/>
            <a:ext cx="3474720" cy="426104"/>
          </a:xfrm>
          <a:prstGeom prst="rect">
            <a:avLst/>
          </a:prstGeom>
        </p:spPr>
      </p:pic>
    </p:spTree>
  </p:cSld>
  <p:clrMap bg1="lt1" tx1="dk1" bg2="lt2" tx2="dk2" accent1="accent1" accent2="accent2" accent3="accent3" accent4="accent4" accent5="accent5" accent6="accent6" hlink="hlink" folHlink="folHlink"/>
  <p:sldLayoutIdLst>
    <p:sldLayoutId id="2147483665" r:id="rId1"/>
    <p:sldLayoutId id="2147483666" r:id="rId2"/>
    <p:sldLayoutId id="2147483662" r:id="rId3"/>
    <p:sldLayoutId id="2147483667" r:id="rId4"/>
    <p:sldLayoutId id="2147483663" r:id="rId5"/>
    <p:sldLayoutId id="2147483664" r:id="rId6"/>
  </p:sldLayoutIdLst>
  <p:timing>
    <p:tnLst>
      <p:par>
        <p:cTn id="1" dur="indefinite" restart="never" nodeType="tmRoot"/>
      </p:par>
    </p:tnLst>
  </p:timing>
  <p:hf hdr="0" dt="0"/>
  <p:txStyles>
    <p:titleStyle>
      <a:lvl1pPr algn="l" defTabSz="885825" rtl="0" eaLnBrk="0" fontAlgn="base" hangingPunct="0">
        <a:lnSpc>
          <a:spcPts val="2600"/>
        </a:lnSpc>
        <a:spcBef>
          <a:spcPct val="0"/>
        </a:spcBef>
        <a:spcAft>
          <a:spcPct val="0"/>
        </a:spcAft>
        <a:defRPr sz="2400" b="1">
          <a:solidFill>
            <a:schemeClr val="bg1"/>
          </a:solidFill>
          <a:latin typeface="+mj-lt"/>
          <a:ea typeface="+mj-ea"/>
          <a:cs typeface="+mj-cs"/>
        </a:defRPr>
      </a:lvl1pPr>
      <a:lvl2pPr algn="l" defTabSz="885825" rtl="0" eaLnBrk="0" fontAlgn="base" hangingPunct="0">
        <a:lnSpc>
          <a:spcPts val="2600"/>
        </a:lnSpc>
        <a:spcBef>
          <a:spcPct val="0"/>
        </a:spcBef>
        <a:spcAft>
          <a:spcPct val="0"/>
        </a:spcAft>
        <a:defRPr sz="2400" b="1">
          <a:solidFill>
            <a:schemeClr val="bg1"/>
          </a:solidFill>
          <a:latin typeface="Arial" charset="0"/>
        </a:defRPr>
      </a:lvl2pPr>
      <a:lvl3pPr algn="l" defTabSz="885825" rtl="0" eaLnBrk="0" fontAlgn="base" hangingPunct="0">
        <a:lnSpc>
          <a:spcPts val="2600"/>
        </a:lnSpc>
        <a:spcBef>
          <a:spcPct val="0"/>
        </a:spcBef>
        <a:spcAft>
          <a:spcPct val="0"/>
        </a:spcAft>
        <a:defRPr sz="2400" b="1">
          <a:solidFill>
            <a:schemeClr val="bg1"/>
          </a:solidFill>
          <a:latin typeface="Arial" charset="0"/>
        </a:defRPr>
      </a:lvl3pPr>
      <a:lvl4pPr algn="l" defTabSz="885825" rtl="0" eaLnBrk="0" fontAlgn="base" hangingPunct="0">
        <a:lnSpc>
          <a:spcPts val="2600"/>
        </a:lnSpc>
        <a:spcBef>
          <a:spcPct val="0"/>
        </a:spcBef>
        <a:spcAft>
          <a:spcPct val="0"/>
        </a:spcAft>
        <a:defRPr sz="2400" b="1">
          <a:solidFill>
            <a:schemeClr val="bg1"/>
          </a:solidFill>
          <a:latin typeface="Arial" charset="0"/>
        </a:defRPr>
      </a:lvl4pPr>
      <a:lvl5pPr algn="l" defTabSz="885825" rtl="0" eaLnBrk="0" fontAlgn="base" hangingPunct="0">
        <a:lnSpc>
          <a:spcPts val="2600"/>
        </a:lnSpc>
        <a:spcBef>
          <a:spcPct val="0"/>
        </a:spcBef>
        <a:spcAft>
          <a:spcPct val="0"/>
        </a:spcAft>
        <a:defRPr sz="2400" b="1">
          <a:solidFill>
            <a:schemeClr val="bg1"/>
          </a:solidFill>
          <a:latin typeface="Arial" charset="0"/>
        </a:defRPr>
      </a:lvl5pPr>
      <a:lvl6pPr marL="457200" algn="l" defTabSz="885825" rtl="0" eaLnBrk="0" fontAlgn="base" hangingPunct="0">
        <a:lnSpc>
          <a:spcPts val="2600"/>
        </a:lnSpc>
        <a:spcBef>
          <a:spcPct val="0"/>
        </a:spcBef>
        <a:spcAft>
          <a:spcPct val="0"/>
        </a:spcAft>
        <a:defRPr sz="2400" b="1">
          <a:solidFill>
            <a:schemeClr val="bg1"/>
          </a:solidFill>
          <a:latin typeface="Arial" charset="0"/>
        </a:defRPr>
      </a:lvl6pPr>
      <a:lvl7pPr marL="914400" algn="l" defTabSz="885825" rtl="0" eaLnBrk="0" fontAlgn="base" hangingPunct="0">
        <a:lnSpc>
          <a:spcPts val="2600"/>
        </a:lnSpc>
        <a:spcBef>
          <a:spcPct val="0"/>
        </a:spcBef>
        <a:spcAft>
          <a:spcPct val="0"/>
        </a:spcAft>
        <a:defRPr sz="2400" b="1">
          <a:solidFill>
            <a:schemeClr val="bg1"/>
          </a:solidFill>
          <a:latin typeface="Arial" charset="0"/>
        </a:defRPr>
      </a:lvl7pPr>
      <a:lvl8pPr marL="1371600" algn="l" defTabSz="885825" rtl="0" eaLnBrk="0" fontAlgn="base" hangingPunct="0">
        <a:lnSpc>
          <a:spcPts val="2600"/>
        </a:lnSpc>
        <a:spcBef>
          <a:spcPct val="0"/>
        </a:spcBef>
        <a:spcAft>
          <a:spcPct val="0"/>
        </a:spcAft>
        <a:defRPr sz="2400" b="1">
          <a:solidFill>
            <a:schemeClr val="bg1"/>
          </a:solidFill>
          <a:latin typeface="Arial" charset="0"/>
        </a:defRPr>
      </a:lvl8pPr>
      <a:lvl9pPr marL="1828800" algn="l" defTabSz="885825" rtl="0" eaLnBrk="0" fontAlgn="base" hangingPunct="0">
        <a:lnSpc>
          <a:spcPts val="2600"/>
        </a:lnSpc>
        <a:spcBef>
          <a:spcPct val="0"/>
        </a:spcBef>
        <a:spcAft>
          <a:spcPct val="0"/>
        </a:spcAft>
        <a:defRPr sz="2400" b="1">
          <a:solidFill>
            <a:schemeClr val="bg1"/>
          </a:solidFill>
          <a:latin typeface="Arial" charset="0"/>
        </a:defRPr>
      </a:lvl9pPr>
    </p:titleStyle>
    <p:bodyStyle>
      <a:lvl1pPr marL="225425" indent="-225425" algn="l" defTabSz="885825" rtl="0" eaLnBrk="0" fontAlgn="base" hangingPunct="0">
        <a:spcBef>
          <a:spcPct val="0"/>
        </a:spcBef>
        <a:spcAft>
          <a:spcPct val="0"/>
        </a:spcAft>
        <a:buClr>
          <a:schemeClr val="accent2"/>
        </a:buClr>
        <a:buChar char="•"/>
        <a:defRPr sz="2400" b="1">
          <a:solidFill>
            <a:srgbClr val="000000"/>
          </a:solidFill>
          <a:latin typeface="+mn-lt"/>
          <a:ea typeface="+mn-ea"/>
          <a:cs typeface="+mn-cs"/>
        </a:defRPr>
      </a:lvl1pPr>
      <a:lvl2pPr marL="687388" indent="-233363" algn="l" defTabSz="885825" rtl="0" eaLnBrk="0" fontAlgn="base" hangingPunct="0">
        <a:spcBef>
          <a:spcPct val="0"/>
        </a:spcBef>
        <a:spcAft>
          <a:spcPct val="0"/>
        </a:spcAft>
        <a:buClr>
          <a:schemeClr val="accent2"/>
        </a:buClr>
        <a:buChar char="•"/>
        <a:defRPr sz="2000" b="1">
          <a:solidFill>
            <a:srgbClr val="000000"/>
          </a:solidFill>
          <a:latin typeface="+mn-lt"/>
        </a:defRPr>
      </a:lvl2pPr>
      <a:lvl3pPr marL="1144588" indent="-222250" algn="l" defTabSz="885825" rtl="0" eaLnBrk="0" fontAlgn="base" hangingPunct="0">
        <a:spcBef>
          <a:spcPct val="0"/>
        </a:spcBef>
        <a:spcAft>
          <a:spcPct val="0"/>
        </a:spcAft>
        <a:buClr>
          <a:schemeClr val="accent2"/>
        </a:buClr>
        <a:buChar char="–"/>
        <a:defRPr sz="2400" b="1">
          <a:solidFill>
            <a:srgbClr val="000000"/>
          </a:solidFill>
          <a:latin typeface="+mn-lt"/>
        </a:defRPr>
      </a:lvl3pPr>
      <a:lvl4pPr marL="1712913" indent="-228600" algn="l" defTabSz="885825" rtl="0" eaLnBrk="0" fontAlgn="base" hangingPunct="0">
        <a:spcBef>
          <a:spcPct val="20000"/>
        </a:spcBef>
        <a:spcAft>
          <a:spcPct val="0"/>
        </a:spcAft>
        <a:buChar char="–"/>
        <a:defRPr sz="2000">
          <a:solidFill>
            <a:schemeClr val="tx1"/>
          </a:solidFill>
          <a:latin typeface="Times New Roman" pitchFamily="18" charset="0"/>
        </a:defRPr>
      </a:lvl4pPr>
      <a:lvl5pPr marL="2057400" indent="-228600" algn="l" defTabSz="885825" rtl="0" eaLnBrk="0" fontAlgn="base" hangingPunct="0">
        <a:spcBef>
          <a:spcPct val="20000"/>
        </a:spcBef>
        <a:spcAft>
          <a:spcPct val="0"/>
        </a:spcAft>
        <a:buChar char="•"/>
        <a:defRPr sz="2000">
          <a:solidFill>
            <a:schemeClr val="tx1"/>
          </a:solidFill>
          <a:latin typeface="Times New Roman" pitchFamily="18" charset="0"/>
        </a:defRPr>
      </a:lvl5pPr>
      <a:lvl6pPr marL="2514600" indent="-228600" algn="l" defTabSz="885825" rtl="0" eaLnBrk="0" fontAlgn="base" hangingPunct="0">
        <a:spcBef>
          <a:spcPct val="20000"/>
        </a:spcBef>
        <a:spcAft>
          <a:spcPct val="0"/>
        </a:spcAft>
        <a:buChar char="•"/>
        <a:defRPr sz="2000">
          <a:solidFill>
            <a:schemeClr val="tx1"/>
          </a:solidFill>
          <a:latin typeface="Times New Roman" pitchFamily="18" charset="0"/>
        </a:defRPr>
      </a:lvl6pPr>
      <a:lvl7pPr marL="2971800" indent="-228600" algn="l" defTabSz="885825" rtl="0" eaLnBrk="0" fontAlgn="base" hangingPunct="0">
        <a:spcBef>
          <a:spcPct val="20000"/>
        </a:spcBef>
        <a:spcAft>
          <a:spcPct val="0"/>
        </a:spcAft>
        <a:buChar char="•"/>
        <a:defRPr sz="2000">
          <a:solidFill>
            <a:schemeClr val="tx1"/>
          </a:solidFill>
          <a:latin typeface="Times New Roman" pitchFamily="18" charset="0"/>
        </a:defRPr>
      </a:lvl7pPr>
      <a:lvl8pPr marL="3429000" indent="-228600" algn="l" defTabSz="885825" rtl="0" eaLnBrk="0" fontAlgn="base" hangingPunct="0">
        <a:spcBef>
          <a:spcPct val="20000"/>
        </a:spcBef>
        <a:spcAft>
          <a:spcPct val="0"/>
        </a:spcAft>
        <a:buChar char="•"/>
        <a:defRPr sz="2000">
          <a:solidFill>
            <a:schemeClr val="tx1"/>
          </a:solidFill>
          <a:latin typeface="Times New Roman" pitchFamily="18" charset="0"/>
        </a:defRPr>
      </a:lvl8pPr>
      <a:lvl9pPr marL="3886200" indent="-228600" algn="l" defTabSz="885825" rtl="0" eaLnBrk="0" fontAlgn="base" hangingPunct="0">
        <a:spcBef>
          <a:spcPct val="20000"/>
        </a:spcBef>
        <a:spcAft>
          <a:spcPct val="0"/>
        </a:spcAft>
        <a:buChar char="•"/>
        <a:defRPr sz="2000">
          <a:solidFill>
            <a:schemeClr val="tx1"/>
          </a:solidFill>
          <a:latin typeface="Times New Roman" pitchFamily="18"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Rectangle 2"/>
          <p:cNvSpPr>
            <a:spLocks noChangeArrowheads="1"/>
          </p:cNvSpPr>
          <p:nvPr/>
        </p:nvSpPr>
        <p:spPr bwMode="auto">
          <a:xfrm>
            <a:off x="0" y="1"/>
            <a:ext cx="12192000" cy="284163"/>
          </a:xfrm>
          <a:prstGeom prst="rect">
            <a:avLst/>
          </a:prstGeom>
          <a:noFill/>
          <a:ln w="9525">
            <a:noFill/>
            <a:miter lim="800000"/>
            <a:headEnd type="none" w="sm" len="sm"/>
            <a:tailEnd type="none" w="sm" len="sm"/>
          </a:ln>
          <a:effectLst/>
        </p:spPr>
        <p:txBody>
          <a:bodyPr wrap="none" lIns="432000" tIns="0" rIns="429768" bIns="0" anchor="ctr"/>
          <a:lstStyle/>
          <a:p>
            <a:pPr algn="r" defTabSz="820738" eaLnBrk="0" hangingPunct="0">
              <a:defRPr/>
            </a:pPr>
            <a:r>
              <a:rPr lang="en-US" sz="1050" cap="all" dirty="0">
                <a:solidFill>
                  <a:srgbClr val="FFFFFF"/>
                </a:solidFill>
                <a:latin typeface="Arial"/>
              </a:rPr>
              <a:t>Law Conference </a:t>
            </a:r>
            <a:r>
              <a:rPr lang="en-US" sz="1200" cap="all" dirty="0">
                <a:solidFill>
                  <a:srgbClr val="FFFFFF"/>
                </a:solidFill>
                <a:latin typeface="Arial"/>
              </a:rPr>
              <a:t>| </a:t>
            </a:r>
            <a:r>
              <a:rPr lang="en-US" sz="1200" b="1" cap="all" dirty="0">
                <a:solidFill>
                  <a:srgbClr val="FFFFFF"/>
                </a:solidFill>
                <a:latin typeface="Arial"/>
              </a:rPr>
              <a:t>2018</a:t>
            </a:r>
          </a:p>
        </p:txBody>
      </p:sp>
      <p:sp>
        <p:nvSpPr>
          <p:cNvPr id="11269" name="Rectangle 5"/>
          <p:cNvSpPr>
            <a:spLocks noChangeArrowheads="1"/>
          </p:cNvSpPr>
          <p:nvPr/>
        </p:nvSpPr>
        <p:spPr bwMode="auto">
          <a:xfrm>
            <a:off x="414521" y="6657976"/>
            <a:ext cx="2753783" cy="111125"/>
          </a:xfrm>
          <a:prstGeom prst="rect">
            <a:avLst/>
          </a:prstGeom>
          <a:noFill/>
          <a:ln w="12700">
            <a:noFill/>
            <a:miter lim="800000"/>
            <a:headEnd type="none" w="sm" len="sm"/>
            <a:tailEnd type="none" w="sm" len="sm"/>
          </a:ln>
          <a:effectLst/>
        </p:spPr>
        <p:txBody>
          <a:bodyPr lIns="9144" tIns="9144" rIns="9144" bIns="9144" anchor="b">
            <a:spAutoFit/>
          </a:bodyPr>
          <a:lstStyle/>
          <a:p>
            <a:pPr defTabSz="820738" eaLnBrk="0" fontAlgn="auto" hangingPunct="0">
              <a:spcBef>
                <a:spcPts val="0"/>
              </a:spcBef>
              <a:spcAft>
                <a:spcPts val="0"/>
              </a:spcAft>
            </a:pPr>
            <a:r>
              <a:rPr lang="en-US" sz="600" dirty="0">
                <a:solidFill>
                  <a:srgbClr val="253746"/>
                </a:solidFill>
                <a:latin typeface="Arial"/>
              </a:rPr>
              <a:t>Copyright © 2022 Boeing. All rights reserved.</a:t>
            </a:r>
          </a:p>
        </p:txBody>
      </p:sp>
      <p:sp>
        <p:nvSpPr>
          <p:cNvPr id="8" name="Rectangle 3"/>
          <p:cNvSpPr>
            <a:spLocks noGrp="1" noChangeArrowheads="1"/>
          </p:cNvSpPr>
          <p:nvPr>
            <p:ph type="title"/>
          </p:nvPr>
        </p:nvSpPr>
        <p:spPr bwMode="auto">
          <a:xfrm>
            <a:off x="468881" y="332409"/>
            <a:ext cx="11253214" cy="387798"/>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p>
            <a:pPr lvl="0"/>
            <a:r>
              <a:rPr lang="en-US" dirty="0"/>
              <a:t>Title – 28-point Arial Bold</a:t>
            </a:r>
          </a:p>
        </p:txBody>
      </p:sp>
      <p:sp>
        <p:nvSpPr>
          <p:cNvPr id="10" name="Rectangle 4"/>
          <p:cNvSpPr>
            <a:spLocks noGrp="1" noChangeArrowheads="1"/>
          </p:cNvSpPr>
          <p:nvPr>
            <p:ph type="body" idx="1"/>
          </p:nvPr>
        </p:nvSpPr>
        <p:spPr bwMode="auto">
          <a:xfrm>
            <a:off x="468829" y="1345979"/>
            <a:ext cx="11257259" cy="1668149"/>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p>
            <a:pPr lvl="0"/>
            <a:r>
              <a:rPr lang="en-US" dirty="0"/>
              <a:t>22-point Arial</a:t>
            </a:r>
          </a:p>
          <a:p>
            <a:pPr lvl="1"/>
            <a:r>
              <a:rPr lang="en-US" dirty="0"/>
              <a:t>20-point Arial</a:t>
            </a:r>
          </a:p>
          <a:p>
            <a:pPr lvl="2"/>
            <a:r>
              <a:rPr lang="en-US" dirty="0"/>
              <a:t>Third level</a:t>
            </a:r>
          </a:p>
          <a:p>
            <a:pPr lvl="3"/>
            <a:r>
              <a:rPr lang="en-US" dirty="0"/>
              <a:t>Fourth level</a:t>
            </a:r>
          </a:p>
          <a:p>
            <a:pPr lvl="4"/>
            <a:r>
              <a:rPr lang="en-US" dirty="0"/>
              <a:t>Fifth level</a:t>
            </a:r>
          </a:p>
        </p:txBody>
      </p:sp>
      <p:grpSp>
        <p:nvGrpSpPr>
          <p:cNvPr id="59" name="Boeing 12 column grid" hidden="1"/>
          <p:cNvGrpSpPr/>
          <p:nvPr/>
        </p:nvGrpSpPr>
        <p:grpSpPr>
          <a:xfrm>
            <a:off x="0" y="461727"/>
            <a:ext cx="12188825" cy="5957180"/>
            <a:chOff x="129803" y="456356"/>
            <a:chExt cx="8890818" cy="5958732"/>
          </a:xfrm>
        </p:grpSpPr>
        <p:cxnSp>
          <p:nvCxnSpPr>
            <p:cNvPr id="60" name="Straight Connector 59"/>
            <p:cNvCxnSpPr/>
            <p:nvPr/>
          </p:nvCxnSpPr>
          <p:spPr>
            <a:xfrm>
              <a:off x="471778" y="995906"/>
              <a:ext cx="8211312" cy="0"/>
            </a:xfrm>
            <a:prstGeom prst="line">
              <a:avLst/>
            </a:prstGeom>
            <a:noFill/>
            <a:ln w="6350">
              <a:solidFill>
                <a:schemeClr val="accent1">
                  <a:lumMod val="20000"/>
                  <a:lumOff val="80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61" name="Straight Connector 60"/>
            <p:cNvCxnSpPr/>
            <p:nvPr/>
          </p:nvCxnSpPr>
          <p:spPr>
            <a:xfrm>
              <a:off x="471778" y="1291367"/>
              <a:ext cx="8211312" cy="0"/>
            </a:xfrm>
            <a:prstGeom prst="line">
              <a:avLst/>
            </a:prstGeom>
            <a:noFill/>
            <a:ln w="6350">
              <a:solidFill>
                <a:schemeClr val="accent1">
                  <a:lumMod val="20000"/>
                  <a:lumOff val="80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62" name="Straight Connector 61"/>
            <p:cNvCxnSpPr/>
            <p:nvPr/>
          </p:nvCxnSpPr>
          <p:spPr>
            <a:xfrm>
              <a:off x="464396" y="2136995"/>
              <a:ext cx="8218694" cy="0"/>
            </a:xfrm>
            <a:prstGeom prst="line">
              <a:avLst/>
            </a:prstGeom>
            <a:noFill/>
            <a:ln w="6350">
              <a:solidFill>
                <a:schemeClr val="accent1">
                  <a:lumMod val="20000"/>
                  <a:lumOff val="80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63" name="Straight Connector 62"/>
            <p:cNvCxnSpPr/>
            <p:nvPr/>
          </p:nvCxnSpPr>
          <p:spPr>
            <a:xfrm>
              <a:off x="464396" y="2432456"/>
              <a:ext cx="8218694" cy="0"/>
            </a:xfrm>
            <a:prstGeom prst="line">
              <a:avLst/>
            </a:prstGeom>
            <a:noFill/>
            <a:ln w="6350">
              <a:solidFill>
                <a:schemeClr val="accent1">
                  <a:lumMod val="20000"/>
                  <a:lumOff val="80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64" name="Straight Connector 63"/>
            <p:cNvCxnSpPr/>
            <p:nvPr/>
          </p:nvCxnSpPr>
          <p:spPr>
            <a:xfrm>
              <a:off x="459993" y="3288274"/>
              <a:ext cx="8223097" cy="0"/>
            </a:xfrm>
            <a:prstGeom prst="line">
              <a:avLst/>
            </a:prstGeom>
            <a:noFill/>
            <a:ln w="6350">
              <a:solidFill>
                <a:schemeClr val="accent1">
                  <a:lumMod val="20000"/>
                  <a:lumOff val="80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65" name="Straight Connector 64"/>
            <p:cNvCxnSpPr/>
            <p:nvPr/>
          </p:nvCxnSpPr>
          <p:spPr>
            <a:xfrm>
              <a:off x="466598" y="3583735"/>
              <a:ext cx="8216492" cy="0"/>
            </a:xfrm>
            <a:prstGeom prst="line">
              <a:avLst/>
            </a:prstGeom>
            <a:noFill/>
            <a:ln w="6350">
              <a:solidFill>
                <a:schemeClr val="accent1">
                  <a:lumMod val="20000"/>
                  <a:lumOff val="80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66" name="Straight Connector 65"/>
            <p:cNvCxnSpPr/>
            <p:nvPr/>
          </p:nvCxnSpPr>
          <p:spPr>
            <a:xfrm>
              <a:off x="464396" y="4424269"/>
              <a:ext cx="8218694" cy="0"/>
            </a:xfrm>
            <a:prstGeom prst="line">
              <a:avLst/>
            </a:prstGeom>
            <a:noFill/>
            <a:ln w="6350">
              <a:solidFill>
                <a:schemeClr val="accent1">
                  <a:lumMod val="20000"/>
                  <a:lumOff val="80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67" name="Straight Connector 66"/>
            <p:cNvCxnSpPr/>
            <p:nvPr/>
          </p:nvCxnSpPr>
          <p:spPr>
            <a:xfrm>
              <a:off x="462195" y="4719730"/>
              <a:ext cx="8220896" cy="0"/>
            </a:xfrm>
            <a:prstGeom prst="line">
              <a:avLst/>
            </a:prstGeom>
            <a:noFill/>
            <a:ln w="6350">
              <a:solidFill>
                <a:schemeClr val="accent1">
                  <a:lumMod val="20000"/>
                  <a:lumOff val="80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68" name="Straight Connector 67"/>
            <p:cNvCxnSpPr/>
            <p:nvPr/>
          </p:nvCxnSpPr>
          <p:spPr>
            <a:xfrm>
              <a:off x="471778" y="5567906"/>
              <a:ext cx="8211312" cy="0"/>
            </a:xfrm>
            <a:prstGeom prst="line">
              <a:avLst/>
            </a:prstGeom>
            <a:noFill/>
            <a:ln w="6350">
              <a:solidFill>
                <a:schemeClr val="accent1">
                  <a:lumMod val="20000"/>
                  <a:lumOff val="80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69" name="Straight Connector 68"/>
            <p:cNvCxnSpPr/>
            <p:nvPr/>
          </p:nvCxnSpPr>
          <p:spPr>
            <a:xfrm>
              <a:off x="471778" y="5863367"/>
              <a:ext cx="8211312" cy="0"/>
            </a:xfrm>
            <a:prstGeom prst="line">
              <a:avLst/>
            </a:prstGeom>
            <a:noFill/>
            <a:ln w="6350">
              <a:solidFill>
                <a:schemeClr val="accent1">
                  <a:lumMod val="20000"/>
                  <a:lumOff val="80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sp>
          <p:nvSpPr>
            <p:cNvPr id="70" name="Rectangle 69"/>
            <p:cNvSpPr/>
            <p:nvPr/>
          </p:nvSpPr>
          <p:spPr>
            <a:xfrm>
              <a:off x="463550" y="456356"/>
              <a:ext cx="8223250" cy="5944444"/>
            </a:xfrm>
            <a:prstGeom prst="rect">
              <a:avLst/>
            </a:prstGeom>
            <a:noFill/>
            <a:ln w="6350">
              <a:solidFill>
                <a:schemeClr val="accent1">
                  <a:lumMod val="20000"/>
                  <a:lumOff val="8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dirty="0">
                <a:solidFill>
                  <a:srgbClr val="FFFFFF"/>
                </a:solidFill>
              </a:endParaRPr>
            </a:p>
          </p:txBody>
        </p:sp>
        <p:cxnSp>
          <p:nvCxnSpPr>
            <p:cNvPr id="71" name="Straight Connector 70"/>
            <p:cNvCxnSpPr/>
            <p:nvPr/>
          </p:nvCxnSpPr>
          <p:spPr>
            <a:xfrm>
              <a:off x="471782" y="1143637"/>
              <a:ext cx="8211312" cy="0"/>
            </a:xfrm>
            <a:prstGeom prst="line">
              <a:avLst/>
            </a:prstGeom>
            <a:noFill/>
            <a:ln w="6350">
              <a:solidFill>
                <a:schemeClr val="accent1">
                  <a:lumMod val="20000"/>
                  <a:lumOff val="80000"/>
                </a:schemeClr>
              </a:solidFill>
              <a:prstDash val="lgDash"/>
            </a:ln>
          </p:spPr>
          <p:style>
            <a:lnRef idx="2">
              <a:schemeClr val="accent1">
                <a:shade val="50000"/>
              </a:schemeClr>
            </a:lnRef>
            <a:fillRef idx="1">
              <a:schemeClr val="accent1"/>
            </a:fillRef>
            <a:effectRef idx="0">
              <a:schemeClr val="accent1"/>
            </a:effectRef>
            <a:fontRef idx="minor">
              <a:schemeClr val="lt1"/>
            </a:fontRef>
          </p:style>
        </p:cxnSp>
        <p:cxnSp>
          <p:nvCxnSpPr>
            <p:cNvPr id="72" name="Straight Connector 71"/>
            <p:cNvCxnSpPr/>
            <p:nvPr/>
          </p:nvCxnSpPr>
          <p:spPr>
            <a:xfrm>
              <a:off x="129803" y="2284726"/>
              <a:ext cx="8890818" cy="0"/>
            </a:xfrm>
            <a:prstGeom prst="line">
              <a:avLst/>
            </a:prstGeom>
            <a:noFill/>
            <a:ln w="19050">
              <a:solidFill>
                <a:schemeClr val="accent1">
                  <a:lumMod val="20000"/>
                  <a:lumOff val="80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73" name="Straight Connector 72"/>
            <p:cNvCxnSpPr/>
            <p:nvPr/>
          </p:nvCxnSpPr>
          <p:spPr>
            <a:xfrm>
              <a:off x="463550" y="3432679"/>
              <a:ext cx="8223250" cy="0"/>
            </a:xfrm>
            <a:prstGeom prst="line">
              <a:avLst/>
            </a:prstGeom>
            <a:noFill/>
            <a:ln w="6350">
              <a:solidFill>
                <a:schemeClr val="accent1">
                  <a:lumMod val="20000"/>
                  <a:lumOff val="80000"/>
                </a:schemeClr>
              </a:solidFill>
              <a:prstDash val="lgDashDot"/>
            </a:ln>
          </p:spPr>
          <p:style>
            <a:lnRef idx="2">
              <a:schemeClr val="accent1">
                <a:shade val="50000"/>
              </a:schemeClr>
            </a:lnRef>
            <a:fillRef idx="1">
              <a:schemeClr val="accent1"/>
            </a:fillRef>
            <a:effectRef idx="0">
              <a:schemeClr val="accent1"/>
            </a:effectRef>
            <a:fontRef idx="minor">
              <a:schemeClr val="lt1"/>
            </a:fontRef>
          </p:style>
        </p:cxnSp>
        <p:cxnSp>
          <p:nvCxnSpPr>
            <p:cNvPr id="74" name="Straight Connector 73"/>
            <p:cNvCxnSpPr/>
            <p:nvPr/>
          </p:nvCxnSpPr>
          <p:spPr>
            <a:xfrm>
              <a:off x="129803" y="4572000"/>
              <a:ext cx="8890818" cy="0"/>
            </a:xfrm>
            <a:prstGeom prst="line">
              <a:avLst/>
            </a:prstGeom>
            <a:noFill/>
            <a:ln w="19050">
              <a:solidFill>
                <a:schemeClr val="accent1">
                  <a:lumMod val="20000"/>
                  <a:lumOff val="80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75" name="Straight Connector 74"/>
            <p:cNvCxnSpPr/>
            <p:nvPr/>
          </p:nvCxnSpPr>
          <p:spPr>
            <a:xfrm>
              <a:off x="471782" y="5715637"/>
              <a:ext cx="8211312" cy="0"/>
            </a:xfrm>
            <a:prstGeom prst="line">
              <a:avLst/>
            </a:prstGeom>
            <a:noFill/>
            <a:ln w="6350">
              <a:solidFill>
                <a:schemeClr val="accent1">
                  <a:lumMod val="20000"/>
                  <a:lumOff val="80000"/>
                </a:schemeClr>
              </a:solidFill>
              <a:prstDash val="lgDash"/>
            </a:ln>
          </p:spPr>
          <p:style>
            <a:lnRef idx="2">
              <a:schemeClr val="accent1">
                <a:shade val="50000"/>
              </a:schemeClr>
            </a:lnRef>
            <a:fillRef idx="1">
              <a:schemeClr val="accent1"/>
            </a:fillRef>
            <a:effectRef idx="0">
              <a:schemeClr val="accent1"/>
            </a:effectRef>
            <a:fontRef idx="minor">
              <a:schemeClr val="lt1"/>
            </a:fontRef>
          </p:style>
        </p:cxnSp>
        <p:grpSp>
          <p:nvGrpSpPr>
            <p:cNvPr id="76" name="Group 75"/>
            <p:cNvGrpSpPr/>
            <p:nvPr/>
          </p:nvGrpSpPr>
          <p:grpSpPr>
            <a:xfrm>
              <a:off x="1043681" y="457200"/>
              <a:ext cx="7060730" cy="5957888"/>
              <a:chOff x="1043681" y="0"/>
              <a:chExt cx="7060730" cy="6858000"/>
            </a:xfrm>
          </p:grpSpPr>
          <p:cxnSp>
            <p:nvCxnSpPr>
              <p:cNvPr id="77" name="Straight Connector 76"/>
              <p:cNvCxnSpPr/>
              <p:nvPr/>
            </p:nvCxnSpPr>
            <p:spPr>
              <a:xfrm>
                <a:off x="4570813" y="0"/>
                <a:ext cx="0" cy="6858000"/>
              </a:xfrm>
              <a:prstGeom prst="line">
                <a:avLst/>
              </a:prstGeom>
              <a:noFill/>
              <a:ln w="6350">
                <a:solidFill>
                  <a:schemeClr val="accent1">
                    <a:lumMod val="20000"/>
                    <a:lumOff val="80000"/>
                  </a:schemeClr>
                </a:solidFill>
                <a:prstDash val="lgDashDot"/>
              </a:ln>
            </p:spPr>
            <p:style>
              <a:lnRef idx="2">
                <a:schemeClr val="accent1">
                  <a:shade val="50000"/>
                </a:schemeClr>
              </a:lnRef>
              <a:fillRef idx="1">
                <a:schemeClr val="accent1"/>
              </a:fillRef>
              <a:effectRef idx="0">
                <a:schemeClr val="accent1"/>
              </a:effectRef>
              <a:fontRef idx="minor">
                <a:schemeClr val="lt1"/>
              </a:fontRef>
            </p:style>
          </p:cxnSp>
          <p:cxnSp>
            <p:nvCxnSpPr>
              <p:cNvPr id="78" name="Straight Connector 20"/>
              <p:cNvCxnSpPr/>
              <p:nvPr/>
            </p:nvCxnSpPr>
            <p:spPr>
              <a:xfrm>
                <a:off x="1043681" y="0"/>
                <a:ext cx="0" cy="6858000"/>
              </a:xfrm>
              <a:prstGeom prst="line">
                <a:avLst/>
              </a:prstGeom>
              <a:noFill/>
              <a:ln w="6350">
                <a:solidFill>
                  <a:schemeClr val="accent1">
                    <a:lumMod val="20000"/>
                    <a:lumOff val="80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79" name="Straight Connector 15"/>
              <p:cNvCxnSpPr/>
              <p:nvPr/>
            </p:nvCxnSpPr>
            <p:spPr>
              <a:xfrm>
                <a:off x="1158462" y="0"/>
                <a:ext cx="0" cy="6858000"/>
              </a:xfrm>
              <a:prstGeom prst="line">
                <a:avLst/>
              </a:prstGeom>
              <a:noFill/>
              <a:ln w="6350">
                <a:solidFill>
                  <a:schemeClr val="accent1">
                    <a:lumMod val="20000"/>
                    <a:lumOff val="80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80" name="Straight Connector 79"/>
              <p:cNvCxnSpPr/>
              <p:nvPr/>
            </p:nvCxnSpPr>
            <p:spPr>
              <a:xfrm>
                <a:off x="1741509" y="0"/>
                <a:ext cx="0" cy="6858000"/>
              </a:xfrm>
              <a:prstGeom prst="line">
                <a:avLst/>
              </a:prstGeom>
              <a:noFill/>
              <a:ln w="6350">
                <a:solidFill>
                  <a:schemeClr val="accent1">
                    <a:lumMod val="20000"/>
                    <a:lumOff val="80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81" name="Straight Connector 80"/>
              <p:cNvCxnSpPr/>
              <p:nvPr/>
            </p:nvCxnSpPr>
            <p:spPr>
              <a:xfrm>
                <a:off x="1852982" y="0"/>
                <a:ext cx="0" cy="6858000"/>
              </a:xfrm>
              <a:prstGeom prst="line">
                <a:avLst/>
              </a:prstGeom>
              <a:noFill/>
              <a:ln w="6350">
                <a:solidFill>
                  <a:schemeClr val="accent1">
                    <a:lumMod val="20000"/>
                    <a:lumOff val="80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82" name="Straight Connector 81"/>
              <p:cNvCxnSpPr/>
              <p:nvPr/>
            </p:nvCxnSpPr>
            <p:spPr>
              <a:xfrm>
                <a:off x="2437092" y="0"/>
                <a:ext cx="0" cy="6858000"/>
              </a:xfrm>
              <a:prstGeom prst="line">
                <a:avLst/>
              </a:prstGeom>
              <a:noFill/>
              <a:ln w="6350">
                <a:solidFill>
                  <a:schemeClr val="accent1">
                    <a:lumMod val="20000"/>
                    <a:lumOff val="80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83" name="Straight Connector 82"/>
              <p:cNvCxnSpPr/>
              <p:nvPr/>
            </p:nvCxnSpPr>
            <p:spPr>
              <a:xfrm>
                <a:off x="5325505" y="0"/>
                <a:ext cx="0" cy="6858000"/>
              </a:xfrm>
              <a:prstGeom prst="line">
                <a:avLst/>
              </a:prstGeom>
              <a:noFill/>
              <a:ln w="6350">
                <a:solidFill>
                  <a:schemeClr val="accent1">
                    <a:lumMod val="20000"/>
                    <a:lumOff val="80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84" name="Straight Connector 83"/>
              <p:cNvCxnSpPr/>
              <p:nvPr/>
            </p:nvCxnSpPr>
            <p:spPr>
              <a:xfrm>
                <a:off x="2547387" y="0"/>
                <a:ext cx="0" cy="6858000"/>
              </a:xfrm>
              <a:prstGeom prst="line">
                <a:avLst/>
              </a:prstGeom>
              <a:noFill/>
              <a:ln w="6350">
                <a:solidFill>
                  <a:schemeClr val="accent1">
                    <a:lumMod val="20000"/>
                    <a:lumOff val="80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85" name="Straight Connector 84"/>
              <p:cNvCxnSpPr/>
              <p:nvPr/>
            </p:nvCxnSpPr>
            <p:spPr>
              <a:xfrm>
                <a:off x="3128876" y="0"/>
                <a:ext cx="0" cy="6858000"/>
              </a:xfrm>
              <a:prstGeom prst="line">
                <a:avLst/>
              </a:prstGeom>
              <a:noFill/>
              <a:ln w="6350">
                <a:solidFill>
                  <a:schemeClr val="accent1">
                    <a:lumMod val="20000"/>
                    <a:lumOff val="80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86" name="Straight Connector 85"/>
              <p:cNvCxnSpPr/>
              <p:nvPr/>
            </p:nvCxnSpPr>
            <p:spPr>
              <a:xfrm>
                <a:off x="3243379" y="0"/>
                <a:ext cx="0" cy="6858000"/>
              </a:xfrm>
              <a:prstGeom prst="line">
                <a:avLst/>
              </a:prstGeom>
              <a:noFill/>
              <a:ln w="6350">
                <a:solidFill>
                  <a:schemeClr val="accent1">
                    <a:lumMod val="20000"/>
                    <a:lumOff val="80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87" name="Straight Connector 86"/>
              <p:cNvCxnSpPr/>
              <p:nvPr/>
            </p:nvCxnSpPr>
            <p:spPr>
              <a:xfrm>
                <a:off x="3826419" y="0"/>
                <a:ext cx="0" cy="6858000"/>
              </a:xfrm>
              <a:prstGeom prst="line">
                <a:avLst/>
              </a:prstGeom>
              <a:noFill/>
              <a:ln w="6350">
                <a:solidFill>
                  <a:schemeClr val="accent1">
                    <a:lumMod val="20000"/>
                    <a:lumOff val="80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88" name="Straight Connector 87"/>
              <p:cNvCxnSpPr/>
              <p:nvPr/>
            </p:nvCxnSpPr>
            <p:spPr>
              <a:xfrm>
                <a:off x="3937473" y="0"/>
                <a:ext cx="0" cy="6858000"/>
              </a:xfrm>
              <a:prstGeom prst="line">
                <a:avLst/>
              </a:prstGeom>
              <a:noFill/>
              <a:ln w="6350">
                <a:solidFill>
                  <a:schemeClr val="accent1">
                    <a:lumMod val="20000"/>
                    <a:lumOff val="80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89" name="Straight Connector 88"/>
              <p:cNvCxnSpPr/>
              <p:nvPr/>
            </p:nvCxnSpPr>
            <p:spPr>
              <a:xfrm>
                <a:off x="4522301" y="0"/>
                <a:ext cx="0" cy="6858000"/>
              </a:xfrm>
              <a:prstGeom prst="line">
                <a:avLst/>
              </a:prstGeom>
              <a:noFill/>
              <a:ln w="6350">
                <a:solidFill>
                  <a:schemeClr val="accent1">
                    <a:lumMod val="20000"/>
                    <a:lumOff val="80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90" name="Straight Connector 89"/>
              <p:cNvCxnSpPr/>
              <p:nvPr/>
            </p:nvCxnSpPr>
            <p:spPr>
              <a:xfrm>
                <a:off x="4628232" y="0"/>
                <a:ext cx="0" cy="6858000"/>
              </a:xfrm>
              <a:prstGeom prst="line">
                <a:avLst/>
              </a:prstGeom>
              <a:noFill/>
              <a:ln w="6350">
                <a:solidFill>
                  <a:schemeClr val="accent1">
                    <a:lumMod val="20000"/>
                    <a:lumOff val="80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91" name="Straight Connector 90"/>
              <p:cNvCxnSpPr/>
              <p:nvPr/>
            </p:nvCxnSpPr>
            <p:spPr>
              <a:xfrm>
                <a:off x="5213787" y="0"/>
                <a:ext cx="0" cy="6858000"/>
              </a:xfrm>
              <a:prstGeom prst="line">
                <a:avLst/>
              </a:prstGeom>
              <a:noFill/>
              <a:ln w="6350">
                <a:solidFill>
                  <a:schemeClr val="accent1">
                    <a:lumMod val="20000"/>
                    <a:lumOff val="80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92" name="Straight Connector 91"/>
              <p:cNvCxnSpPr/>
              <p:nvPr/>
            </p:nvCxnSpPr>
            <p:spPr>
              <a:xfrm>
                <a:off x="8104411" y="0"/>
                <a:ext cx="0" cy="6858000"/>
              </a:xfrm>
              <a:prstGeom prst="line">
                <a:avLst/>
              </a:prstGeom>
              <a:noFill/>
              <a:ln w="6350">
                <a:solidFill>
                  <a:schemeClr val="accent1">
                    <a:lumMod val="20000"/>
                    <a:lumOff val="80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93" name="Straight Connector 92"/>
              <p:cNvCxnSpPr/>
              <p:nvPr/>
            </p:nvCxnSpPr>
            <p:spPr>
              <a:xfrm>
                <a:off x="5907152" y="0"/>
                <a:ext cx="0" cy="6858000"/>
              </a:xfrm>
              <a:prstGeom prst="line">
                <a:avLst/>
              </a:prstGeom>
              <a:noFill/>
              <a:ln w="6350">
                <a:solidFill>
                  <a:schemeClr val="accent1">
                    <a:lumMod val="20000"/>
                    <a:lumOff val="80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94" name="Straight Connector 93"/>
              <p:cNvCxnSpPr/>
              <p:nvPr/>
            </p:nvCxnSpPr>
            <p:spPr>
              <a:xfrm>
                <a:off x="6019769" y="0"/>
                <a:ext cx="0" cy="6858000"/>
              </a:xfrm>
              <a:prstGeom prst="line">
                <a:avLst/>
              </a:prstGeom>
              <a:noFill/>
              <a:ln w="6350">
                <a:solidFill>
                  <a:schemeClr val="accent1">
                    <a:lumMod val="20000"/>
                    <a:lumOff val="80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95" name="Straight Connector 94"/>
              <p:cNvCxnSpPr/>
              <p:nvPr/>
            </p:nvCxnSpPr>
            <p:spPr>
              <a:xfrm>
                <a:off x="6605010" y="0"/>
                <a:ext cx="0" cy="6858000"/>
              </a:xfrm>
              <a:prstGeom prst="line">
                <a:avLst/>
              </a:prstGeom>
              <a:noFill/>
              <a:ln w="6350">
                <a:solidFill>
                  <a:schemeClr val="accent1">
                    <a:lumMod val="20000"/>
                    <a:lumOff val="80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96" name="Straight Connector 95"/>
              <p:cNvCxnSpPr/>
              <p:nvPr/>
            </p:nvCxnSpPr>
            <p:spPr>
              <a:xfrm>
                <a:off x="6713862" y="0"/>
                <a:ext cx="0" cy="6858000"/>
              </a:xfrm>
              <a:prstGeom prst="line">
                <a:avLst/>
              </a:prstGeom>
              <a:noFill/>
              <a:ln w="6350">
                <a:solidFill>
                  <a:schemeClr val="accent1">
                    <a:lumMod val="20000"/>
                    <a:lumOff val="80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97" name="Straight Connector 96"/>
              <p:cNvCxnSpPr/>
              <p:nvPr/>
            </p:nvCxnSpPr>
            <p:spPr>
              <a:xfrm>
                <a:off x="7298685" y="0"/>
                <a:ext cx="0" cy="6858000"/>
              </a:xfrm>
              <a:prstGeom prst="line">
                <a:avLst/>
              </a:prstGeom>
              <a:noFill/>
              <a:ln w="6350">
                <a:solidFill>
                  <a:schemeClr val="accent1">
                    <a:lumMod val="20000"/>
                    <a:lumOff val="80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98" name="Straight Connector 97"/>
              <p:cNvCxnSpPr/>
              <p:nvPr/>
            </p:nvCxnSpPr>
            <p:spPr>
              <a:xfrm>
                <a:off x="7409025" y="0"/>
                <a:ext cx="0" cy="6858000"/>
              </a:xfrm>
              <a:prstGeom prst="line">
                <a:avLst/>
              </a:prstGeom>
              <a:noFill/>
              <a:ln w="6350">
                <a:solidFill>
                  <a:schemeClr val="accent1">
                    <a:lumMod val="20000"/>
                    <a:lumOff val="80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99" name="Straight Connector 98"/>
              <p:cNvCxnSpPr/>
              <p:nvPr/>
            </p:nvCxnSpPr>
            <p:spPr>
              <a:xfrm>
                <a:off x="7990175" y="0"/>
                <a:ext cx="0" cy="6858000"/>
              </a:xfrm>
              <a:prstGeom prst="line">
                <a:avLst/>
              </a:prstGeom>
              <a:noFill/>
              <a:ln w="6350">
                <a:solidFill>
                  <a:schemeClr val="accent1">
                    <a:lumMod val="20000"/>
                    <a:lumOff val="80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grpSp>
      </p:grpSp>
      <p:pic>
        <p:nvPicPr>
          <p:cNvPr id="53" name="Picture 52">
            <a:extLst>
              <a:ext uri="{FF2B5EF4-FFF2-40B4-BE49-F238E27FC236}">
                <a16:creationId xmlns="" xmlns:a16="http://schemas.microsoft.com/office/drawing/2014/main" id="{1AE6FE6C-EBC9-A348-B6B9-142D8B16111F}"/>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0"/>
            <a:ext cx="114300" cy="6858000"/>
          </a:xfrm>
          <a:prstGeom prst="rect">
            <a:avLst/>
          </a:prstGeom>
        </p:spPr>
      </p:pic>
      <p:grpSp>
        <p:nvGrpSpPr>
          <p:cNvPr id="50" name="Boeing 12 column grid" hidden="1"/>
          <p:cNvGrpSpPr/>
          <p:nvPr userDrawn="1"/>
        </p:nvGrpSpPr>
        <p:grpSpPr>
          <a:xfrm>
            <a:off x="0" y="461727"/>
            <a:ext cx="12188825" cy="5957180"/>
            <a:chOff x="129803" y="456356"/>
            <a:chExt cx="8890818" cy="5958732"/>
          </a:xfrm>
        </p:grpSpPr>
        <p:cxnSp>
          <p:nvCxnSpPr>
            <p:cNvPr id="51" name="Straight Connector 50"/>
            <p:cNvCxnSpPr/>
            <p:nvPr userDrawn="1"/>
          </p:nvCxnSpPr>
          <p:spPr>
            <a:xfrm>
              <a:off x="471778" y="995906"/>
              <a:ext cx="8211312" cy="0"/>
            </a:xfrm>
            <a:prstGeom prst="line">
              <a:avLst/>
            </a:prstGeom>
            <a:noFill/>
            <a:ln w="6350">
              <a:solidFill>
                <a:schemeClr val="accent1">
                  <a:lumMod val="20000"/>
                  <a:lumOff val="80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52" name="Straight Connector 51"/>
            <p:cNvCxnSpPr/>
            <p:nvPr userDrawn="1"/>
          </p:nvCxnSpPr>
          <p:spPr>
            <a:xfrm>
              <a:off x="471778" y="1291367"/>
              <a:ext cx="8211312" cy="0"/>
            </a:xfrm>
            <a:prstGeom prst="line">
              <a:avLst/>
            </a:prstGeom>
            <a:noFill/>
            <a:ln w="6350">
              <a:solidFill>
                <a:schemeClr val="accent1">
                  <a:lumMod val="20000"/>
                  <a:lumOff val="80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54" name="Straight Connector 53"/>
            <p:cNvCxnSpPr/>
            <p:nvPr userDrawn="1"/>
          </p:nvCxnSpPr>
          <p:spPr>
            <a:xfrm>
              <a:off x="464396" y="2136995"/>
              <a:ext cx="8218694" cy="0"/>
            </a:xfrm>
            <a:prstGeom prst="line">
              <a:avLst/>
            </a:prstGeom>
            <a:noFill/>
            <a:ln w="6350">
              <a:solidFill>
                <a:schemeClr val="accent1">
                  <a:lumMod val="20000"/>
                  <a:lumOff val="80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55" name="Straight Connector 54"/>
            <p:cNvCxnSpPr/>
            <p:nvPr userDrawn="1"/>
          </p:nvCxnSpPr>
          <p:spPr>
            <a:xfrm>
              <a:off x="464396" y="2432456"/>
              <a:ext cx="8218694" cy="0"/>
            </a:xfrm>
            <a:prstGeom prst="line">
              <a:avLst/>
            </a:prstGeom>
            <a:noFill/>
            <a:ln w="6350">
              <a:solidFill>
                <a:schemeClr val="accent1">
                  <a:lumMod val="20000"/>
                  <a:lumOff val="80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56" name="Straight Connector 55"/>
            <p:cNvCxnSpPr/>
            <p:nvPr userDrawn="1"/>
          </p:nvCxnSpPr>
          <p:spPr>
            <a:xfrm>
              <a:off x="459993" y="3288274"/>
              <a:ext cx="8223097" cy="0"/>
            </a:xfrm>
            <a:prstGeom prst="line">
              <a:avLst/>
            </a:prstGeom>
            <a:noFill/>
            <a:ln w="6350">
              <a:solidFill>
                <a:schemeClr val="accent1">
                  <a:lumMod val="20000"/>
                  <a:lumOff val="80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57" name="Straight Connector 56"/>
            <p:cNvCxnSpPr/>
            <p:nvPr userDrawn="1"/>
          </p:nvCxnSpPr>
          <p:spPr>
            <a:xfrm>
              <a:off x="466598" y="3583735"/>
              <a:ext cx="8216492" cy="0"/>
            </a:xfrm>
            <a:prstGeom prst="line">
              <a:avLst/>
            </a:prstGeom>
            <a:noFill/>
            <a:ln w="6350">
              <a:solidFill>
                <a:schemeClr val="accent1">
                  <a:lumMod val="20000"/>
                  <a:lumOff val="80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58" name="Straight Connector 57"/>
            <p:cNvCxnSpPr/>
            <p:nvPr userDrawn="1"/>
          </p:nvCxnSpPr>
          <p:spPr>
            <a:xfrm>
              <a:off x="464396" y="4424269"/>
              <a:ext cx="8218694" cy="0"/>
            </a:xfrm>
            <a:prstGeom prst="line">
              <a:avLst/>
            </a:prstGeom>
            <a:noFill/>
            <a:ln w="6350">
              <a:solidFill>
                <a:schemeClr val="accent1">
                  <a:lumMod val="20000"/>
                  <a:lumOff val="80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00" name="Straight Connector 99"/>
            <p:cNvCxnSpPr/>
            <p:nvPr userDrawn="1"/>
          </p:nvCxnSpPr>
          <p:spPr>
            <a:xfrm>
              <a:off x="462195" y="4719730"/>
              <a:ext cx="8220896" cy="0"/>
            </a:xfrm>
            <a:prstGeom prst="line">
              <a:avLst/>
            </a:prstGeom>
            <a:noFill/>
            <a:ln w="6350">
              <a:solidFill>
                <a:schemeClr val="accent1">
                  <a:lumMod val="20000"/>
                  <a:lumOff val="80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01" name="Straight Connector 100"/>
            <p:cNvCxnSpPr/>
            <p:nvPr userDrawn="1"/>
          </p:nvCxnSpPr>
          <p:spPr>
            <a:xfrm>
              <a:off x="471778" y="5567906"/>
              <a:ext cx="8211312" cy="0"/>
            </a:xfrm>
            <a:prstGeom prst="line">
              <a:avLst/>
            </a:prstGeom>
            <a:noFill/>
            <a:ln w="6350">
              <a:solidFill>
                <a:schemeClr val="accent1">
                  <a:lumMod val="20000"/>
                  <a:lumOff val="80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02" name="Straight Connector 101"/>
            <p:cNvCxnSpPr/>
            <p:nvPr userDrawn="1"/>
          </p:nvCxnSpPr>
          <p:spPr>
            <a:xfrm>
              <a:off x="471778" y="5863367"/>
              <a:ext cx="8211312" cy="0"/>
            </a:xfrm>
            <a:prstGeom prst="line">
              <a:avLst/>
            </a:prstGeom>
            <a:noFill/>
            <a:ln w="6350">
              <a:solidFill>
                <a:schemeClr val="accent1">
                  <a:lumMod val="20000"/>
                  <a:lumOff val="80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sp>
          <p:nvSpPr>
            <p:cNvPr id="103" name="Rectangle 102"/>
            <p:cNvSpPr/>
            <p:nvPr userDrawn="1"/>
          </p:nvSpPr>
          <p:spPr>
            <a:xfrm>
              <a:off x="463550" y="456356"/>
              <a:ext cx="8223250" cy="5944444"/>
            </a:xfrm>
            <a:prstGeom prst="rect">
              <a:avLst/>
            </a:prstGeom>
            <a:noFill/>
            <a:ln w="6350">
              <a:solidFill>
                <a:schemeClr val="accent1">
                  <a:lumMod val="20000"/>
                  <a:lumOff val="8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rgbClr val="FFFFFF"/>
                </a:solidFill>
              </a:endParaRPr>
            </a:p>
          </p:txBody>
        </p:sp>
        <p:cxnSp>
          <p:nvCxnSpPr>
            <p:cNvPr id="104" name="Straight Connector 103"/>
            <p:cNvCxnSpPr/>
            <p:nvPr userDrawn="1"/>
          </p:nvCxnSpPr>
          <p:spPr>
            <a:xfrm>
              <a:off x="471782" y="1143637"/>
              <a:ext cx="8211312" cy="0"/>
            </a:xfrm>
            <a:prstGeom prst="line">
              <a:avLst/>
            </a:prstGeom>
            <a:noFill/>
            <a:ln w="6350">
              <a:solidFill>
                <a:schemeClr val="accent1">
                  <a:lumMod val="20000"/>
                  <a:lumOff val="80000"/>
                </a:schemeClr>
              </a:solidFill>
              <a:prstDash val="lgDash"/>
            </a:ln>
          </p:spPr>
          <p:style>
            <a:lnRef idx="2">
              <a:schemeClr val="accent1">
                <a:shade val="50000"/>
              </a:schemeClr>
            </a:lnRef>
            <a:fillRef idx="1">
              <a:schemeClr val="accent1"/>
            </a:fillRef>
            <a:effectRef idx="0">
              <a:schemeClr val="accent1"/>
            </a:effectRef>
            <a:fontRef idx="minor">
              <a:schemeClr val="lt1"/>
            </a:fontRef>
          </p:style>
        </p:cxnSp>
        <p:cxnSp>
          <p:nvCxnSpPr>
            <p:cNvPr id="105" name="Straight Connector 104"/>
            <p:cNvCxnSpPr/>
            <p:nvPr userDrawn="1"/>
          </p:nvCxnSpPr>
          <p:spPr>
            <a:xfrm>
              <a:off x="129803" y="2284726"/>
              <a:ext cx="8890818" cy="0"/>
            </a:xfrm>
            <a:prstGeom prst="line">
              <a:avLst/>
            </a:prstGeom>
            <a:noFill/>
            <a:ln w="19050">
              <a:solidFill>
                <a:schemeClr val="accent1">
                  <a:lumMod val="20000"/>
                  <a:lumOff val="80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06" name="Straight Connector 105"/>
            <p:cNvCxnSpPr/>
            <p:nvPr userDrawn="1"/>
          </p:nvCxnSpPr>
          <p:spPr>
            <a:xfrm>
              <a:off x="463550" y="3432679"/>
              <a:ext cx="8223250" cy="0"/>
            </a:xfrm>
            <a:prstGeom prst="line">
              <a:avLst/>
            </a:prstGeom>
            <a:noFill/>
            <a:ln w="6350">
              <a:solidFill>
                <a:schemeClr val="accent1">
                  <a:lumMod val="20000"/>
                  <a:lumOff val="80000"/>
                </a:schemeClr>
              </a:solidFill>
              <a:prstDash val="lgDashDot"/>
            </a:ln>
          </p:spPr>
          <p:style>
            <a:lnRef idx="2">
              <a:schemeClr val="accent1">
                <a:shade val="50000"/>
              </a:schemeClr>
            </a:lnRef>
            <a:fillRef idx="1">
              <a:schemeClr val="accent1"/>
            </a:fillRef>
            <a:effectRef idx="0">
              <a:schemeClr val="accent1"/>
            </a:effectRef>
            <a:fontRef idx="minor">
              <a:schemeClr val="lt1"/>
            </a:fontRef>
          </p:style>
        </p:cxnSp>
        <p:cxnSp>
          <p:nvCxnSpPr>
            <p:cNvPr id="107" name="Straight Connector 106"/>
            <p:cNvCxnSpPr/>
            <p:nvPr userDrawn="1"/>
          </p:nvCxnSpPr>
          <p:spPr>
            <a:xfrm>
              <a:off x="129803" y="4572000"/>
              <a:ext cx="8890818" cy="0"/>
            </a:xfrm>
            <a:prstGeom prst="line">
              <a:avLst/>
            </a:prstGeom>
            <a:noFill/>
            <a:ln w="19050">
              <a:solidFill>
                <a:schemeClr val="accent1">
                  <a:lumMod val="20000"/>
                  <a:lumOff val="80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08" name="Straight Connector 107"/>
            <p:cNvCxnSpPr/>
            <p:nvPr userDrawn="1"/>
          </p:nvCxnSpPr>
          <p:spPr>
            <a:xfrm>
              <a:off x="471782" y="5715637"/>
              <a:ext cx="8211312" cy="0"/>
            </a:xfrm>
            <a:prstGeom prst="line">
              <a:avLst/>
            </a:prstGeom>
            <a:noFill/>
            <a:ln w="6350">
              <a:solidFill>
                <a:schemeClr val="accent1">
                  <a:lumMod val="20000"/>
                  <a:lumOff val="80000"/>
                </a:schemeClr>
              </a:solidFill>
              <a:prstDash val="lgDash"/>
            </a:ln>
          </p:spPr>
          <p:style>
            <a:lnRef idx="2">
              <a:schemeClr val="accent1">
                <a:shade val="50000"/>
              </a:schemeClr>
            </a:lnRef>
            <a:fillRef idx="1">
              <a:schemeClr val="accent1"/>
            </a:fillRef>
            <a:effectRef idx="0">
              <a:schemeClr val="accent1"/>
            </a:effectRef>
            <a:fontRef idx="minor">
              <a:schemeClr val="lt1"/>
            </a:fontRef>
          </p:style>
        </p:cxnSp>
        <p:grpSp>
          <p:nvGrpSpPr>
            <p:cNvPr id="109" name="Group 108"/>
            <p:cNvGrpSpPr/>
            <p:nvPr userDrawn="1"/>
          </p:nvGrpSpPr>
          <p:grpSpPr>
            <a:xfrm>
              <a:off x="1043681" y="457200"/>
              <a:ext cx="7060730" cy="5957888"/>
              <a:chOff x="1043681" y="0"/>
              <a:chExt cx="7060730" cy="6858000"/>
            </a:xfrm>
          </p:grpSpPr>
          <p:cxnSp>
            <p:nvCxnSpPr>
              <p:cNvPr id="110" name="Straight Connector 109"/>
              <p:cNvCxnSpPr/>
              <p:nvPr/>
            </p:nvCxnSpPr>
            <p:spPr>
              <a:xfrm>
                <a:off x="4570813" y="0"/>
                <a:ext cx="0" cy="6858000"/>
              </a:xfrm>
              <a:prstGeom prst="line">
                <a:avLst/>
              </a:prstGeom>
              <a:noFill/>
              <a:ln w="6350">
                <a:solidFill>
                  <a:schemeClr val="accent1">
                    <a:lumMod val="20000"/>
                    <a:lumOff val="80000"/>
                  </a:schemeClr>
                </a:solidFill>
                <a:prstDash val="lgDashDot"/>
              </a:ln>
            </p:spPr>
            <p:style>
              <a:lnRef idx="2">
                <a:schemeClr val="accent1">
                  <a:shade val="50000"/>
                </a:schemeClr>
              </a:lnRef>
              <a:fillRef idx="1">
                <a:schemeClr val="accent1"/>
              </a:fillRef>
              <a:effectRef idx="0">
                <a:schemeClr val="accent1"/>
              </a:effectRef>
              <a:fontRef idx="minor">
                <a:schemeClr val="lt1"/>
              </a:fontRef>
            </p:style>
          </p:cxnSp>
          <p:cxnSp>
            <p:nvCxnSpPr>
              <p:cNvPr id="111" name="Straight Connector 20"/>
              <p:cNvCxnSpPr/>
              <p:nvPr/>
            </p:nvCxnSpPr>
            <p:spPr>
              <a:xfrm>
                <a:off x="1043681" y="0"/>
                <a:ext cx="0" cy="6858000"/>
              </a:xfrm>
              <a:prstGeom prst="line">
                <a:avLst/>
              </a:prstGeom>
              <a:noFill/>
              <a:ln w="6350">
                <a:solidFill>
                  <a:schemeClr val="accent1">
                    <a:lumMod val="20000"/>
                    <a:lumOff val="80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12" name="Straight Connector 15"/>
              <p:cNvCxnSpPr/>
              <p:nvPr userDrawn="1"/>
            </p:nvCxnSpPr>
            <p:spPr>
              <a:xfrm>
                <a:off x="1158462" y="0"/>
                <a:ext cx="0" cy="6858000"/>
              </a:xfrm>
              <a:prstGeom prst="line">
                <a:avLst/>
              </a:prstGeom>
              <a:noFill/>
              <a:ln w="6350">
                <a:solidFill>
                  <a:schemeClr val="accent1">
                    <a:lumMod val="20000"/>
                    <a:lumOff val="80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13" name="Straight Connector 112"/>
              <p:cNvCxnSpPr/>
              <p:nvPr/>
            </p:nvCxnSpPr>
            <p:spPr>
              <a:xfrm>
                <a:off x="1741509" y="0"/>
                <a:ext cx="0" cy="6858000"/>
              </a:xfrm>
              <a:prstGeom prst="line">
                <a:avLst/>
              </a:prstGeom>
              <a:noFill/>
              <a:ln w="6350">
                <a:solidFill>
                  <a:schemeClr val="accent1">
                    <a:lumMod val="20000"/>
                    <a:lumOff val="80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14" name="Straight Connector 113"/>
              <p:cNvCxnSpPr/>
              <p:nvPr/>
            </p:nvCxnSpPr>
            <p:spPr>
              <a:xfrm>
                <a:off x="1852982" y="0"/>
                <a:ext cx="0" cy="6858000"/>
              </a:xfrm>
              <a:prstGeom prst="line">
                <a:avLst/>
              </a:prstGeom>
              <a:noFill/>
              <a:ln w="6350">
                <a:solidFill>
                  <a:schemeClr val="accent1">
                    <a:lumMod val="20000"/>
                    <a:lumOff val="80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15" name="Straight Connector 114"/>
              <p:cNvCxnSpPr/>
              <p:nvPr/>
            </p:nvCxnSpPr>
            <p:spPr>
              <a:xfrm>
                <a:off x="2437092" y="0"/>
                <a:ext cx="0" cy="6858000"/>
              </a:xfrm>
              <a:prstGeom prst="line">
                <a:avLst/>
              </a:prstGeom>
              <a:noFill/>
              <a:ln w="6350">
                <a:solidFill>
                  <a:schemeClr val="accent1">
                    <a:lumMod val="20000"/>
                    <a:lumOff val="80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16" name="Straight Connector 115"/>
              <p:cNvCxnSpPr/>
              <p:nvPr/>
            </p:nvCxnSpPr>
            <p:spPr>
              <a:xfrm>
                <a:off x="5325505" y="0"/>
                <a:ext cx="0" cy="6858000"/>
              </a:xfrm>
              <a:prstGeom prst="line">
                <a:avLst/>
              </a:prstGeom>
              <a:noFill/>
              <a:ln w="6350">
                <a:solidFill>
                  <a:schemeClr val="accent1">
                    <a:lumMod val="20000"/>
                    <a:lumOff val="80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17" name="Straight Connector 116"/>
              <p:cNvCxnSpPr/>
              <p:nvPr/>
            </p:nvCxnSpPr>
            <p:spPr>
              <a:xfrm>
                <a:off x="2547387" y="0"/>
                <a:ext cx="0" cy="6858000"/>
              </a:xfrm>
              <a:prstGeom prst="line">
                <a:avLst/>
              </a:prstGeom>
              <a:noFill/>
              <a:ln w="6350">
                <a:solidFill>
                  <a:schemeClr val="accent1">
                    <a:lumMod val="20000"/>
                    <a:lumOff val="80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18" name="Straight Connector 117"/>
              <p:cNvCxnSpPr/>
              <p:nvPr userDrawn="1"/>
            </p:nvCxnSpPr>
            <p:spPr>
              <a:xfrm>
                <a:off x="3128876" y="0"/>
                <a:ext cx="0" cy="6858000"/>
              </a:xfrm>
              <a:prstGeom prst="line">
                <a:avLst/>
              </a:prstGeom>
              <a:noFill/>
              <a:ln w="6350">
                <a:solidFill>
                  <a:schemeClr val="accent1">
                    <a:lumMod val="20000"/>
                    <a:lumOff val="80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19" name="Straight Connector 118"/>
              <p:cNvCxnSpPr/>
              <p:nvPr userDrawn="1"/>
            </p:nvCxnSpPr>
            <p:spPr>
              <a:xfrm>
                <a:off x="3243379" y="0"/>
                <a:ext cx="0" cy="6858000"/>
              </a:xfrm>
              <a:prstGeom prst="line">
                <a:avLst/>
              </a:prstGeom>
              <a:noFill/>
              <a:ln w="6350">
                <a:solidFill>
                  <a:schemeClr val="accent1">
                    <a:lumMod val="20000"/>
                    <a:lumOff val="80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20" name="Straight Connector 119"/>
              <p:cNvCxnSpPr/>
              <p:nvPr userDrawn="1"/>
            </p:nvCxnSpPr>
            <p:spPr>
              <a:xfrm>
                <a:off x="3826419" y="0"/>
                <a:ext cx="0" cy="6858000"/>
              </a:xfrm>
              <a:prstGeom prst="line">
                <a:avLst/>
              </a:prstGeom>
              <a:noFill/>
              <a:ln w="6350">
                <a:solidFill>
                  <a:schemeClr val="accent1">
                    <a:lumMod val="20000"/>
                    <a:lumOff val="80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21" name="Straight Connector 120"/>
              <p:cNvCxnSpPr/>
              <p:nvPr userDrawn="1"/>
            </p:nvCxnSpPr>
            <p:spPr>
              <a:xfrm>
                <a:off x="3937473" y="0"/>
                <a:ext cx="0" cy="6858000"/>
              </a:xfrm>
              <a:prstGeom prst="line">
                <a:avLst/>
              </a:prstGeom>
              <a:noFill/>
              <a:ln w="6350">
                <a:solidFill>
                  <a:schemeClr val="accent1">
                    <a:lumMod val="20000"/>
                    <a:lumOff val="80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22" name="Straight Connector 121"/>
              <p:cNvCxnSpPr/>
              <p:nvPr userDrawn="1"/>
            </p:nvCxnSpPr>
            <p:spPr>
              <a:xfrm>
                <a:off x="4522301" y="0"/>
                <a:ext cx="0" cy="6858000"/>
              </a:xfrm>
              <a:prstGeom prst="line">
                <a:avLst/>
              </a:prstGeom>
              <a:noFill/>
              <a:ln w="6350">
                <a:solidFill>
                  <a:schemeClr val="accent1">
                    <a:lumMod val="20000"/>
                    <a:lumOff val="80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23" name="Straight Connector 122"/>
              <p:cNvCxnSpPr/>
              <p:nvPr userDrawn="1"/>
            </p:nvCxnSpPr>
            <p:spPr>
              <a:xfrm>
                <a:off x="4628232" y="0"/>
                <a:ext cx="0" cy="6858000"/>
              </a:xfrm>
              <a:prstGeom prst="line">
                <a:avLst/>
              </a:prstGeom>
              <a:noFill/>
              <a:ln w="6350">
                <a:solidFill>
                  <a:schemeClr val="accent1">
                    <a:lumMod val="20000"/>
                    <a:lumOff val="80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24" name="Straight Connector 123"/>
              <p:cNvCxnSpPr/>
              <p:nvPr userDrawn="1"/>
            </p:nvCxnSpPr>
            <p:spPr>
              <a:xfrm>
                <a:off x="5213787" y="0"/>
                <a:ext cx="0" cy="6858000"/>
              </a:xfrm>
              <a:prstGeom prst="line">
                <a:avLst/>
              </a:prstGeom>
              <a:noFill/>
              <a:ln w="6350">
                <a:solidFill>
                  <a:schemeClr val="accent1">
                    <a:lumMod val="20000"/>
                    <a:lumOff val="80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25" name="Straight Connector 124"/>
              <p:cNvCxnSpPr/>
              <p:nvPr userDrawn="1"/>
            </p:nvCxnSpPr>
            <p:spPr>
              <a:xfrm>
                <a:off x="8104411" y="0"/>
                <a:ext cx="0" cy="6858000"/>
              </a:xfrm>
              <a:prstGeom prst="line">
                <a:avLst/>
              </a:prstGeom>
              <a:noFill/>
              <a:ln w="6350">
                <a:solidFill>
                  <a:schemeClr val="accent1">
                    <a:lumMod val="20000"/>
                    <a:lumOff val="80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26" name="Straight Connector 125"/>
              <p:cNvCxnSpPr/>
              <p:nvPr userDrawn="1"/>
            </p:nvCxnSpPr>
            <p:spPr>
              <a:xfrm>
                <a:off x="5907152" y="0"/>
                <a:ext cx="0" cy="6858000"/>
              </a:xfrm>
              <a:prstGeom prst="line">
                <a:avLst/>
              </a:prstGeom>
              <a:noFill/>
              <a:ln w="6350">
                <a:solidFill>
                  <a:schemeClr val="accent1">
                    <a:lumMod val="20000"/>
                    <a:lumOff val="80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27" name="Straight Connector 126"/>
              <p:cNvCxnSpPr/>
              <p:nvPr userDrawn="1"/>
            </p:nvCxnSpPr>
            <p:spPr>
              <a:xfrm>
                <a:off x="6019769" y="0"/>
                <a:ext cx="0" cy="6858000"/>
              </a:xfrm>
              <a:prstGeom prst="line">
                <a:avLst/>
              </a:prstGeom>
              <a:noFill/>
              <a:ln w="6350">
                <a:solidFill>
                  <a:schemeClr val="accent1">
                    <a:lumMod val="20000"/>
                    <a:lumOff val="80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28" name="Straight Connector 127"/>
              <p:cNvCxnSpPr/>
              <p:nvPr userDrawn="1"/>
            </p:nvCxnSpPr>
            <p:spPr>
              <a:xfrm>
                <a:off x="6605010" y="0"/>
                <a:ext cx="0" cy="6858000"/>
              </a:xfrm>
              <a:prstGeom prst="line">
                <a:avLst/>
              </a:prstGeom>
              <a:noFill/>
              <a:ln w="6350">
                <a:solidFill>
                  <a:schemeClr val="accent1">
                    <a:lumMod val="20000"/>
                    <a:lumOff val="80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29" name="Straight Connector 128"/>
              <p:cNvCxnSpPr/>
              <p:nvPr userDrawn="1"/>
            </p:nvCxnSpPr>
            <p:spPr>
              <a:xfrm>
                <a:off x="6713862" y="0"/>
                <a:ext cx="0" cy="6858000"/>
              </a:xfrm>
              <a:prstGeom prst="line">
                <a:avLst/>
              </a:prstGeom>
              <a:noFill/>
              <a:ln w="6350">
                <a:solidFill>
                  <a:schemeClr val="accent1">
                    <a:lumMod val="20000"/>
                    <a:lumOff val="80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30" name="Straight Connector 129"/>
              <p:cNvCxnSpPr/>
              <p:nvPr userDrawn="1"/>
            </p:nvCxnSpPr>
            <p:spPr>
              <a:xfrm>
                <a:off x="7298685" y="0"/>
                <a:ext cx="0" cy="6858000"/>
              </a:xfrm>
              <a:prstGeom prst="line">
                <a:avLst/>
              </a:prstGeom>
              <a:noFill/>
              <a:ln w="6350">
                <a:solidFill>
                  <a:schemeClr val="accent1">
                    <a:lumMod val="20000"/>
                    <a:lumOff val="80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31" name="Straight Connector 130"/>
              <p:cNvCxnSpPr/>
              <p:nvPr userDrawn="1"/>
            </p:nvCxnSpPr>
            <p:spPr>
              <a:xfrm>
                <a:off x="7409025" y="0"/>
                <a:ext cx="0" cy="6858000"/>
              </a:xfrm>
              <a:prstGeom prst="line">
                <a:avLst/>
              </a:prstGeom>
              <a:noFill/>
              <a:ln w="6350">
                <a:solidFill>
                  <a:schemeClr val="accent1">
                    <a:lumMod val="20000"/>
                    <a:lumOff val="80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32" name="Straight Connector 131"/>
              <p:cNvCxnSpPr/>
              <p:nvPr userDrawn="1"/>
            </p:nvCxnSpPr>
            <p:spPr>
              <a:xfrm>
                <a:off x="7990175" y="0"/>
                <a:ext cx="0" cy="6858000"/>
              </a:xfrm>
              <a:prstGeom prst="line">
                <a:avLst/>
              </a:prstGeom>
              <a:noFill/>
              <a:ln w="6350">
                <a:solidFill>
                  <a:schemeClr val="accent1">
                    <a:lumMod val="20000"/>
                    <a:lumOff val="80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grpSp>
      </p:grpSp>
      <p:pic>
        <p:nvPicPr>
          <p:cNvPr id="133" name="Picture 132">
            <a:extLst>
              <a:ext uri="{FF2B5EF4-FFF2-40B4-BE49-F238E27FC236}">
                <a16:creationId xmlns="" xmlns:a16="http://schemas.microsoft.com/office/drawing/2014/main" id="{1AE6FE6C-EBC9-A348-B6B9-142D8B16111F}"/>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0"/>
            <a:ext cx="114300" cy="6858000"/>
          </a:xfrm>
          <a:prstGeom prst="rect">
            <a:avLst/>
          </a:prstGeom>
        </p:spPr>
      </p:pic>
    </p:spTree>
    <p:extLst>
      <p:ext uri="{BB962C8B-B14F-4D97-AF65-F5344CB8AC3E}">
        <p14:creationId xmlns:p14="http://schemas.microsoft.com/office/powerpoint/2010/main" val="22426937"/>
      </p:ext>
    </p:extLst>
  </p:cSld>
  <p:clrMap bg1="lt1" tx1="dk1" bg2="lt2" tx2="dk2" accent1="accent1" accent2="accent2" accent3="accent3" accent4="accent4" accent5="accent5" accent6="accent6" hlink="hlink" folHlink="folHlink"/>
  <p:sldLayoutIdLst>
    <p:sldLayoutId id="2147483669" r:id="rId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dt="0"/>
  <p:txStyles>
    <p:titleStyle>
      <a:lvl1pPr algn="l" defTabSz="1020763" rtl="0" eaLnBrk="1" fontAlgn="base" hangingPunct="1">
        <a:lnSpc>
          <a:spcPct val="90000"/>
        </a:lnSpc>
        <a:spcBef>
          <a:spcPct val="0"/>
        </a:spcBef>
        <a:spcAft>
          <a:spcPct val="0"/>
        </a:spcAft>
        <a:defRPr sz="2800" b="1">
          <a:solidFill>
            <a:srgbClr val="253746"/>
          </a:solidFill>
          <a:latin typeface="+mj-lt"/>
          <a:ea typeface="+mj-ea"/>
          <a:cs typeface="+mj-cs"/>
        </a:defRPr>
      </a:lvl1pPr>
      <a:lvl2pPr algn="l" defTabSz="1020763" rtl="0" eaLnBrk="1" fontAlgn="base" hangingPunct="1">
        <a:lnSpc>
          <a:spcPct val="90000"/>
        </a:lnSpc>
        <a:spcBef>
          <a:spcPct val="0"/>
        </a:spcBef>
        <a:spcAft>
          <a:spcPct val="0"/>
        </a:spcAft>
        <a:defRPr sz="3200" b="1">
          <a:solidFill>
            <a:schemeClr val="tx2"/>
          </a:solidFill>
          <a:latin typeface="Arial" charset="0"/>
        </a:defRPr>
      </a:lvl2pPr>
      <a:lvl3pPr algn="l" defTabSz="1020763" rtl="0" eaLnBrk="1" fontAlgn="base" hangingPunct="1">
        <a:lnSpc>
          <a:spcPct val="90000"/>
        </a:lnSpc>
        <a:spcBef>
          <a:spcPct val="0"/>
        </a:spcBef>
        <a:spcAft>
          <a:spcPct val="0"/>
        </a:spcAft>
        <a:defRPr sz="3200" b="1">
          <a:solidFill>
            <a:schemeClr val="tx2"/>
          </a:solidFill>
          <a:latin typeface="Arial" charset="0"/>
        </a:defRPr>
      </a:lvl3pPr>
      <a:lvl4pPr algn="l" defTabSz="1020763" rtl="0" eaLnBrk="1" fontAlgn="base" hangingPunct="1">
        <a:lnSpc>
          <a:spcPct val="90000"/>
        </a:lnSpc>
        <a:spcBef>
          <a:spcPct val="0"/>
        </a:spcBef>
        <a:spcAft>
          <a:spcPct val="0"/>
        </a:spcAft>
        <a:defRPr sz="3200" b="1">
          <a:solidFill>
            <a:schemeClr val="tx2"/>
          </a:solidFill>
          <a:latin typeface="Arial" charset="0"/>
        </a:defRPr>
      </a:lvl4pPr>
      <a:lvl5pPr algn="l" defTabSz="1020763" rtl="0" eaLnBrk="1" fontAlgn="base" hangingPunct="1">
        <a:lnSpc>
          <a:spcPct val="90000"/>
        </a:lnSpc>
        <a:spcBef>
          <a:spcPct val="0"/>
        </a:spcBef>
        <a:spcAft>
          <a:spcPct val="0"/>
        </a:spcAft>
        <a:defRPr sz="3200" b="1">
          <a:solidFill>
            <a:schemeClr val="tx2"/>
          </a:solidFill>
          <a:latin typeface="Arial" charset="0"/>
        </a:defRPr>
      </a:lvl5pPr>
      <a:lvl6pPr marL="457200" algn="l" defTabSz="1020763" rtl="0" eaLnBrk="1" fontAlgn="base" hangingPunct="1">
        <a:lnSpc>
          <a:spcPct val="90000"/>
        </a:lnSpc>
        <a:spcBef>
          <a:spcPct val="0"/>
        </a:spcBef>
        <a:spcAft>
          <a:spcPct val="0"/>
        </a:spcAft>
        <a:defRPr sz="3200" b="1">
          <a:solidFill>
            <a:schemeClr val="tx2"/>
          </a:solidFill>
          <a:latin typeface="Arial" charset="0"/>
        </a:defRPr>
      </a:lvl6pPr>
      <a:lvl7pPr marL="914400" algn="l" defTabSz="1020763" rtl="0" eaLnBrk="1" fontAlgn="base" hangingPunct="1">
        <a:lnSpc>
          <a:spcPct val="90000"/>
        </a:lnSpc>
        <a:spcBef>
          <a:spcPct val="0"/>
        </a:spcBef>
        <a:spcAft>
          <a:spcPct val="0"/>
        </a:spcAft>
        <a:defRPr sz="3200" b="1">
          <a:solidFill>
            <a:schemeClr val="tx2"/>
          </a:solidFill>
          <a:latin typeface="Arial" charset="0"/>
        </a:defRPr>
      </a:lvl7pPr>
      <a:lvl8pPr marL="1371600" algn="l" defTabSz="1020763" rtl="0" eaLnBrk="1" fontAlgn="base" hangingPunct="1">
        <a:lnSpc>
          <a:spcPct val="90000"/>
        </a:lnSpc>
        <a:spcBef>
          <a:spcPct val="0"/>
        </a:spcBef>
        <a:spcAft>
          <a:spcPct val="0"/>
        </a:spcAft>
        <a:defRPr sz="3200" b="1">
          <a:solidFill>
            <a:schemeClr val="tx2"/>
          </a:solidFill>
          <a:latin typeface="Arial" charset="0"/>
        </a:defRPr>
      </a:lvl8pPr>
      <a:lvl9pPr marL="1828800" algn="l" defTabSz="1020763" rtl="0" eaLnBrk="1" fontAlgn="base" hangingPunct="1">
        <a:lnSpc>
          <a:spcPct val="90000"/>
        </a:lnSpc>
        <a:spcBef>
          <a:spcPct val="0"/>
        </a:spcBef>
        <a:spcAft>
          <a:spcPct val="0"/>
        </a:spcAft>
        <a:defRPr sz="3200" b="1">
          <a:solidFill>
            <a:schemeClr val="tx2"/>
          </a:solidFill>
          <a:latin typeface="Arial" charset="0"/>
        </a:defRPr>
      </a:lvl9pPr>
    </p:titleStyle>
    <p:bodyStyle>
      <a:lvl1pPr marL="225425" marR="0" indent="-225425" algn="l" defTabSz="820738" rtl="0" eaLnBrk="1" fontAlgn="base" latinLnBrk="0" hangingPunct="1">
        <a:lnSpc>
          <a:spcPct val="100000"/>
        </a:lnSpc>
        <a:spcBef>
          <a:spcPct val="20000"/>
        </a:spcBef>
        <a:spcAft>
          <a:spcPct val="0"/>
        </a:spcAft>
        <a:buClr>
          <a:srgbClr val="253746"/>
        </a:buClr>
        <a:buSzTx/>
        <a:buFont typeface="Wingdings" pitchFamily="2" charset="2"/>
        <a:buChar char="§"/>
        <a:tabLst/>
        <a:defRPr sz="2200" b="0" baseline="0">
          <a:solidFill>
            <a:srgbClr val="253746"/>
          </a:solidFill>
          <a:latin typeface="+mn-lt"/>
          <a:ea typeface="+mn-ea"/>
          <a:cs typeface="+mn-cs"/>
        </a:defRPr>
      </a:lvl1pPr>
      <a:lvl2pPr marL="576263" marR="0" indent="-236538" algn="l" defTabSz="820738" rtl="0" eaLnBrk="1" fontAlgn="base" latinLnBrk="0" hangingPunct="1">
        <a:lnSpc>
          <a:spcPct val="100000"/>
        </a:lnSpc>
        <a:spcBef>
          <a:spcPct val="20000"/>
        </a:spcBef>
        <a:spcAft>
          <a:spcPct val="0"/>
        </a:spcAft>
        <a:buClr>
          <a:srgbClr val="253746"/>
        </a:buClr>
        <a:buSzTx/>
        <a:buFont typeface="Arial" charset="0"/>
        <a:buChar char="–"/>
        <a:tabLst/>
        <a:defRPr sz="2000">
          <a:solidFill>
            <a:srgbClr val="253746"/>
          </a:solidFill>
          <a:latin typeface="+mn-lt"/>
        </a:defRPr>
      </a:lvl2pPr>
      <a:lvl3pPr marL="915988" marR="0" indent="-174625" algn="l" defTabSz="820738" rtl="0" eaLnBrk="1" fontAlgn="base" latinLnBrk="0" hangingPunct="1">
        <a:lnSpc>
          <a:spcPct val="100000"/>
        </a:lnSpc>
        <a:spcBef>
          <a:spcPct val="20000"/>
        </a:spcBef>
        <a:spcAft>
          <a:spcPct val="0"/>
        </a:spcAft>
        <a:buClr>
          <a:srgbClr val="253746"/>
        </a:buClr>
        <a:buSzTx/>
        <a:buFont typeface="Wingdings" pitchFamily="2" charset="2"/>
        <a:buChar char="§"/>
        <a:tabLst/>
        <a:defRPr>
          <a:solidFill>
            <a:srgbClr val="253746"/>
          </a:solidFill>
          <a:latin typeface="+mn-lt"/>
        </a:defRPr>
      </a:lvl3pPr>
      <a:lvl4pPr marL="1255713" marR="0" indent="-225425" algn="l" defTabSz="820738" rtl="0" eaLnBrk="1" fontAlgn="base" latinLnBrk="0" hangingPunct="1">
        <a:lnSpc>
          <a:spcPct val="100000"/>
        </a:lnSpc>
        <a:spcBef>
          <a:spcPct val="20000"/>
        </a:spcBef>
        <a:spcAft>
          <a:spcPct val="0"/>
        </a:spcAft>
        <a:buClr>
          <a:srgbClr val="253746"/>
        </a:buClr>
        <a:buSzTx/>
        <a:buFont typeface="Arial" charset="0"/>
        <a:buChar char="–"/>
        <a:tabLst/>
        <a:defRPr>
          <a:solidFill>
            <a:srgbClr val="253746"/>
          </a:solidFill>
          <a:latin typeface="+mn-lt"/>
        </a:defRPr>
      </a:lvl4pPr>
      <a:lvl5pPr marL="1533525" marR="0" indent="-163513" algn="l" defTabSz="820738" rtl="0" eaLnBrk="1" fontAlgn="base" latinLnBrk="0" hangingPunct="1">
        <a:lnSpc>
          <a:spcPct val="100000"/>
        </a:lnSpc>
        <a:spcBef>
          <a:spcPct val="20000"/>
        </a:spcBef>
        <a:spcAft>
          <a:spcPct val="0"/>
        </a:spcAft>
        <a:buClr>
          <a:srgbClr val="253746"/>
        </a:buClr>
        <a:buSzTx/>
        <a:buFont typeface="Wingdings" pitchFamily="2" charset="2"/>
        <a:buChar char="§"/>
        <a:tabLst/>
        <a:defRPr sz="1600">
          <a:solidFill>
            <a:srgbClr val="253746"/>
          </a:solidFill>
          <a:latin typeface="+mn-lt"/>
        </a:defRPr>
      </a:lvl5pPr>
      <a:lvl6pPr marL="1414463" indent="-163513" algn="l" defTabSz="820738" rtl="0" eaLnBrk="1" fontAlgn="base" hangingPunct="1">
        <a:lnSpc>
          <a:spcPct val="90000"/>
        </a:lnSpc>
        <a:spcBef>
          <a:spcPct val="30000"/>
        </a:spcBef>
        <a:spcAft>
          <a:spcPct val="0"/>
        </a:spcAft>
        <a:buClr>
          <a:schemeClr val="tx2"/>
        </a:buClr>
        <a:buFont typeface="Arial" charset="0"/>
        <a:buChar char="–"/>
        <a:defRPr sz="1600">
          <a:solidFill>
            <a:schemeClr val="tx1"/>
          </a:solidFill>
          <a:latin typeface="+mn-lt"/>
        </a:defRPr>
      </a:lvl6pPr>
      <a:lvl7pPr marL="1871663" indent="-163513" algn="l" defTabSz="820738" rtl="0" eaLnBrk="1" fontAlgn="base" hangingPunct="1">
        <a:lnSpc>
          <a:spcPct val="90000"/>
        </a:lnSpc>
        <a:spcBef>
          <a:spcPct val="30000"/>
        </a:spcBef>
        <a:spcAft>
          <a:spcPct val="0"/>
        </a:spcAft>
        <a:buClr>
          <a:schemeClr val="tx2"/>
        </a:buClr>
        <a:buFont typeface="Arial" charset="0"/>
        <a:buChar char="–"/>
        <a:defRPr sz="1600">
          <a:solidFill>
            <a:schemeClr val="tx1"/>
          </a:solidFill>
          <a:latin typeface="+mn-lt"/>
        </a:defRPr>
      </a:lvl7pPr>
      <a:lvl8pPr marL="2328863" indent="-163513" algn="l" defTabSz="820738" rtl="0" eaLnBrk="1" fontAlgn="base" hangingPunct="1">
        <a:lnSpc>
          <a:spcPct val="90000"/>
        </a:lnSpc>
        <a:spcBef>
          <a:spcPct val="30000"/>
        </a:spcBef>
        <a:spcAft>
          <a:spcPct val="0"/>
        </a:spcAft>
        <a:buClr>
          <a:schemeClr val="tx2"/>
        </a:buClr>
        <a:buFont typeface="Arial" charset="0"/>
        <a:buChar char="–"/>
        <a:defRPr sz="1600">
          <a:solidFill>
            <a:schemeClr val="tx1"/>
          </a:solidFill>
          <a:latin typeface="+mn-lt"/>
        </a:defRPr>
      </a:lvl8pPr>
      <a:lvl9pPr marL="2786063" indent="-163513" algn="l" defTabSz="820738" rtl="0" eaLnBrk="1" fontAlgn="base" hangingPunct="1">
        <a:lnSpc>
          <a:spcPct val="90000"/>
        </a:lnSpc>
        <a:spcBef>
          <a:spcPct val="30000"/>
        </a:spcBef>
        <a:spcAft>
          <a:spcPct val="0"/>
        </a:spcAft>
        <a:buClr>
          <a:schemeClr val="tx2"/>
        </a:buClr>
        <a:buFont typeface="Arial" charset="0"/>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8" name="Boeing 12 column grid" hidden="1"/>
          <p:cNvGrpSpPr/>
          <p:nvPr/>
        </p:nvGrpSpPr>
        <p:grpSpPr>
          <a:xfrm>
            <a:off x="-4" y="456356"/>
            <a:ext cx="12192015" cy="5958732"/>
            <a:chOff x="-3" y="456356"/>
            <a:chExt cx="9144011" cy="5958732"/>
          </a:xfrm>
        </p:grpSpPr>
        <p:cxnSp>
          <p:nvCxnSpPr>
            <p:cNvPr id="9" name="Straight Connector 8"/>
            <p:cNvCxnSpPr/>
            <p:nvPr userDrawn="1"/>
          </p:nvCxnSpPr>
          <p:spPr>
            <a:xfrm>
              <a:off x="471778" y="995906"/>
              <a:ext cx="8211312" cy="0"/>
            </a:xfrm>
            <a:prstGeom prst="line">
              <a:avLst/>
            </a:prstGeom>
            <a:noFill/>
            <a:ln w="6350">
              <a:solidFill>
                <a:schemeClr val="accent1">
                  <a:lumMod val="20000"/>
                  <a:lumOff val="80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0" name="Straight Connector 9"/>
            <p:cNvCxnSpPr/>
            <p:nvPr userDrawn="1"/>
          </p:nvCxnSpPr>
          <p:spPr>
            <a:xfrm>
              <a:off x="471778" y="1291367"/>
              <a:ext cx="8211312" cy="0"/>
            </a:xfrm>
            <a:prstGeom prst="line">
              <a:avLst/>
            </a:prstGeom>
            <a:noFill/>
            <a:ln w="6350">
              <a:solidFill>
                <a:schemeClr val="accent1">
                  <a:lumMod val="20000"/>
                  <a:lumOff val="80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1" name="Straight Connector 10"/>
            <p:cNvCxnSpPr/>
            <p:nvPr userDrawn="1"/>
          </p:nvCxnSpPr>
          <p:spPr>
            <a:xfrm>
              <a:off x="471778" y="2136995"/>
              <a:ext cx="8211312" cy="0"/>
            </a:xfrm>
            <a:prstGeom prst="line">
              <a:avLst/>
            </a:prstGeom>
            <a:noFill/>
            <a:ln w="6350">
              <a:solidFill>
                <a:schemeClr val="accent1">
                  <a:lumMod val="20000"/>
                  <a:lumOff val="80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2" name="Straight Connector 11"/>
            <p:cNvCxnSpPr/>
            <p:nvPr userDrawn="1"/>
          </p:nvCxnSpPr>
          <p:spPr>
            <a:xfrm>
              <a:off x="471778" y="2432456"/>
              <a:ext cx="8211312" cy="0"/>
            </a:xfrm>
            <a:prstGeom prst="line">
              <a:avLst/>
            </a:prstGeom>
            <a:noFill/>
            <a:ln w="6350">
              <a:solidFill>
                <a:schemeClr val="accent1">
                  <a:lumMod val="20000"/>
                  <a:lumOff val="80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3" name="Straight Connector 12"/>
            <p:cNvCxnSpPr/>
            <p:nvPr userDrawn="1"/>
          </p:nvCxnSpPr>
          <p:spPr>
            <a:xfrm>
              <a:off x="471778" y="3288274"/>
              <a:ext cx="8211312" cy="0"/>
            </a:xfrm>
            <a:prstGeom prst="line">
              <a:avLst/>
            </a:prstGeom>
            <a:noFill/>
            <a:ln w="6350">
              <a:solidFill>
                <a:schemeClr val="accent1">
                  <a:lumMod val="20000"/>
                  <a:lumOff val="80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4" name="Straight Connector 13"/>
            <p:cNvCxnSpPr/>
            <p:nvPr userDrawn="1"/>
          </p:nvCxnSpPr>
          <p:spPr>
            <a:xfrm>
              <a:off x="471778" y="3583735"/>
              <a:ext cx="8211312" cy="0"/>
            </a:xfrm>
            <a:prstGeom prst="line">
              <a:avLst/>
            </a:prstGeom>
            <a:noFill/>
            <a:ln w="6350">
              <a:solidFill>
                <a:schemeClr val="accent1">
                  <a:lumMod val="20000"/>
                  <a:lumOff val="80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5" name="Straight Connector 14"/>
            <p:cNvCxnSpPr/>
            <p:nvPr userDrawn="1"/>
          </p:nvCxnSpPr>
          <p:spPr>
            <a:xfrm>
              <a:off x="471778" y="4424269"/>
              <a:ext cx="8211312" cy="0"/>
            </a:xfrm>
            <a:prstGeom prst="line">
              <a:avLst/>
            </a:prstGeom>
            <a:noFill/>
            <a:ln w="6350">
              <a:solidFill>
                <a:schemeClr val="accent1">
                  <a:lumMod val="20000"/>
                  <a:lumOff val="80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6" name="Straight Connector 15"/>
            <p:cNvCxnSpPr/>
            <p:nvPr userDrawn="1"/>
          </p:nvCxnSpPr>
          <p:spPr>
            <a:xfrm>
              <a:off x="471778" y="4719730"/>
              <a:ext cx="8211312" cy="0"/>
            </a:xfrm>
            <a:prstGeom prst="line">
              <a:avLst/>
            </a:prstGeom>
            <a:noFill/>
            <a:ln w="6350">
              <a:solidFill>
                <a:schemeClr val="accent1">
                  <a:lumMod val="20000"/>
                  <a:lumOff val="80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7" name="Straight Connector 16"/>
            <p:cNvCxnSpPr/>
            <p:nvPr userDrawn="1"/>
          </p:nvCxnSpPr>
          <p:spPr>
            <a:xfrm>
              <a:off x="471778" y="5567906"/>
              <a:ext cx="8211312" cy="0"/>
            </a:xfrm>
            <a:prstGeom prst="line">
              <a:avLst/>
            </a:prstGeom>
            <a:noFill/>
            <a:ln w="6350">
              <a:solidFill>
                <a:schemeClr val="accent1">
                  <a:lumMod val="20000"/>
                  <a:lumOff val="80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8" name="Straight Connector 17"/>
            <p:cNvCxnSpPr/>
            <p:nvPr userDrawn="1"/>
          </p:nvCxnSpPr>
          <p:spPr>
            <a:xfrm>
              <a:off x="471778" y="5863367"/>
              <a:ext cx="8211312" cy="0"/>
            </a:xfrm>
            <a:prstGeom prst="line">
              <a:avLst/>
            </a:prstGeom>
            <a:noFill/>
            <a:ln w="6350">
              <a:solidFill>
                <a:schemeClr val="accent1">
                  <a:lumMod val="20000"/>
                  <a:lumOff val="80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sp>
          <p:nvSpPr>
            <p:cNvPr id="19" name="Rectangle 18"/>
            <p:cNvSpPr/>
            <p:nvPr userDrawn="1"/>
          </p:nvSpPr>
          <p:spPr>
            <a:xfrm>
              <a:off x="463550" y="456356"/>
              <a:ext cx="8223250" cy="5944444"/>
            </a:xfrm>
            <a:prstGeom prst="rect">
              <a:avLst/>
            </a:prstGeom>
            <a:noFill/>
            <a:ln w="6350">
              <a:solidFill>
                <a:schemeClr val="accent1">
                  <a:lumMod val="20000"/>
                  <a:lumOff val="8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solidFill>
                  <a:srgbClr val="FFFFFF"/>
                </a:solidFill>
              </a:endParaRPr>
            </a:p>
          </p:txBody>
        </p:sp>
        <p:cxnSp>
          <p:nvCxnSpPr>
            <p:cNvPr id="20" name="Straight Connector 19"/>
            <p:cNvCxnSpPr/>
            <p:nvPr userDrawn="1"/>
          </p:nvCxnSpPr>
          <p:spPr>
            <a:xfrm>
              <a:off x="471782" y="1143637"/>
              <a:ext cx="8211312" cy="0"/>
            </a:xfrm>
            <a:prstGeom prst="line">
              <a:avLst/>
            </a:prstGeom>
            <a:noFill/>
            <a:ln w="6350">
              <a:solidFill>
                <a:schemeClr val="accent1">
                  <a:lumMod val="20000"/>
                  <a:lumOff val="80000"/>
                </a:schemeClr>
              </a:solidFill>
              <a:prstDash val="lgDash"/>
            </a:ln>
          </p:spPr>
          <p:style>
            <a:lnRef idx="2">
              <a:schemeClr val="accent1">
                <a:shade val="50000"/>
              </a:schemeClr>
            </a:lnRef>
            <a:fillRef idx="1">
              <a:schemeClr val="accent1"/>
            </a:fillRef>
            <a:effectRef idx="0">
              <a:schemeClr val="accent1"/>
            </a:effectRef>
            <a:fontRef idx="minor">
              <a:schemeClr val="lt1"/>
            </a:fontRef>
          </p:style>
        </p:cxnSp>
        <p:cxnSp>
          <p:nvCxnSpPr>
            <p:cNvPr id="21" name="Straight Connector 20"/>
            <p:cNvCxnSpPr/>
            <p:nvPr userDrawn="1"/>
          </p:nvCxnSpPr>
          <p:spPr>
            <a:xfrm>
              <a:off x="-3" y="2284726"/>
              <a:ext cx="9143998" cy="0"/>
            </a:xfrm>
            <a:prstGeom prst="line">
              <a:avLst/>
            </a:prstGeom>
            <a:noFill/>
            <a:ln w="19050">
              <a:solidFill>
                <a:schemeClr val="accent1">
                  <a:lumMod val="20000"/>
                  <a:lumOff val="80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22" name="Straight Connector 21"/>
            <p:cNvCxnSpPr/>
            <p:nvPr userDrawn="1"/>
          </p:nvCxnSpPr>
          <p:spPr>
            <a:xfrm>
              <a:off x="380" y="3429000"/>
              <a:ext cx="9143628" cy="7005"/>
            </a:xfrm>
            <a:prstGeom prst="line">
              <a:avLst/>
            </a:prstGeom>
            <a:noFill/>
            <a:ln w="6350">
              <a:solidFill>
                <a:schemeClr val="accent1">
                  <a:lumMod val="20000"/>
                  <a:lumOff val="80000"/>
                </a:schemeClr>
              </a:solidFill>
              <a:prstDash val="lgDashDot"/>
            </a:ln>
          </p:spPr>
          <p:style>
            <a:lnRef idx="2">
              <a:schemeClr val="accent1">
                <a:shade val="50000"/>
              </a:schemeClr>
            </a:lnRef>
            <a:fillRef idx="1">
              <a:schemeClr val="accent1"/>
            </a:fillRef>
            <a:effectRef idx="0">
              <a:schemeClr val="accent1"/>
            </a:effectRef>
            <a:fontRef idx="minor">
              <a:schemeClr val="lt1"/>
            </a:fontRef>
          </p:style>
        </p:cxnSp>
        <p:cxnSp>
          <p:nvCxnSpPr>
            <p:cNvPr id="23" name="Straight Connector 22"/>
            <p:cNvCxnSpPr/>
            <p:nvPr userDrawn="1"/>
          </p:nvCxnSpPr>
          <p:spPr>
            <a:xfrm>
              <a:off x="-3" y="4572000"/>
              <a:ext cx="9143998" cy="0"/>
            </a:xfrm>
            <a:prstGeom prst="line">
              <a:avLst/>
            </a:prstGeom>
            <a:noFill/>
            <a:ln w="19050">
              <a:solidFill>
                <a:schemeClr val="accent1">
                  <a:lumMod val="20000"/>
                  <a:lumOff val="80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24" name="Straight Connector 23"/>
            <p:cNvCxnSpPr/>
            <p:nvPr userDrawn="1"/>
          </p:nvCxnSpPr>
          <p:spPr>
            <a:xfrm>
              <a:off x="471782" y="5715637"/>
              <a:ext cx="8211312" cy="0"/>
            </a:xfrm>
            <a:prstGeom prst="line">
              <a:avLst/>
            </a:prstGeom>
            <a:noFill/>
            <a:ln w="6350">
              <a:solidFill>
                <a:schemeClr val="accent1">
                  <a:lumMod val="20000"/>
                  <a:lumOff val="80000"/>
                </a:schemeClr>
              </a:solidFill>
              <a:prstDash val="lgDash"/>
            </a:ln>
          </p:spPr>
          <p:style>
            <a:lnRef idx="2">
              <a:schemeClr val="accent1">
                <a:shade val="50000"/>
              </a:schemeClr>
            </a:lnRef>
            <a:fillRef idx="1">
              <a:schemeClr val="accent1"/>
            </a:fillRef>
            <a:effectRef idx="0">
              <a:schemeClr val="accent1"/>
            </a:effectRef>
            <a:fontRef idx="minor">
              <a:schemeClr val="lt1"/>
            </a:fontRef>
          </p:style>
        </p:cxnSp>
        <p:grpSp>
          <p:nvGrpSpPr>
            <p:cNvPr id="25" name="Group 24"/>
            <p:cNvGrpSpPr/>
            <p:nvPr userDrawn="1"/>
          </p:nvGrpSpPr>
          <p:grpSpPr>
            <a:xfrm>
              <a:off x="1001862" y="457200"/>
              <a:ext cx="7135564" cy="5957888"/>
              <a:chOff x="1001862" y="0"/>
              <a:chExt cx="7135564" cy="6858000"/>
            </a:xfrm>
          </p:grpSpPr>
          <p:cxnSp>
            <p:nvCxnSpPr>
              <p:cNvPr id="26" name="Straight Connector 25"/>
              <p:cNvCxnSpPr/>
              <p:nvPr/>
            </p:nvCxnSpPr>
            <p:spPr>
              <a:xfrm>
                <a:off x="4570813" y="0"/>
                <a:ext cx="0" cy="6858000"/>
              </a:xfrm>
              <a:prstGeom prst="line">
                <a:avLst/>
              </a:prstGeom>
              <a:noFill/>
              <a:ln w="6350">
                <a:solidFill>
                  <a:schemeClr val="accent1">
                    <a:lumMod val="20000"/>
                    <a:lumOff val="80000"/>
                  </a:schemeClr>
                </a:solidFill>
                <a:prstDash val="lgDashDot"/>
              </a:ln>
            </p:spPr>
            <p:style>
              <a:lnRef idx="2">
                <a:schemeClr val="accent1">
                  <a:shade val="50000"/>
                </a:schemeClr>
              </a:lnRef>
              <a:fillRef idx="1">
                <a:schemeClr val="accent1"/>
              </a:fillRef>
              <a:effectRef idx="0">
                <a:schemeClr val="accent1"/>
              </a:effectRef>
              <a:fontRef idx="minor">
                <a:schemeClr val="lt1"/>
              </a:fontRef>
            </p:style>
          </p:cxnSp>
          <p:cxnSp>
            <p:nvCxnSpPr>
              <p:cNvPr id="27" name="Straight Connector 20"/>
              <p:cNvCxnSpPr/>
              <p:nvPr/>
            </p:nvCxnSpPr>
            <p:spPr>
              <a:xfrm>
                <a:off x="1001862" y="0"/>
                <a:ext cx="0" cy="6858000"/>
              </a:xfrm>
              <a:prstGeom prst="line">
                <a:avLst/>
              </a:prstGeom>
              <a:noFill/>
              <a:ln w="6350">
                <a:solidFill>
                  <a:schemeClr val="accent1">
                    <a:lumMod val="20000"/>
                    <a:lumOff val="80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28" name="Straight Connector 15"/>
              <p:cNvCxnSpPr/>
              <p:nvPr/>
            </p:nvCxnSpPr>
            <p:spPr>
              <a:xfrm>
                <a:off x="1154060" y="0"/>
                <a:ext cx="0" cy="6858000"/>
              </a:xfrm>
              <a:prstGeom prst="line">
                <a:avLst/>
              </a:prstGeom>
              <a:noFill/>
              <a:ln w="6350">
                <a:solidFill>
                  <a:schemeClr val="accent1">
                    <a:lumMod val="20000"/>
                    <a:lumOff val="80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29" name="Straight Connector 28"/>
              <p:cNvCxnSpPr/>
              <p:nvPr/>
            </p:nvCxnSpPr>
            <p:spPr>
              <a:xfrm>
                <a:off x="1699680" y="0"/>
                <a:ext cx="0" cy="6858000"/>
              </a:xfrm>
              <a:prstGeom prst="line">
                <a:avLst/>
              </a:prstGeom>
              <a:noFill/>
              <a:ln w="6350">
                <a:solidFill>
                  <a:schemeClr val="accent1">
                    <a:lumMod val="20000"/>
                    <a:lumOff val="80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30" name="Straight Connector 29"/>
              <p:cNvCxnSpPr/>
              <p:nvPr/>
            </p:nvCxnSpPr>
            <p:spPr>
              <a:xfrm>
                <a:off x="1852982" y="0"/>
                <a:ext cx="0" cy="6858000"/>
              </a:xfrm>
              <a:prstGeom prst="line">
                <a:avLst/>
              </a:prstGeom>
              <a:noFill/>
              <a:ln w="6350">
                <a:solidFill>
                  <a:schemeClr val="accent1">
                    <a:lumMod val="20000"/>
                    <a:lumOff val="80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31" name="Straight Connector 30"/>
              <p:cNvCxnSpPr/>
              <p:nvPr/>
            </p:nvCxnSpPr>
            <p:spPr>
              <a:xfrm>
                <a:off x="2393060" y="0"/>
                <a:ext cx="0" cy="6858000"/>
              </a:xfrm>
              <a:prstGeom prst="line">
                <a:avLst/>
              </a:prstGeom>
              <a:noFill/>
              <a:ln w="6350">
                <a:solidFill>
                  <a:schemeClr val="accent1">
                    <a:lumMod val="20000"/>
                    <a:lumOff val="80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32" name="Straight Connector 31"/>
              <p:cNvCxnSpPr/>
              <p:nvPr/>
            </p:nvCxnSpPr>
            <p:spPr>
              <a:xfrm>
                <a:off x="5338713" y="0"/>
                <a:ext cx="0" cy="6858000"/>
              </a:xfrm>
              <a:prstGeom prst="line">
                <a:avLst/>
              </a:prstGeom>
              <a:noFill/>
              <a:ln w="6350">
                <a:solidFill>
                  <a:schemeClr val="accent1">
                    <a:lumMod val="20000"/>
                    <a:lumOff val="80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33" name="Straight Connector 32"/>
              <p:cNvCxnSpPr/>
              <p:nvPr/>
            </p:nvCxnSpPr>
            <p:spPr>
              <a:xfrm>
                <a:off x="2551789" y="0"/>
                <a:ext cx="0" cy="6858000"/>
              </a:xfrm>
              <a:prstGeom prst="line">
                <a:avLst/>
              </a:prstGeom>
              <a:noFill/>
              <a:ln w="6350">
                <a:solidFill>
                  <a:schemeClr val="accent1">
                    <a:lumMod val="20000"/>
                    <a:lumOff val="80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34" name="Straight Connector 33"/>
              <p:cNvCxnSpPr/>
              <p:nvPr userDrawn="1"/>
            </p:nvCxnSpPr>
            <p:spPr>
              <a:xfrm>
                <a:off x="3095851" y="0"/>
                <a:ext cx="0" cy="6858000"/>
              </a:xfrm>
              <a:prstGeom prst="line">
                <a:avLst/>
              </a:prstGeom>
              <a:noFill/>
              <a:ln w="6350">
                <a:solidFill>
                  <a:schemeClr val="accent1">
                    <a:lumMod val="20000"/>
                    <a:lumOff val="80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35" name="Straight Connector 34"/>
              <p:cNvCxnSpPr/>
              <p:nvPr userDrawn="1"/>
            </p:nvCxnSpPr>
            <p:spPr>
              <a:xfrm>
                <a:off x="3249982" y="0"/>
                <a:ext cx="0" cy="6858000"/>
              </a:xfrm>
              <a:prstGeom prst="line">
                <a:avLst/>
              </a:prstGeom>
              <a:noFill/>
              <a:ln w="6350">
                <a:solidFill>
                  <a:schemeClr val="accent1">
                    <a:lumMod val="20000"/>
                    <a:lumOff val="80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36" name="Straight Connector 35"/>
              <p:cNvCxnSpPr/>
              <p:nvPr userDrawn="1"/>
            </p:nvCxnSpPr>
            <p:spPr>
              <a:xfrm>
                <a:off x="3795602" y="0"/>
                <a:ext cx="0" cy="6858000"/>
              </a:xfrm>
              <a:prstGeom prst="line">
                <a:avLst/>
              </a:prstGeom>
              <a:noFill/>
              <a:ln w="6350">
                <a:solidFill>
                  <a:schemeClr val="accent1">
                    <a:lumMod val="20000"/>
                    <a:lumOff val="80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37" name="Straight Connector 36"/>
              <p:cNvCxnSpPr/>
              <p:nvPr userDrawn="1"/>
            </p:nvCxnSpPr>
            <p:spPr>
              <a:xfrm>
                <a:off x="3944076" y="0"/>
                <a:ext cx="0" cy="6858000"/>
              </a:xfrm>
              <a:prstGeom prst="line">
                <a:avLst/>
              </a:prstGeom>
              <a:noFill/>
              <a:ln w="6350">
                <a:solidFill>
                  <a:schemeClr val="accent1">
                    <a:lumMod val="20000"/>
                    <a:lumOff val="80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38" name="Straight Connector 37"/>
              <p:cNvCxnSpPr/>
              <p:nvPr userDrawn="1"/>
            </p:nvCxnSpPr>
            <p:spPr>
              <a:xfrm>
                <a:off x="4493680" y="0"/>
                <a:ext cx="0" cy="6858000"/>
              </a:xfrm>
              <a:prstGeom prst="line">
                <a:avLst/>
              </a:prstGeom>
              <a:noFill/>
              <a:ln w="6350">
                <a:solidFill>
                  <a:schemeClr val="accent1">
                    <a:lumMod val="20000"/>
                    <a:lumOff val="80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39" name="Straight Connector 38"/>
              <p:cNvCxnSpPr/>
              <p:nvPr userDrawn="1"/>
            </p:nvCxnSpPr>
            <p:spPr>
              <a:xfrm>
                <a:off x="4641440" y="0"/>
                <a:ext cx="0" cy="6858000"/>
              </a:xfrm>
              <a:prstGeom prst="line">
                <a:avLst/>
              </a:prstGeom>
              <a:noFill/>
              <a:ln w="6350">
                <a:solidFill>
                  <a:schemeClr val="accent1">
                    <a:lumMod val="20000"/>
                    <a:lumOff val="80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40" name="Straight Connector 39"/>
              <p:cNvCxnSpPr/>
              <p:nvPr userDrawn="1"/>
            </p:nvCxnSpPr>
            <p:spPr>
              <a:xfrm>
                <a:off x="5191773" y="0"/>
                <a:ext cx="0" cy="6858000"/>
              </a:xfrm>
              <a:prstGeom prst="line">
                <a:avLst/>
              </a:prstGeom>
              <a:noFill/>
              <a:ln w="6350">
                <a:solidFill>
                  <a:schemeClr val="accent1">
                    <a:lumMod val="20000"/>
                    <a:lumOff val="80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41" name="Straight Connector 40"/>
              <p:cNvCxnSpPr/>
              <p:nvPr userDrawn="1"/>
            </p:nvCxnSpPr>
            <p:spPr>
              <a:xfrm>
                <a:off x="8137426" y="0"/>
                <a:ext cx="0" cy="6858000"/>
              </a:xfrm>
              <a:prstGeom prst="line">
                <a:avLst/>
              </a:prstGeom>
              <a:noFill/>
              <a:ln w="6350">
                <a:solidFill>
                  <a:schemeClr val="accent1">
                    <a:lumMod val="20000"/>
                    <a:lumOff val="80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42" name="Straight Connector 41"/>
              <p:cNvCxnSpPr/>
              <p:nvPr userDrawn="1"/>
            </p:nvCxnSpPr>
            <p:spPr>
              <a:xfrm>
                <a:off x="5885138" y="0"/>
                <a:ext cx="0" cy="6858000"/>
              </a:xfrm>
              <a:prstGeom prst="line">
                <a:avLst/>
              </a:prstGeom>
              <a:noFill/>
              <a:ln w="6350">
                <a:solidFill>
                  <a:schemeClr val="accent1">
                    <a:lumMod val="20000"/>
                    <a:lumOff val="80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43" name="Straight Connector 42"/>
              <p:cNvCxnSpPr/>
              <p:nvPr userDrawn="1"/>
            </p:nvCxnSpPr>
            <p:spPr>
              <a:xfrm>
                <a:off x="6043982" y="0"/>
                <a:ext cx="0" cy="6858000"/>
              </a:xfrm>
              <a:prstGeom prst="line">
                <a:avLst/>
              </a:prstGeom>
              <a:noFill/>
              <a:ln w="6350">
                <a:solidFill>
                  <a:schemeClr val="accent1">
                    <a:lumMod val="20000"/>
                    <a:lumOff val="80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44" name="Straight Connector 43"/>
              <p:cNvCxnSpPr/>
              <p:nvPr userDrawn="1"/>
            </p:nvCxnSpPr>
            <p:spPr>
              <a:xfrm>
                <a:off x="6589602" y="0"/>
                <a:ext cx="0" cy="6858000"/>
              </a:xfrm>
              <a:prstGeom prst="line">
                <a:avLst/>
              </a:prstGeom>
              <a:noFill/>
              <a:ln w="6350">
                <a:solidFill>
                  <a:schemeClr val="accent1">
                    <a:lumMod val="20000"/>
                    <a:lumOff val="80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45" name="Straight Connector 44"/>
              <p:cNvCxnSpPr/>
              <p:nvPr userDrawn="1"/>
            </p:nvCxnSpPr>
            <p:spPr>
              <a:xfrm>
                <a:off x="6738076" y="0"/>
                <a:ext cx="0" cy="6858000"/>
              </a:xfrm>
              <a:prstGeom prst="line">
                <a:avLst/>
              </a:prstGeom>
              <a:noFill/>
              <a:ln w="6350">
                <a:solidFill>
                  <a:schemeClr val="accent1">
                    <a:lumMod val="20000"/>
                    <a:lumOff val="80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46" name="Straight Connector 45"/>
              <p:cNvCxnSpPr/>
              <p:nvPr userDrawn="1"/>
            </p:nvCxnSpPr>
            <p:spPr>
              <a:xfrm>
                <a:off x="7287680" y="0"/>
                <a:ext cx="0" cy="6858000"/>
              </a:xfrm>
              <a:prstGeom prst="line">
                <a:avLst/>
              </a:prstGeom>
              <a:noFill/>
              <a:ln w="6350">
                <a:solidFill>
                  <a:schemeClr val="accent1">
                    <a:lumMod val="20000"/>
                    <a:lumOff val="80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47" name="Straight Connector 46"/>
              <p:cNvCxnSpPr/>
              <p:nvPr userDrawn="1"/>
            </p:nvCxnSpPr>
            <p:spPr>
              <a:xfrm>
                <a:off x="7435440" y="0"/>
                <a:ext cx="0" cy="6858000"/>
              </a:xfrm>
              <a:prstGeom prst="line">
                <a:avLst/>
              </a:prstGeom>
              <a:noFill/>
              <a:ln w="6350">
                <a:solidFill>
                  <a:schemeClr val="accent1">
                    <a:lumMod val="20000"/>
                    <a:lumOff val="80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48" name="Straight Connector 47"/>
              <p:cNvCxnSpPr/>
              <p:nvPr userDrawn="1"/>
            </p:nvCxnSpPr>
            <p:spPr>
              <a:xfrm>
                <a:off x="7985773" y="0"/>
                <a:ext cx="0" cy="6858000"/>
              </a:xfrm>
              <a:prstGeom prst="line">
                <a:avLst/>
              </a:prstGeom>
              <a:noFill/>
              <a:ln w="6350">
                <a:solidFill>
                  <a:schemeClr val="accent1">
                    <a:lumMod val="20000"/>
                    <a:lumOff val="80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grpSp>
      </p:grpSp>
      <p:sp>
        <p:nvSpPr>
          <p:cNvPr id="11267" name="Rectangle 3"/>
          <p:cNvSpPr>
            <a:spLocks noGrp="1" noChangeArrowheads="1"/>
          </p:cNvSpPr>
          <p:nvPr>
            <p:ph type="title"/>
          </p:nvPr>
        </p:nvSpPr>
        <p:spPr bwMode="auto">
          <a:xfrm>
            <a:off x="607486" y="228600"/>
            <a:ext cx="10976889" cy="387798"/>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p>
            <a:pPr lvl="0"/>
            <a:r>
              <a:rPr lang="en-US" smtClean="0"/>
              <a:t>Click to edit Master title style</a:t>
            </a:r>
            <a:endParaRPr lang="en-US" dirty="0" smtClean="0"/>
          </a:p>
        </p:txBody>
      </p:sp>
      <p:sp>
        <p:nvSpPr>
          <p:cNvPr id="11268" name="Rectangle 4"/>
          <p:cNvSpPr>
            <a:spLocks noGrp="1" noChangeArrowheads="1"/>
          </p:cNvSpPr>
          <p:nvPr>
            <p:ph type="body" idx="1"/>
          </p:nvPr>
        </p:nvSpPr>
        <p:spPr bwMode="auto">
          <a:xfrm>
            <a:off x="607484" y="1470348"/>
            <a:ext cx="10980835" cy="1622425"/>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1270" name="Rectangle 6"/>
          <p:cNvSpPr>
            <a:spLocks noGrp="1" noChangeArrowheads="1"/>
          </p:cNvSpPr>
          <p:nvPr>
            <p:ph type="sldNum" sz="quarter" idx="4"/>
          </p:nvPr>
        </p:nvSpPr>
        <p:spPr bwMode="auto">
          <a:xfrm>
            <a:off x="9260417" y="6532563"/>
            <a:ext cx="2377016" cy="246062"/>
          </a:xfrm>
          <a:prstGeom prst="rect">
            <a:avLst/>
          </a:prstGeom>
          <a:noFill/>
          <a:ln w="9525">
            <a:noFill/>
            <a:miter lim="800000"/>
            <a:headEnd/>
            <a:tailEnd/>
          </a:ln>
          <a:effectLst/>
        </p:spPr>
        <p:txBody>
          <a:bodyPr vert="horz" wrap="square" lIns="9144" tIns="9144" rIns="9144" bIns="9144" numCol="1" anchor="b" anchorCtr="0" compatLnSpc="1">
            <a:prstTxWarp prst="textNoShape">
              <a:avLst/>
            </a:prstTxWarp>
          </a:bodyPr>
          <a:lstStyle>
            <a:lvl1pPr algn="r" eaLnBrk="0" hangingPunct="0">
              <a:defRPr sz="600">
                <a:solidFill>
                  <a:schemeClr val="bg1">
                    <a:lumMod val="50000"/>
                  </a:schemeClr>
                </a:solidFill>
                <a:latin typeface="+mj-lt"/>
              </a:defRPr>
            </a:lvl1pPr>
          </a:lstStyle>
          <a:p>
            <a:r>
              <a:rPr lang="en-US" smtClean="0">
                <a:solidFill>
                  <a:srgbClr val="FFFFFF">
                    <a:lumMod val="50000"/>
                  </a:srgbClr>
                </a:solidFill>
              </a:rPr>
              <a:t>Author, </a:t>
            </a:r>
            <a:fld id="{D72BAC86-7CA1-47DD-8EAD-39EA91178256}" type="datetime1">
              <a:rPr lang="en-US" smtClean="0">
                <a:solidFill>
                  <a:srgbClr val="FFFFFF">
                    <a:lumMod val="50000"/>
                  </a:srgbClr>
                </a:solidFill>
              </a:rPr>
              <a:pPr/>
              <a:t>11/14/2022</a:t>
            </a:fld>
            <a:r>
              <a:rPr lang="en-US" smtClean="0">
                <a:solidFill>
                  <a:srgbClr val="FFFFFF">
                    <a:lumMod val="50000"/>
                  </a:srgbClr>
                </a:solidFill>
              </a:rPr>
              <a:t>, Filename.ppt</a:t>
            </a:r>
            <a:r>
              <a:rPr lang="en-US" sz="800" smtClean="0">
                <a:solidFill>
                  <a:srgbClr val="FFFFFF">
                    <a:lumMod val="50000"/>
                  </a:srgbClr>
                </a:solidFill>
              </a:rPr>
              <a:t> </a:t>
            </a:r>
            <a:r>
              <a:rPr lang="en-US" sz="1000" smtClean="0">
                <a:solidFill>
                  <a:srgbClr val="FFFFFF">
                    <a:lumMod val="50000"/>
                  </a:srgbClr>
                </a:solidFill>
              </a:rPr>
              <a:t>| </a:t>
            </a:r>
            <a:fld id="{689318A1-174D-4DEE-8106-03A37B9BCF15}" type="slidenum">
              <a:rPr lang="en-US" sz="1000" smtClean="0">
                <a:solidFill>
                  <a:srgbClr val="FFFFFF">
                    <a:lumMod val="50000"/>
                  </a:srgbClr>
                </a:solidFill>
              </a:rPr>
              <a:pPr/>
              <a:t>‹#›</a:t>
            </a:fld>
            <a:endParaRPr lang="en-US" sz="1000" dirty="0">
              <a:solidFill>
                <a:srgbClr val="FFFFFF">
                  <a:lumMod val="50000"/>
                </a:srgbClr>
              </a:solidFill>
            </a:endParaRPr>
          </a:p>
        </p:txBody>
      </p:sp>
      <p:sp>
        <p:nvSpPr>
          <p:cNvPr id="49" name="Line 32"/>
          <p:cNvSpPr>
            <a:spLocks noChangeShapeType="1"/>
          </p:cNvSpPr>
          <p:nvPr userDrawn="1"/>
        </p:nvSpPr>
        <p:spPr bwMode="auto">
          <a:xfrm>
            <a:off x="609601" y="651220"/>
            <a:ext cx="10972800" cy="0"/>
          </a:xfrm>
          <a:prstGeom prst="line">
            <a:avLst/>
          </a:prstGeom>
          <a:noFill/>
          <a:ln w="25400">
            <a:solidFill>
              <a:schemeClr val="bg2"/>
            </a:solidFill>
            <a:round/>
            <a:headEnd type="none" w="sm" len="sm"/>
            <a:tailEnd type="none" w="sm" len="sm"/>
          </a:ln>
          <a:effectLst/>
        </p:spPr>
        <p:txBody>
          <a:bodyPr/>
          <a:lstStyle/>
          <a:p>
            <a:pPr eaLnBrk="0" hangingPunct="0">
              <a:defRPr/>
            </a:pPr>
            <a:endParaRPr lang="en-US" sz="2200" dirty="0">
              <a:solidFill>
                <a:srgbClr val="000000"/>
              </a:solidFill>
              <a:latin typeface="Times" pitchFamily="18" charset="0"/>
            </a:endParaRPr>
          </a:p>
        </p:txBody>
      </p:sp>
    </p:spTree>
    <p:extLst>
      <p:ext uri="{BB962C8B-B14F-4D97-AF65-F5344CB8AC3E}">
        <p14:creationId xmlns:p14="http://schemas.microsoft.com/office/powerpoint/2010/main" val="2198416055"/>
      </p:ext>
    </p:extLst>
  </p:cSld>
  <p:clrMap bg1="lt1" tx1="dk1" bg2="lt2" tx2="dk2" accent1="accent1" accent2="accent2" accent3="accent3" accent4="accent4" accent5="accent5" accent6="accent6" hlink="hlink" folHlink="folHlink"/>
  <p:sldLayoutIdLst>
    <p:sldLayoutId id="2147483671" r:id="rId1"/>
    <p:sldLayoutId id="2147483672" r:id="rId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p:txStyles>
    <p:titleStyle>
      <a:lvl1pPr algn="l" defTabSz="1020661" rtl="0" eaLnBrk="1" fontAlgn="base" hangingPunct="1">
        <a:lnSpc>
          <a:spcPct val="90000"/>
        </a:lnSpc>
        <a:spcBef>
          <a:spcPct val="0"/>
        </a:spcBef>
        <a:spcAft>
          <a:spcPct val="0"/>
        </a:spcAft>
        <a:defRPr sz="2800" b="0">
          <a:solidFill>
            <a:schemeClr val="tx2"/>
          </a:solidFill>
          <a:latin typeface="+mj-lt"/>
          <a:ea typeface="+mj-ea"/>
          <a:cs typeface="+mj-cs"/>
        </a:defRPr>
      </a:lvl1pPr>
      <a:lvl2pPr algn="l" defTabSz="1020661" rtl="0" eaLnBrk="1" fontAlgn="base" hangingPunct="1">
        <a:lnSpc>
          <a:spcPct val="90000"/>
        </a:lnSpc>
        <a:spcBef>
          <a:spcPct val="0"/>
        </a:spcBef>
        <a:spcAft>
          <a:spcPct val="0"/>
        </a:spcAft>
        <a:defRPr sz="3200" b="1">
          <a:solidFill>
            <a:schemeClr val="tx2"/>
          </a:solidFill>
          <a:latin typeface="Arial" charset="0"/>
        </a:defRPr>
      </a:lvl2pPr>
      <a:lvl3pPr algn="l" defTabSz="1020661" rtl="0" eaLnBrk="1" fontAlgn="base" hangingPunct="1">
        <a:lnSpc>
          <a:spcPct val="90000"/>
        </a:lnSpc>
        <a:spcBef>
          <a:spcPct val="0"/>
        </a:spcBef>
        <a:spcAft>
          <a:spcPct val="0"/>
        </a:spcAft>
        <a:defRPr sz="3200" b="1">
          <a:solidFill>
            <a:schemeClr val="tx2"/>
          </a:solidFill>
          <a:latin typeface="Arial" charset="0"/>
        </a:defRPr>
      </a:lvl3pPr>
      <a:lvl4pPr algn="l" defTabSz="1020661" rtl="0" eaLnBrk="1" fontAlgn="base" hangingPunct="1">
        <a:lnSpc>
          <a:spcPct val="90000"/>
        </a:lnSpc>
        <a:spcBef>
          <a:spcPct val="0"/>
        </a:spcBef>
        <a:spcAft>
          <a:spcPct val="0"/>
        </a:spcAft>
        <a:defRPr sz="3200" b="1">
          <a:solidFill>
            <a:schemeClr val="tx2"/>
          </a:solidFill>
          <a:latin typeface="Arial" charset="0"/>
        </a:defRPr>
      </a:lvl4pPr>
      <a:lvl5pPr algn="l" defTabSz="1020661" rtl="0" eaLnBrk="1" fontAlgn="base" hangingPunct="1">
        <a:lnSpc>
          <a:spcPct val="90000"/>
        </a:lnSpc>
        <a:spcBef>
          <a:spcPct val="0"/>
        </a:spcBef>
        <a:spcAft>
          <a:spcPct val="0"/>
        </a:spcAft>
        <a:defRPr sz="3200" b="1">
          <a:solidFill>
            <a:schemeClr val="tx2"/>
          </a:solidFill>
          <a:latin typeface="Arial" charset="0"/>
        </a:defRPr>
      </a:lvl5pPr>
      <a:lvl6pPr marL="457154" algn="l" defTabSz="1020661" rtl="0" eaLnBrk="1" fontAlgn="base" hangingPunct="1">
        <a:lnSpc>
          <a:spcPct val="90000"/>
        </a:lnSpc>
        <a:spcBef>
          <a:spcPct val="0"/>
        </a:spcBef>
        <a:spcAft>
          <a:spcPct val="0"/>
        </a:spcAft>
        <a:defRPr sz="3200" b="1">
          <a:solidFill>
            <a:schemeClr val="tx2"/>
          </a:solidFill>
          <a:latin typeface="Arial" charset="0"/>
        </a:defRPr>
      </a:lvl6pPr>
      <a:lvl7pPr marL="914309" algn="l" defTabSz="1020661" rtl="0" eaLnBrk="1" fontAlgn="base" hangingPunct="1">
        <a:lnSpc>
          <a:spcPct val="90000"/>
        </a:lnSpc>
        <a:spcBef>
          <a:spcPct val="0"/>
        </a:spcBef>
        <a:spcAft>
          <a:spcPct val="0"/>
        </a:spcAft>
        <a:defRPr sz="3200" b="1">
          <a:solidFill>
            <a:schemeClr val="tx2"/>
          </a:solidFill>
          <a:latin typeface="Arial" charset="0"/>
        </a:defRPr>
      </a:lvl7pPr>
      <a:lvl8pPr marL="1371463" algn="l" defTabSz="1020661" rtl="0" eaLnBrk="1" fontAlgn="base" hangingPunct="1">
        <a:lnSpc>
          <a:spcPct val="90000"/>
        </a:lnSpc>
        <a:spcBef>
          <a:spcPct val="0"/>
        </a:spcBef>
        <a:spcAft>
          <a:spcPct val="0"/>
        </a:spcAft>
        <a:defRPr sz="3200" b="1">
          <a:solidFill>
            <a:schemeClr val="tx2"/>
          </a:solidFill>
          <a:latin typeface="Arial" charset="0"/>
        </a:defRPr>
      </a:lvl8pPr>
      <a:lvl9pPr marL="1828617" algn="l" defTabSz="1020661" rtl="0" eaLnBrk="1" fontAlgn="base" hangingPunct="1">
        <a:lnSpc>
          <a:spcPct val="90000"/>
        </a:lnSpc>
        <a:spcBef>
          <a:spcPct val="0"/>
        </a:spcBef>
        <a:spcAft>
          <a:spcPct val="0"/>
        </a:spcAft>
        <a:defRPr sz="3200" b="1">
          <a:solidFill>
            <a:schemeClr val="tx2"/>
          </a:solidFill>
          <a:latin typeface="Arial" charset="0"/>
        </a:defRPr>
      </a:lvl9pPr>
    </p:titleStyle>
    <p:bodyStyle>
      <a:lvl1pPr marL="169846" indent="-169846" algn="l" defTabSz="820656" rtl="0" eaLnBrk="1" fontAlgn="base" hangingPunct="1">
        <a:lnSpc>
          <a:spcPct val="90000"/>
        </a:lnSpc>
        <a:spcBef>
          <a:spcPct val="30000"/>
        </a:spcBef>
        <a:spcAft>
          <a:spcPct val="0"/>
        </a:spcAft>
        <a:buClr>
          <a:schemeClr val="tx2"/>
        </a:buClr>
        <a:buFont typeface="Wingdings" pitchFamily="2" charset="2"/>
        <a:buChar char="§"/>
        <a:defRPr sz="2200" b="0">
          <a:solidFill>
            <a:schemeClr val="tx1">
              <a:lumMod val="75000"/>
              <a:lumOff val="25000"/>
            </a:schemeClr>
          </a:solidFill>
          <a:latin typeface="+mn-lt"/>
          <a:ea typeface="+mn-ea"/>
          <a:cs typeface="+mn-cs"/>
        </a:defRPr>
      </a:lvl1pPr>
      <a:lvl2pPr marL="376200" indent="-204768" algn="l" defTabSz="820656" rtl="0" eaLnBrk="1" fontAlgn="base" hangingPunct="1">
        <a:lnSpc>
          <a:spcPct val="90000"/>
        </a:lnSpc>
        <a:spcBef>
          <a:spcPct val="30000"/>
        </a:spcBef>
        <a:spcAft>
          <a:spcPct val="0"/>
        </a:spcAft>
        <a:buClr>
          <a:schemeClr val="tx2"/>
        </a:buClr>
        <a:buFont typeface="Wingdings" pitchFamily="2" charset="2"/>
        <a:buChar char="§"/>
        <a:defRPr sz="2000">
          <a:solidFill>
            <a:schemeClr val="tx1">
              <a:lumMod val="75000"/>
              <a:lumOff val="25000"/>
            </a:schemeClr>
          </a:solidFill>
          <a:latin typeface="+mn-lt"/>
        </a:defRPr>
      </a:lvl2pPr>
      <a:lvl3pPr marL="627000" indent="-185719" algn="l" defTabSz="820656" rtl="0" eaLnBrk="1" fontAlgn="base" hangingPunct="1">
        <a:lnSpc>
          <a:spcPct val="90000"/>
        </a:lnSpc>
        <a:spcBef>
          <a:spcPct val="30000"/>
        </a:spcBef>
        <a:spcAft>
          <a:spcPct val="0"/>
        </a:spcAft>
        <a:buClr>
          <a:schemeClr val="tx2"/>
        </a:buClr>
        <a:buFont typeface="Arial" charset="0"/>
        <a:buChar char="–"/>
        <a:defRPr>
          <a:solidFill>
            <a:schemeClr val="tx1">
              <a:lumMod val="75000"/>
              <a:lumOff val="25000"/>
            </a:schemeClr>
          </a:solidFill>
          <a:latin typeface="+mn-lt"/>
        </a:defRPr>
      </a:lvl3pPr>
      <a:lvl4pPr marL="792084" indent="-163497" algn="l" defTabSz="820656" rtl="0" eaLnBrk="1" fontAlgn="base" hangingPunct="1">
        <a:lnSpc>
          <a:spcPct val="90000"/>
        </a:lnSpc>
        <a:spcBef>
          <a:spcPct val="30000"/>
        </a:spcBef>
        <a:spcAft>
          <a:spcPct val="0"/>
        </a:spcAft>
        <a:buClr>
          <a:schemeClr val="tx2"/>
        </a:buClr>
        <a:buFont typeface="Arial" charset="0"/>
        <a:buChar char="–"/>
        <a:defRPr>
          <a:solidFill>
            <a:schemeClr val="tx1">
              <a:lumMod val="75000"/>
              <a:lumOff val="25000"/>
            </a:schemeClr>
          </a:solidFill>
          <a:latin typeface="+mn-lt"/>
        </a:defRPr>
      </a:lvl4pPr>
      <a:lvl5pPr marL="957167" indent="-163497" algn="l" defTabSz="820656" rtl="0" eaLnBrk="1" fontAlgn="base" hangingPunct="1">
        <a:lnSpc>
          <a:spcPct val="90000"/>
        </a:lnSpc>
        <a:spcBef>
          <a:spcPct val="30000"/>
        </a:spcBef>
        <a:spcAft>
          <a:spcPct val="0"/>
        </a:spcAft>
        <a:buClr>
          <a:schemeClr val="tx2"/>
        </a:buClr>
        <a:buFont typeface="Arial" charset="0"/>
        <a:buChar char="–"/>
        <a:defRPr sz="1600">
          <a:solidFill>
            <a:schemeClr val="tx1">
              <a:lumMod val="75000"/>
              <a:lumOff val="25000"/>
            </a:schemeClr>
          </a:solidFill>
          <a:latin typeface="+mn-lt"/>
        </a:defRPr>
      </a:lvl5pPr>
      <a:lvl6pPr marL="1414322" indent="-163497" algn="l" defTabSz="820656" rtl="0" eaLnBrk="1" fontAlgn="base" hangingPunct="1">
        <a:lnSpc>
          <a:spcPct val="90000"/>
        </a:lnSpc>
        <a:spcBef>
          <a:spcPct val="30000"/>
        </a:spcBef>
        <a:spcAft>
          <a:spcPct val="0"/>
        </a:spcAft>
        <a:buClr>
          <a:schemeClr val="tx2"/>
        </a:buClr>
        <a:buFont typeface="Arial" charset="0"/>
        <a:buChar char="–"/>
        <a:defRPr sz="1600">
          <a:solidFill>
            <a:schemeClr val="tx1"/>
          </a:solidFill>
          <a:latin typeface="+mn-lt"/>
        </a:defRPr>
      </a:lvl6pPr>
      <a:lvl7pPr marL="1871476" indent="-163497" algn="l" defTabSz="820656" rtl="0" eaLnBrk="1" fontAlgn="base" hangingPunct="1">
        <a:lnSpc>
          <a:spcPct val="90000"/>
        </a:lnSpc>
        <a:spcBef>
          <a:spcPct val="30000"/>
        </a:spcBef>
        <a:spcAft>
          <a:spcPct val="0"/>
        </a:spcAft>
        <a:buClr>
          <a:schemeClr val="tx2"/>
        </a:buClr>
        <a:buFont typeface="Arial" charset="0"/>
        <a:buChar char="–"/>
        <a:defRPr sz="1600">
          <a:solidFill>
            <a:schemeClr val="tx1"/>
          </a:solidFill>
          <a:latin typeface="+mn-lt"/>
        </a:defRPr>
      </a:lvl7pPr>
      <a:lvl8pPr marL="2328630" indent="-163497" algn="l" defTabSz="820656" rtl="0" eaLnBrk="1" fontAlgn="base" hangingPunct="1">
        <a:lnSpc>
          <a:spcPct val="90000"/>
        </a:lnSpc>
        <a:spcBef>
          <a:spcPct val="30000"/>
        </a:spcBef>
        <a:spcAft>
          <a:spcPct val="0"/>
        </a:spcAft>
        <a:buClr>
          <a:schemeClr val="tx2"/>
        </a:buClr>
        <a:buFont typeface="Arial" charset="0"/>
        <a:buChar char="–"/>
        <a:defRPr sz="1600">
          <a:solidFill>
            <a:schemeClr val="tx1"/>
          </a:solidFill>
          <a:latin typeface="+mn-lt"/>
        </a:defRPr>
      </a:lvl8pPr>
      <a:lvl9pPr marL="2785784" indent="-163497" algn="l" defTabSz="820656" rtl="0" eaLnBrk="1" fontAlgn="base" hangingPunct="1">
        <a:lnSpc>
          <a:spcPct val="90000"/>
        </a:lnSpc>
        <a:spcBef>
          <a:spcPct val="30000"/>
        </a:spcBef>
        <a:spcAft>
          <a:spcPct val="0"/>
        </a:spcAft>
        <a:buClr>
          <a:schemeClr val="tx2"/>
        </a:buClr>
        <a:buFont typeface="Arial" charset="0"/>
        <a:buChar char="–"/>
        <a:defRPr sz="1600">
          <a:solidFill>
            <a:schemeClr val="tx1"/>
          </a:solidFill>
          <a:latin typeface="+mn-lt"/>
        </a:defRPr>
      </a:lvl9pPr>
    </p:bodyStyle>
    <p:other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8" name="Boeing 12 column grid" hidden="1"/>
          <p:cNvGrpSpPr/>
          <p:nvPr/>
        </p:nvGrpSpPr>
        <p:grpSpPr>
          <a:xfrm>
            <a:off x="-4" y="456356"/>
            <a:ext cx="12192015" cy="5958732"/>
            <a:chOff x="-3" y="456356"/>
            <a:chExt cx="9144011" cy="5958732"/>
          </a:xfrm>
        </p:grpSpPr>
        <p:cxnSp>
          <p:nvCxnSpPr>
            <p:cNvPr id="9" name="Straight Connector 8"/>
            <p:cNvCxnSpPr/>
            <p:nvPr userDrawn="1"/>
          </p:nvCxnSpPr>
          <p:spPr>
            <a:xfrm>
              <a:off x="471778" y="995906"/>
              <a:ext cx="8211312" cy="0"/>
            </a:xfrm>
            <a:prstGeom prst="line">
              <a:avLst/>
            </a:prstGeom>
            <a:noFill/>
            <a:ln w="6350">
              <a:solidFill>
                <a:schemeClr val="accent1">
                  <a:lumMod val="20000"/>
                  <a:lumOff val="80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0" name="Straight Connector 9"/>
            <p:cNvCxnSpPr/>
            <p:nvPr userDrawn="1"/>
          </p:nvCxnSpPr>
          <p:spPr>
            <a:xfrm>
              <a:off x="471778" y="1291367"/>
              <a:ext cx="8211312" cy="0"/>
            </a:xfrm>
            <a:prstGeom prst="line">
              <a:avLst/>
            </a:prstGeom>
            <a:noFill/>
            <a:ln w="6350">
              <a:solidFill>
                <a:schemeClr val="accent1">
                  <a:lumMod val="20000"/>
                  <a:lumOff val="80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1" name="Straight Connector 10"/>
            <p:cNvCxnSpPr/>
            <p:nvPr userDrawn="1"/>
          </p:nvCxnSpPr>
          <p:spPr>
            <a:xfrm>
              <a:off x="471778" y="2136995"/>
              <a:ext cx="8211312" cy="0"/>
            </a:xfrm>
            <a:prstGeom prst="line">
              <a:avLst/>
            </a:prstGeom>
            <a:noFill/>
            <a:ln w="6350">
              <a:solidFill>
                <a:schemeClr val="accent1">
                  <a:lumMod val="20000"/>
                  <a:lumOff val="80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2" name="Straight Connector 11"/>
            <p:cNvCxnSpPr/>
            <p:nvPr userDrawn="1"/>
          </p:nvCxnSpPr>
          <p:spPr>
            <a:xfrm>
              <a:off x="471778" y="2432456"/>
              <a:ext cx="8211312" cy="0"/>
            </a:xfrm>
            <a:prstGeom prst="line">
              <a:avLst/>
            </a:prstGeom>
            <a:noFill/>
            <a:ln w="6350">
              <a:solidFill>
                <a:schemeClr val="accent1">
                  <a:lumMod val="20000"/>
                  <a:lumOff val="80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3" name="Straight Connector 12"/>
            <p:cNvCxnSpPr/>
            <p:nvPr userDrawn="1"/>
          </p:nvCxnSpPr>
          <p:spPr>
            <a:xfrm>
              <a:off x="471778" y="3288274"/>
              <a:ext cx="8211312" cy="0"/>
            </a:xfrm>
            <a:prstGeom prst="line">
              <a:avLst/>
            </a:prstGeom>
            <a:noFill/>
            <a:ln w="6350">
              <a:solidFill>
                <a:schemeClr val="accent1">
                  <a:lumMod val="20000"/>
                  <a:lumOff val="80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4" name="Straight Connector 13"/>
            <p:cNvCxnSpPr/>
            <p:nvPr userDrawn="1"/>
          </p:nvCxnSpPr>
          <p:spPr>
            <a:xfrm>
              <a:off x="471778" y="3583735"/>
              <a:ext cx="8211312" cy="0"/>
            </a:xfrm>
            <a:prstGeom prst="line">
              <a:avLst/>
            </a:prstGeom>
            <a:noFill/>
            <a:ln w="6350">
              <a:solidFill>
                <a:schemeClr val="accent1">
                  <a:lumMod val="20000"/>
                  <a:lumOff val="80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5" name="Straight Connector 14"/>
            <p:cNvCxnSpPr/>
            <p:nvPr userDrawn="1"/>
          </p:nvCxnSpPr>
          <p:spPr>
            <a:xfrm>
              <a:off x="471778" y="4424269"/>
              <a:ext cx="8211312" cy="0"/>
            </a:xfrm>
            <a:prstGeom prst="line">
              <a:avLst/>
            </a:prstGeom>
            <a:noFill/>
            <a:ln w="6350">
              <a:solidFill>
                <a:schemeClr val="accent1">
                  <a:lumMod val="20000"/>
                  <a:lumOff val="80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6" name="Straight Connector 15"/>
            <p:cNvCxnSpPr/>
            <p:nvPr userDrawn="1"/>
          </p:nvCxnSpPr>
          <p:spPr>
            <a:xfrm>
              <a:off x="471778" y="4719730"/>
              <a:ext cx="8211312" cy="0"/>
            </a:xfrm>
            <a:prstGeom prst="line">
              <a:avLst/>
            </a:prstGeom>
            <a:noFill/>
            <a:ln w="6350">
              <a:solidFill>
                <a:schemeClr val="accent1">
                  <a:lumMod val="20000"/>
                  <a:lumOff val="80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7" name="Straight Connector 16"/>
            <p:cNvCxnSpPr/>
            <p:nvPr userDrawn="1"/>
          </p:nvCxnSpPr>
          <p:spPr>
            <a:xfrm>
              <a:off x="471778" y="5567906"/>
              <a:ext cx="8211312" cy="0"/>
            </a:xfrm>
            <a:prstGeom prst="line">
              <a:avLst/>
            </a:prstGeom>
            <a:noFill/>
            <a:ln w="6350">
              <a:solidFill>
                <a:schemeClr val="accent1">
                  <a:lumMod val="20000"/>
                  <a:lumOff val="80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8" name="Straight Connector 17"/>
            <p:cNvCxnSpPr/>
            <p:nvPr userDrawn="1"/>
          </p:nvCxnSpPr>
          <p:spPr>
            <a:xfrm>
              <a:off x="471778" y="5863367"/>
              <a:ext cx="8211312" cy="0"/>
            </a:xfrm>
            <a:prstGeom prst="line">
              <a:avLst/>
            </a:prstGeom>
            <a:noFill/>
            <a:ln w="6350">
              <a:solidFill>
                <a:schemeClr val="accent1">
                  <a:lumMod val="20000"/>
                  <a:lumOff val="80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sp>
          <p:nvSpPr>
            <p:cNvPr id="19" name="Rectangle 18"/>
            <p:cNvSpPr/>
            <p:nvPr userDrawn="1"/>
          </p:nvSpPr>
          <p:spPr>
            <a:xfrm>
              <a:off x="463550" y="456356"/>
              <a:ext cx="8223250" cy="5944444"/>
            </a:xfrm>
            <a:prstGeom prst="rect">
              <a:avLst/>
            </a:prstGeom>
            <a:noFill/>
            <a:ln w="6350">
              <a:solidFill>
                <a:schemeClr val="accent1">
                  <a:lumMod val="20000"/>
                  <a:lumOff val="8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solidFill>
                  <a:srgbClr val="FFFFFF"/>
                </a:solidFill>
              </a:endParaRPr>
            </a:p>
          </p:txBody>
        </p:sp>
        <p:cxnSp>
          <p:nvCxnSpPr>
            <p:cNvPr id="20" name="Straight Connector 19"/>
            <p:cNvCxnSpPr/>
            <p:nvPr userDrawn="1"/>
          </p:nvCxnSpPr>
          <p:spPr>
            <a:xfrm>
              <a:off x="471782" y="1143637"/>
              <a:ext cx="8211312" cy="0"/>
            </a:xfrm>
            <a:prstGeom prst="line">
              <a:avLst/>
            </a:prstGeom>
            <a:noFill/>
            <a:ln w="6350">
              <a:solidFill>
                <a:schemeClr val="accent1">
                  <a:lumMod val="20000"/>
                  <a:lumOff val="80000"/>
                </a:schemeClr>
              </a:solidFill>
              <a:prstDash val="lgDash"/>
            </a:ln>
          </p:spPr>
          <p:style>
            <a:lnRef idx="2">
              <a:schemeClr val="accent1">
                <a:shade val="50000"/>
              </a:schemeClr>
            </a:lnRef>
            <a:fillRef idx="1">
              <a:schemeClr val="accent1"/>
            </a:fillRef>
            <a:effectRef idx="0">
              <a:schemeClr val="accent1"/>
            </a:effectRef>
            <a:fontRef idx="minor">
              <a:schemeClr val="lt1"/>
            </a:fontRef>
          </p:style>
        </p:cxnSp>
        <p:cxnSp>
          <p:nvCxnSpPr>
            <p:cNvPr id="21" name="Straight Connector 20"/>
            <p:cNvCxnSpPr/>
            <p:nvPr userDrawn="1"/>
          </p:nvCxnSpPr>
          <p:spPr>
            <a:xfrm>
              <a:off x="-3" y="2284726"/>
              <a:ext cx="9143998" cy="0"/>
            </a:xfrm>
            <a:prstGeom prst="line">
              <a:avLst/>
            </a:prstGeom>
            <a:noFill/>
            <a:ln w="19050">
              <a:solidFill>
                <a:schemeClr val="accent1">
                  <a:lumMod val="20000"/>
                  <a:lumOff val="80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22" name="Straight Connector 21"/>
            <p:cNvCxnSpPr/>
            <p:nvPr userDrawn="1"/>
          </p:nvCxnSpPr>
          <p:spPr>
            <a:xfrm>
              <a:off x="380" y="3429000"/>
              <a:ext cx="9143628" cy="7005"/>
            </a:xfrm>
            <a:prstGeom prst="line">
              <a:avLst/>
            </a:prstGeom>
            <a:noFill/>
            <a:ln w="6350">
              <a:solidFill>
                <a:schemeClr val="accent1">
                  <a:lumMod val="20000"/>
                  <a:lumOff val="80000"/>
                </a:schemeClr>
              </a:solidFill>
              <a:prstDash val="lgDashDot"/>
            </a:ln>
          </p:spPr>
          <p:style>
            <a:lnRef idx="2">
              <a:schemeClr val="accent1">
                <a:shade val="50000"/>
              </a:schemeClr>
            </a:lnRef>
            <a:fillRef idx="1">
              <a:schemeClr val="accent1"/>
            </a:fillRef>
            <a:effectRef idx="0">
              <a:schemeClr val="accent1"/>
            </a:effectRef>
            <a:fontRef idx="minor">
              <a:schemeClr val="lt1"/>
            </a:fontRef>
          </p:style>
        </p:cxnSp>
        <p:cxnSp>
          <p:nvCxnSpPr>
            <p:cNvPr id="23" name="Straight Connector 22"/>
            <p:cNvCxnSpPr/>
            <p:nvPr userDrawn="1"/>
          </p:nvCxnSpPr>
          <p:spPr>
            <a:xfrm>
              <a:off x="-3" y="4572000"/>
              <a:ext cx="9143998" cy="0"/>
            </a:xfrm>
            <a:prstGeom prst="line">
              <a:avLst/>
            </a:prstGeom>
            <a:noFill/>
            <a:ln w="19050">
              <a:solidFill>
                <a:schemeClr val="accent1">
                  <a:lumMod val="20000"/>
                  <a:lumOff val="80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24" name="Straight Connector 23"/>
            <p:cNvCxnSpPr/>
            <p:nvPr userDrawn="1"/>
          </p:nvCxnSpPr>
          <p:spPr>
            <a:xfrm>
              <a:off x="471782" y="5715637"/>
              <a:ext cx="8211312" cy="0"/>
            </a:xfrm>
            <a:prstGeom prst="line">
              <a:avLst/>
            </a:prstGeom>
            <a:noFill/>
            <a:ln w="6350">
              <a:solidFill>
                <a:schemeClr val="accent1">
                  <a:lumMod val="20000"/>
                  <a:lumOff val="80000"/>
                </a:schemeClr>
              </a:solidFill>
              <a:prstDash val="lgDash"/>
            </a:ln>
          </p:spPr>
          <p:style>
            <a:lnRef idx="2">
              <a:schemeClr val="accent1">
                <a:shade val="50000"/>
              </a:schemeClr>
            </a:lnRef>
            <a:fillRef idx="1">
              <a:schemeClr val="accent1"/>
            </a:fillRef>
            <a:effectRef idx="0">
              <a:schemeClr val="accent1"/>
            </a:effectRef>
            <a:fontRef idx="minor">
              <a:schemeClr val="lt1"/>
            </a:fontRef>
          </p:style>
        </p:cxnSp>
        <p:grpSp>
          <p:nvGrpSpPr>
            <p:cNvPr id="25" name="Group 24"/>
            <p:cNvGrpSpPr/>
            <p:nvPr userDrawn="1"/>
          </p:nvGrpSpPr>
          <p:grpSpPr>
            <a:xfrm>
              <a:off x="1001862" y="457200"/>
              <a:ext cx="7135564" cy="5957888"/>
              <a:chOff x="1001862" y="0"/>
              <a:chExt cx="7135564" cy="6858000"/>
            </a:xfrm>
          </p:grpSpPr>
          <p:cxnSp>
            <p:nvCxnSpPr>
              <p:cNvPr id="26" name="Straight Connector 25"/>
              <p:cNvCxnSpPr/>
              <p:nvPr/>
            </p:nvCxnSpPr>
            <p:spPr>
              <a:xfrm>
                <a:off x="4570813" y="0"/>
                <a:ext cx="0" cy="6858000"/>
              </a:xfrm>
              <a:prstGeom prst="line">
                <a:avLst/>
              </a:prstGeom>
              <a:noFill/>
              <a:ln w="6350">
                <a:solidFill>
                  <a:schemeClr val="accent1">
                    <a:lumMod val="20000"/>
                    <a:lumOff val="80000"/>
                  </a:schemeClr>
                </a:solidFill>
                <a:prstDash val="lgDashDot"/>
              </a:ln>
            </p:spPr>
            <p:style>
              <a:lnRef idx="2">
                <a:schemeClr val="accent1">
                  <a:shade val="50000"/>
                </a:schemeClr>
              </a:lnRef>
              <a:fillRef idx="1">
                <a:schemeClr val="accent1"/>
              </a:fillRef>
              <a:effectRef idx="0">
                <a:schemeClr val="accent1"/>
              </a:effectRef>
              <a:fontRef idx="minor">
                <a:schemeClr val="lt1"/>
              </a:fontRef>
            </p:style>
          </p:cxnSp>
          <p:cxnSp>
            <p:nvCxnSpPr>
              <p:cNvPr id="27" name="Straight Connector 20"/>
              <p:cNvCxnSpPr/>
              <p:nvPr/>
            </p:nvCxnSpPr>
            <p:spPr>
              <a:xfrm>
                <a:off x="1001862" y="0"/>
                <a:ext cx="0" cy="6858000"/>
              </a:xfrm>
              <a:prstGeom prst="line">
                <a:avLst/>
              </a:prstGeom>
              <a:noFill/>
              <a:ln w="6350">
                <a:solidFill>
                  <a:schemeClr val="accent1">
                    <a:lumMod val="20000"/>
                    <a:lumOff val="80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28" name="Straight Connector 15"/>
              <p:cNvCxnSpPr/>
              <p:nvPr/>
            </p:nvCxnSpPr>
            <p:spPr>
              <a:xfrm>
                <a:off x="1154060" y="0"/>
                <a:ext cx="0" cy="6858000"/>
              </a:xfrm>
              <a:prstGeom prst="line">
                <a:avLst/>
              </a:prstGeom>
              <a:noFill/>
              <a:ln w="6350">
                <a:solidFill>
                  <a:schemeClr val="accent1">
                    <a:lumMod val="20000"/>
                    <a:lumOff val="80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29" name="Straight Connector 28"/>
              <p:cNvCxnSpPr/>
              <p:nvPr/>
            </p:nvCxnSpPr>
            <p:spPr>
              <a:xfrm>
                <a:off x="1699680" y="0"/>
                <a:ext cx="0" cy="6858000"/>
              </a:xfrm>
              <a:prstGeom prst="line">
                <a:avLst/>
              </a:prstGeom>
              <a:noFill/>
              <a:ln w="6350">
                <a:solidFill>
                  <a:schemeClr val="accent1">
                    <a:lumMod val="20000"/>
                    <a:lumOff val="80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30" name="Straight Connector 29"/>
              <p:cNvCxnSpPr/>
              <p:nvPr/>
            </p:nvCxnSpPr>
            <p:spPr>
              <a:xfrm>
                <a:off x="1852982" y="0"/>
                <a:ext cx="0" cy="6858000"/>
              </a:xfrm>
              <a:prstGeom prst="line">
                <a:avLst/>
              </a:prstGeom>
              <a:noFill/>
              <a:ln w="6350">
                <a:solidFill>
                  <a:schemeClr val="accent1">
                    <a:lumMod val="20000"/>
                    <a:lumOff val="80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31" name="Straight Connector 30"/>
              <p:cNvCxnSpPr/>
              <p:nvPr/>
            </p:nvCxnSpPr>
            <p:spPr>
              <a:xfrm>
                <a:off x="2393060" y="0"/>
                <a:ext cx="0" cy="6858000"/>
              </a:xfrm>
              <a:prstGeom prst="line">
                <a:avLst/>
              </a:prstGeom>
              <a:noFill/>
              <a:ln w="6350">
                <a:solidFill>
                  <a:schemeClr val="accent1">
                    <a:lumMod val="20000"/>
                    <a:lumOff val="80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32" name="Straight Connector 31"/>
              <p:cNvCxnSpPr/>
              <p:nvPr/>
            </p:nvCxnSpPr>
            <p:spPr>
              <a:xfrm>
                <a:off x="5338713" y="0"/>
                <a:ext cx="0" cy="6858000"/>
              </a:xfrm>
              <a:prstGeom prst="line">
                <a:avLst/>
              </a:prstGeom>
              <a:noFill/>
              <a:ln w="6350">
                <a:solidFill>
                  <a:schemeClr val="accent1">
                    <a:lumMod val="20000"/>
                    <a:lumOff val="80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33" name="Straight Connector 32"/>
              <p:cNvCxnSpPr/>
              <p:nvPr/>
            </p:nvCxnSpPr>
            <p:spPr>
              <a:xfrm>
                <a:off x="2551789" y="0"/>
                <a:ext cx="0" cy="6858000"/>
              </a:xfrm>
              <a:prstGeom prst="line">
                <a:avLst/>
              </a:prstGeom>
              <a:noFill/>
              <a:ln w="6350">
                <a:solidFill>
                  <a:schemeClr val="accent1">
                    <a:lumMod val="20000"/>
                    <a:lumOff val="80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34" name="Straight Connector 33"/>
              <p:cNvCxnSpPr/>
              <p:nvPr userDrawn="1"/>
            </p:nvCxnSpPr>
            <p:spPr>
              <a:xfrm>
                <a:off x="3095851" y="0"/>
                <a:ext cx="0" cy="6858000"/>
              </a:xfrm>
              <a:prstGeom prst="line">
                <a:avLst/>
              </a:prstGeom>
              <a:noFill/>
              <a:ln w="6350">
                <a:solidFill>
                  <a:schemeClr val="accent1">
                    <a:lumMod val="20000"/>
                    <a:lumOff val="80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35" name="Straight Connector 34"/>
              <p:cNvCxnSpPr/>
              <p:nvPr userDrawn="1"/>
            </p:nvCxnSpPr>
            <p:spPr>
              <a:xfrm>
                <a:off x="3249982" y="0"/>
                <a:ext cx="0" cy="6858000"/>
              </a:xfrm>
              <a:prstGeom prst="line">
                <a:avLst/>
              </a:prstGeom>
              <a:noFill/>
              <a:ln w="6350">
                <a:solidFill>
                  <a:schemeClr val="accent1">
                    <a:lumMod val="20000"/>
                    <a:lumOff val="80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36" name="Straight Connector 35"/>
              <p:cNvCxnSpPr/>
              <p:nvPr userDrawn="1"/>
            </p:nvCxnSpPr>
            <p:spPr>
              <a:xfrm>
                <a:off x="3795602" y="0"/>
                <a:ext cx="0" cy="6858000"/>
              </a:xfrm>
              <a:prstGeom prst="line">
                <a:avLst/>
              </a:prstGeom>
              <a:noFill/>
              <a:ln w="6350">
                <a:solidFill>
                  <a:schemeClr val="accent1">
                    <a:lumMod val="20000"/>
                    <a:lumOff val="80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37" name="Straight Connector 36"/>
              <p:cNvCxnSpPr/>
              <p:nvPr userDrawn="1"/>
            </p:nvCxnSpPr>
            <p:spPr>
              <a:xfrm>
                <a:off x="3944076" y="0"/>
                <a:ext cx="0" cy="6858000"/>
              </a:xfrm>
              <a:prstGeom prst="line">
                <a:avLst/>
              </a:prstGeom>
              <a:noFill/>
              <a:ln w="6350">
                <a:solidFill>
                  <a:schemeClr val="accent1">
                    <a:lumMod val="20000"/>
                    <a:lumOff val="80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38" name="Straight Connector 37"/>
              <p:cNvCxnSpPr/>
              <p:nvPr userDrawn="1"/>
            </p:nvCxnSpPr>
            <p:spPr>
              <a:xfrm>
                <a:off x="4493680" y="0"/>
                <a:ext cx="0" cy="6858000"/>
              </a:xfrm>
              <a:prstGeom prst="line">
                <a:avLst/>
              </a:prstGeom>
              <a:noFill/>
              <a:ln w="6350">
                <a:solidFill>
                  <a:schemeClr val="accent1">
                    <a:lumMod val="20000"/>
                    <a:lumOff val="80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39" name="Straight Connector 38"/>
              <p:cNvCxnSpPr/>
              <p:nvPr userDrawn="1"/>
            </p:nvCxnSpPr>
            <p:spPr>
              <a:xfrm>
                <a:off x="4641440" y="0"/>
                <a:ext cx="0" cy="6858000"/>
              </a:xfrm>
              <a:prstGeom prst="line">
                <a:avLst/>
              </a:prstGeom>
              <a:noFill/>
              <a:ln w="6350">
                <a:solidFill>
                  <a:schemeClr val="accent1">
                    <a:lumMod val="20000"/>
                    <a:lumOff val="80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40" name="Straight Connector 39"/>
              <p:cNvCxnSpPr/>
              <p:nvPr userDrawn="1"/>
            </p:nvCxnSpPr>
            <p:spPr>
              <a:xfrm>
                <a:off x="5191773" y="0"/>
                <a:ext cx="0" cy="6858000"/>
              </a:xfrm>
              <a:prstGeom prst="line">
                <a:avLst/>
              </a:prstGeom>
              <a:noFill/>
              <a:ln w="6350">
                <a:solidFill>
                  <a:schemeClr val="accent1">
                    <a:lumMod val="20000"/>
                    <a:lumOff val="80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41" name="Straight Connector 40"/>
              <p:cNvCxnSpPr/>
              <p:nvPr userDrawn="1"/>
            </p:nvCxnSpPr>
            <p:spPr>
              <a:xfrm>
                <a:off x="8137426" y="0"/>
                <a:ext cx="0" cy="6858000"/>
              </a:xfrm>
              <a:prstGeom prst="line">
                <a:avLst/>
              </a:prstGeom>
              <a:noFill/>
              <a:ln w="6350">
                <a:solidFill>
                  <a:schemeClr val="accent1">
                    <a:lumMod val="20000"/>
                    <a:lumOff val="80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42" name="Straight Connector 41"/>
              <p:cNvCxnSpPr/>
              <p:nvPr userDrawn="1"/>
            </p:nvCxnSpPr>
            <p:spPr>
              <a:xfrm>
                <a:off x="5885138" y="0"/>
                <a:ext cx="0" cy="6858000"/>
              </a:xfrm>
              <a:prstGeom prst="line">
                <a:avLst/>
              </a:prstGeom>
              <a:noFill/>
              <a:ln w="6350">
                <a:solidFill>
                  <a:schemeClr val="accent1">
                    <a:lumMod val="20000"/>
                    <a:lumOff val="80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43" name="Straight Connector 42"/>
              <p:cNvCxnSpPr/>
              <p:nvPr userDrawn="1"/>
            </p:nvCxnSpPr>
            <p:spPr>
              <a:xfrm>
                <a:off x="6043982" y="0"/>
                <a:ext cx="0" cy="6858000"/>
              </a:xfrm>
              <a:prstGeom prst="line">
                <a:avLst/>
              </a:prstGeom>
              <a:noFill/>
              <a:ln w="6350">
                <a:solidFill>
                  <a:schemeClr val="accent1">
                    <a:lumMod val="20000"/>
                    <a:lumOff val="80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44" name="Straight Connector 43"/>
              <p:cNvCxnSpPr/>
              <p:nvPr userDrawn="1"/>
            </p:nvCxnSpPr>
            <p:spPr>
              <a:xfrm>
                <a:off x="6589602" y="0"/>
                <a:ext cx="0" cy="6858000"/>
              </a:xfrm>
              <a:prstGeom prst="line">
                <a:avLst/>
              </a:prstGeom>
              <a:noFill/>
              <a:ln w="6350">
                <a:solidFill>
                  <a:schemeClr val="accent1">
                    <a:lumMod val="20000"/>
                    <a:lumOff val="80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45" name="Straight Connector 44"/>
              <p:cNvCxnSpPr/>
              <p:nvPr userDrawn="1"/>
            </p:nvCxnSpPr>
            <p:spPr>
              <a:xfrm>
                <a:off x="6738076" y="0"/>
                <a:ext cx="0" cy="6858000"/>
              </a:xfrm>
              <a:prstGeom prst="line">
                <a:avLst/>
              </a:prstGeom>
              <a:noFill/>
              <a:ln w="6350">
                <a:solidFill>
                  <a:schemeClr val="accent1">
                    <a:lumMod val="20000"/>
                    <a:lumOff val="80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46" name="Straight Connector 45"/>
              <p:cNvCxnSpPr/>
              <p:nvPr userDrawn="1"/>
            </p:nvCxnSpPr>
            <p:spPr>
              <a:xfrm>
                <a:off x="7287680" y="0"/>
                <a:ext cx="0" cy="6858000"/>
              </a:xfrm>
              <a:prstGeom prst="line">
                <a:avLst/>
              </a:prstGeom>
              <a:noFill/>
              <a:ln w="6350">
                <a:solidFill>
                  <a:schemeClr val="accent1">
                    <a:lumMod val="20000"/>
                    <a:lumOff val="80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47" name="Straight Connector 46"/>
              <p:cNvCxnSpPr/>
              <p:nvPr userDrawn="1"/>
            </p:nvCxnSpPr>
            <p:spPr>
              <a:xfrm>
                <a:off x="7435440" y="0"/>
                <a:ext cx="0" cy="6858000"/>
              </a:xfrm>
              <a:prstGeom prst="line">
                <a:avLst/>
              </a:prstGeom>
              <a:noFill/>
              <a:ln w="6350">
                <a:solidFill>
                  <a:schemeClr val="accent1">
                    <a:lumMod val="20000"/>
                    <a:lumOff val="80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48" name="Straight Connector 47"/>
              <p:cNvCxnSpPr/>
              <p:nvPr userDrawn="1"/>
            </p:nvCxnSpPr>
            <p:spPr>
              <a:xfrm>
                <a:off x="7985773" y="0"/>
                <a:ext cx="0" cy="6858000"/>
              </a:xfrm>
              <a:prstGeom prst="line">
                <a:avLst/>
              </a:prstGeom>
              <a:noFill/>
              <a:ln w="6350">
                <a:solidFill>
                  <a:schemeClr val="accent1">
                    <a:lumMod val="20000"/>
                    <a:lumOff val="80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grpSp>
      </p:grpSp>
      <p:sp>
        <p:nvSpPr>
          <p:cNvPr id="11267" name="Rectangle 3"/>
          <p:cNvSpPr>
            <a:spLocks noGrp="1" noChangeArrowheads="1"/>
          </p:cNvSpPr>
          <p:nvPr>
            <p:ph type="title"/>
          </p:nvPr>
        </p:nvSpPr>
        <p:spPr bwMode="auto">
          <a:xfrm>
            <a:off x="607486" y="228600"/>
            <a:ext cx="10976889" cy="387798"/>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p>
            <a:pPr lvl="0"/>
            <a:r>
              <a:rPr lang="en-US" smtClean="0"/>
              <a:t>Click to edit Master title style</a:t>
            </a:r>
            <a:endParaRPr lang="en-US" dirty="0" smtClean="0"/>
          </a:p>
        </p:txBody>
      </p:sp>
      <p:sp>
        <p:nvSpPr>
          <p:cNvPr id="11268" name="Rectangle 4"/>
          <p:cNvSpPr>
            <a:spLocks noGrp="1" noChangeArrowheads="1"/>
          </p:cNvSpPr>
          <p:nvPr>
            <p:ph type="body" idx="1"/>
          </p:nvPr>
        </p:nvSpPr>
        <p:spPr bwMode="auto">
          <a:xfrm>
            <a:off x="607484" y="1470348"/>
            <a:ext cx="10980835" cy="1622425"/>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1270" name="Rectangle 6"/>
          <p:cNvSpPr>
            <a:spLocks noGrp="1" noChangeArrowheads="1"/>
          </p:cNvSpPr>
          <p:nvPr>
            <p:ph type="sldNum" sz="quarter" idx="4"/>
          </p:nvPr>
        </p:nvSpPr>
        <p:spPr bwMode="auto">
          <a:xfrm>
            <a:off x="9260417" y="6532563"/>
            <a:ext cx="2377016" cy="246062"/>
          </a:xfrm>
          <a:prstGeom prst="rect">
            <a:avLst/>
          </a:prstGeom>
          <a:noFill/>
          <a:ln w="9525">
            <a:noFill/>
            <a:miter lim="800000"/>
            <a:headEnd/>
            <a:tailEnd/>
          </a:ln>
          <a:effectLst/>
        </p:spPr>
        <p:txBody>
          <a:bodyPr vert="horz" wrap="square" lIns="9144" tIns="9144" rIns="9144" bIns="9144" numCol="1" anchor="b" anchorCtr="0" compatLnSpc="1">
            <a:prstTxWarp prst="textNoShape">
              <a:avLst/>
            </a:prstTxWarp>
          </a:bodyPr>
          <a:lstStyle>
            <a:lvl1pPr algn="r" eaLnBrk="0" hangingPunct="0">
              <a:defRPr sz="600">
                <a:solidFill>
                  <a:schemeClr val="bg1">
                    <a:lumMod val="50000"/>
                  </a:schemeClr>
                </a:solidFill>
                <a:latin typeface="+mj-lt"/>
              </a:defRPr>
            </a:lvl1pPr>
          </a:lstStyle>
          <a:p>
            <a:r>
              <a:rPr lang="en-US" smtClean="0">
                <a:solidFill>
                  <a:srgbClr val="FFFFFF">
                    <a:lumMod val="50000"/>
                  </a:srgbClr>
                </a:solidFill>
              </a:rPr>
              <a:t>Author, </a:t>
            </a:r>
            <a:fld id="{D72BAC86-7CA1-47DD-8EAD-39EA91178256}" type="datetime1">
              <a:rPr lang="en-US" smtClean="0">
                <a:solidFill>
                  <a:srgbClr val="FFFFFF">
                    <a:lumMod val="50000"/>
                  </a:srgbClr>
                </a:solidFill>
              </a:rPr>
              <a:pPr/>
              <a:t>11/14/2022</a:t>
            </a:fld>
            <a:r>
              <a:rPr lang="en-US" smtClean="0">
                <a:solidFill>
                  <a:srgbClr val="FFFFFF">
                    <a:lumMod val="50000"/>
                  </a:srgbClr>
                </a:solidFill>
              </a:rPr>
              <a:t>, Filename.ppt</a:t>
            </a:r>
            <a:r>
              <a:rPr lang="en-US" sz="800" smtClean="0">
                <a:solidFill>
                  <a:srgbClr val="FFFFFF">
                    <a:lumMod val="50000"/>
                  </a:srgbClr>
                </a:solidFill>
              </a:rPr>
              <a:t> </a:t>
            </a:r>
            <a:r>
              <a:rPr lang="en-US" sz="1000" smtClean="0">
                <a:solidFill>
                  <a:srgbClr val="FFFFFF">
                    <a:lumMod val="50000"/>
                  </a:srgbClr>
                </a:solidFill>
              </a:rPr>
              <a:t>| </a:t>
            </a:r>
            <a:fld id="{689318A1-174D-4DEE-8106-03A37B9BCF15}" type="slidenum">
              <a:rPr lang="en-US" sz="1000" smtClean="0">
                <a:solidFill>
                  <a:srgbClr val="FFFFFF">
                    <a:lumMod val="50000"/>
                  </a:srgbClr>
                </a:solidFill>
              </a:rPr>
              <a:pPr/>
              <a:t>‹#›</a:t>
            </a:fld>
            <a:endParaRPr lang="en-US" sz="1000" dirty="0">
              <a:solidFill>
                <a:srgbClr val="FFFFFF">
                  <a:lumMod val="50000"/>
                </a:srgbClr>
              </a:solidFill>
            </a:endParaRPr>
          </a:p>
        </p:txBody>
      </p:sp>
      <p:sp>
        <p:nvSpPr>
          <p:cNvPr id="49" name="Line 32"/>
          <p:cNvSpPr>
            <a:spLocks noChangeShapeType="1"/>
          </p:cNvSpPr>
          <p:nvPr userDrawn="1"/>
        </p:nvSpPr>
        <p:spPr bwMode="auto">
          <a:xfrm>
            <a:off x="609601" y="651220"/>
            <a:ext cx="10972800" cy="0"/>
          </a:xfrm>
          <a:prstGeom prst="line">
            <a:avLst/>
          </a:prstGeom>
          <a:noFill/>
          <a:ln w="25400">
            <a:solidFill>
              <a:schemeClr val="bg2"/>
            </a:solidFill>
            <a:round/>
            <a:headEnd type="none" w="sm" len="sm"/>
            <a:tailEnd type="none" w="sm" len="sm"/>
          </a:ln>
          <a:effectLst/>
        </p:spPr>
        <p:txBody>
          <a:bodyPr/>
          <a:lstStyle/>
          <a:p>
            <a:pPr eaLnBrk="0" hangingPunct="0">
              <a:defRPr/>
            </a:pPr>
            <a:endParaRPr lang="en-US" sz="2200" dirty="0">
              <a:solidFill>
                <a:srgbClr val="000000"/>
              </a:solidFill>
              <a:latin typeface="Times" pitchFamily="18" charset="0"/>
            </a:endParaRPr>
          </a:p>
        </p:txBody>
      </p:sp>
    </p:spTree>
    <p:extLst>
      <p:ext uri="{BB962C8B-B14F-4D97-AF65-F5344CB8AC3E}">
        <p14:creationId xmlns:p14="http://schemas.microsoft.com/office/powerpoint/2010/main" val="114287967"/>
      </p:ext>
    </p:extLst>
  </p:cSld>
  <p:clrMap bg1="lt1" tx1="dk1" bg2="lt2" tx2="dk2" accent1="accent1" accent2="accent2" accent3="accent3" accent4="accent4" accent5="accent5" accent6="accent6" hlink="hlink" folHlink="folHlink"/>
  <p:sldLayoutIdLst>
    <p:sldLayoutId id="2147483674" r:id="rId1"/>
    <p:sldLayoutId id="2147483675" r:id="rId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p:txStyles>
    <p:titleStyle>
      <a:lvl1pPr algn="l" defTabSz="1020661" rtl="0" eaLnBrk="1" fontAlgn="base" hangingPunct="1">
        <a:lnSpc>
          <a:spcPct val="90000"/>
        </a:lnSpc>
        <a:spcBef>
          <a:spcPct val="0"/>
        </a:spcBef>
        <a:spcAft>
          <a:spcPct val="0"/>
        </a:spcAft>
        <a:defRPr sz="2800" b="0">
          <a:solidFill>
            <a:schemeClr val="tx2"/>
          </a:solidFill>
          <a:latin typeface="+mj-lt"/>
          <a:ea typeface="+mj-ea"/>
          <a:cs typeface="+mj-cs"/>
        </a:defRPr>
      </a:lvl1pPr>
      <a:lvl2pPr algn="l" defTabSz="1020661" rtl="0" eaLnBrk="1" fontAlgn="base" hangingPunct="1">
        <a:lnSpc>
          <a:spcPct val="90000"/>
        </a:lnSpc>
        <a:spcBef>
          <a:spcPct val="0"/>
        </a:spcBef>
        <a:spcAft>
          <a:spcPct val="0"/>
        </a:spcAft>
        <a:defRPr sz="3200" b="1">
          <a:solidFill>
            <a:schemeClr val="tx2"/>
          </a:solidFill>
          <a:latin typeface="Arial" charset="0"/>
        </a:defRPr>
      </a:lvl2pPr>
      <a:lvl3pPr algn="l" defTabSz="1020661" rtl="0" eaLnBrk="1" fontAlgn="base" hangingPunct="1">
        <a:lnSpc>
          <a:spcPct val="90000"/>
        </a:lnSpc>
        <a:spcBef>
          <a:spcPct val="0"/>
        </a:spcBef>
        <a:spcAft>
          <a:spcPct val="0"/>
        </a:spcAft>
        <a:defRPr sz="3200" b="1">
          <a:solidFill>
            <a:schemeClr val="tx2"/>
          </a:solidFill>
          <a:latin typeface="Arial" charset="0"/>
        </a:defRPr>
      </a:lvl3pPr>
      <a:lvl4pPr algn="l" defTabSz="1020661" rtl="0" eaLnBrk="1" fontAlgn="base" hangingPunct="1">
        <a:lnSpc>
          <a:spcPct val="90000"/>
        </a:lnSpc>
        <a:spcBef>
          <a:spcPct val="0"/>
        </a:spcBef>
        <a:spcAft>
          <a:spcPct val="0"/>
        </a:spcAft>
        <a:defRPr sz="3200" b="1">
          <a:solidFill>
            <a:schemeClr val="tx2"/>
          </a:solidFill>
          <a:latin typeface="Arial" charset="0"/>
        </a:defRPr>
      </a:lvl4pPr>
      <a:lvl5pPr algn="l" defTabSz="1020661" rtl="0" eaLnBrk="1" fontAlgn="base" hangingPunct="1">
        <a:lnSpc>
          <a:spcPct val="90000"/>
        </a:lnSpc>
        <a:spcBef>
          <a:spcPct val="0"/>
        </a:spcBef>
        <a:spcAft>
          <a:spcPct val="0"/>
        </a:spcAft>
        <a:defRPr sz="3200" b="1">
          <a:solidFill>
            <a:schemeClr val="tx2"/>
          </a:solidFill>
          <a:latin typeface="Arial" charset="0"/>
        </a:defRPr>
      </a:lvl5pPr>
      <a:lvl6pPr marL="457154" algn="l" defTabSz="1020661" rtl="0" eaLnBrk="1" fontAlgn="base" hangingPunct="1">
        <a:lnSpc>
          <a:spcPct val="90000"/>
        </a:lnSpc>
        <a:spcBef>
          <a:spcPct val="0"/>
        </a:spcBef>
        <a:spcAft>
          <a:spcPct val="0"/>
        </a:spcAft>
        <a:defRPr sz="3200" b="1">
          <a:solidFill>
            <a:schemeClr val="tx2"/>
          </a:solidFill>
          <a:latin typeface="Arial" charset="0"/>
        </a:defRPr>
      </a:lvl6pPr>
      <a:lvl7pPr marL="914309" algn="l" defTabSz="1020661" rtl="0" eaLnBrk="1" fontAlgn="base" hangingPunct="1">
        <a:lnSpc>
          <a:spcPct val="90000"/>
        </a:lnSpc>
        <a:spcBef>
          <a:spcPct val="0"/>
        </a:spcBef>
        <a:spcAft>
          <a:spcPct val="0"/>
        </a:spcAft>
        <a:defRPr sz="3200" b="1">
          <a:solidFill>
            <a:schemeClr val="tx2"/>
          </a:solidFill>
          <a:latin typeface="Arial" charset="0"/>
        </a:defRPr>
      </a:lvl7pPr>
      <a:lvl8pPr marL="1371463" algn="l" defTabSz="1020661" rtl="0" eaLnBrk="1" fontAlgn="base" hangingPunct="1">
        <a:lnSpc>
          <a:spcPct val="90000"/>
        </a:lnSpc>
        <a:spcBef>
          <a:spcPct val="0"/>
        </a:spcBef>
        <a:spcAft>
          <a:spcPct val="0"/>
        </a:spcAft>
        <a:defRPr sz="3200" b="1">
          <a:solidFill>
            <a:schemeClr val="tx2"/>
          </a:solidFill>
          <a:latin typeface="Arial" charset="0"/>
        </a:defRPr>
      </a:lvl8pPr>
      <a:lvl9pPr marL="1828617" algn="l" defTabSz="1020661" rtl="0" eaLnBrk="1" fontAlgn="base" hangingPunct="1">
        <a:lnSpc>
          <a:spcPct val="90000"/>
        </a:lnSpc>
        <a:spcBef>
          <a:spcPct val="0"/>
        </a:spcBef>
        <a:spcAft>
          <a:spcPct val="0"/>
        </a:spcAft>
        <a:defRPr sz="3200" b="1">
          <a:solidFill>
            <a:schemeClr val="tx2"/>
          </a:solidFill>
          <a:latin typeface="Arial" charset="0"/>
        </a:defRPr>
      </a:lvl9pPr>
    </p:titleStyle>
    <p:bodyStyle>
      <a:lvl1pPr marL="169846" indent="-169846" algn="l" defTabSz="820656" rtl="0" eaLnBrk="1" fontAlgn="base" hangingPunct="1">
        <a:lnSpc>
          <a:spcPct val="90000"/>
        </a:lnSpc>
        <a:spcBef>
          <a:spcPct val="30000"/>
        </a:spcBef>
        <a:spcAft>
          <a:spcPct val="0"/>
        </a:spcAft>
        <a:buClr>
          <a:schemeClr val="tx2"/>
        </a:buClr>
        <a:buFont typeface="Wingdings" pitchFamily="2" charset="2"/>
        <a:buChar char="§"/>
        <a:defRPr sz="2200" b="0">
          <a:solidFill>
            <a:schemeClr val="tx1">
              <a:lumMod val="75000"/>
              <a:lumOff val="25000"/>
            </a:schemeClr>
          </a:solidFill>
          <a:latin typeface="+mn-lt"/>
          <a:ea typeface="+mn-ea"/>
          <a:cs typeface="+mn-cs"/>
        </a:defRPr>
      </a:lvl1pPr>
      <a:lvl2pPr marL="376200" indent="-204768" algn="l" defTabSz="820656" rtl="0" eaLnBrk="1" fontAlgn="base" hangingPunct="1">
        <a:lnSpc>
          <a:spcPct val="90000"/>
        </a:lnSpc>
        <a:spcBef>
          <a:spcPct val="30000"/>
        </a:spcBef>
        <a:spcAft>
          <a:spcPct val="0"/>
        </a:spcAft>
        <a:buClr>
          <a:schemeClr val="tx2"/>
        </a:buClr>
        <a:buFont typeface="Wingdings" pitchFamily="2" charset="2"/>
        <a:buChar char="§"/>
        <a:defRPr sz="2000">
          <a:solidFill>
            <a:schemeClr val="tx1">
              <a:lumMod val="75000"/>
              <a:lumOff val="25000"/>
            </a:schemeClr>
          </a:solidFill>
          <a:latin typeface="+mn-lt"/>
        </a:defRPr>
      </a:lvl2pPr>
      <a:lvl3pPr marL="627000" indent="-185719" algn="l" defTabSz="820656" rtl="0" eaLnBrk="1" fontAlgn="base" hangingPunct="1">
        <a:lnSpc>
          <a:spcPct val="90000"/>
        </a:lnSpc>
        <a:spcBef>
          <a:spcPct val="30000"/>
        </a:spcBef>
        <a:spcAft>
          <a:spcPct val="0"/>
        </a:spcAft>
        <a:buClr>
          <a:schemeClr val="tx2"/>
        </a:buClr>
        <a:buFont typeface="Arial" charset="0"/>
        <a:buChar char="–"/>
        <a:defRPr>
          <a:solidFill>
            <a:schemeClr val="tx1">
              <a:lumMod val="75000"/>
              <a:lumOff val="25000"/>
            </a:schemeClr>
          </a:solidFill>
          <a:latin typeface="+mn-lt"/>
        </a:defRPr>
      </a:lvl3pPr>
      <a:lvl4pPr marL="792084" indent="-163497" algn="l" defTabSz="820656" rtl="0" eaLnBrk="1" fontAlgn="base" hangingPunct="1">
        <a:lnSpc>
          <a:spcPct val="90000"/>
        </a:lnSpc>
        <a:spcBef>
          <a:spcPct val="30000"/>
        </a:spcBef>
        <a:spcAft>
          <a:spcPct val="0"/>
        </a:spcAft>
        <a:buClr>
          <a:schemeClr val="tx2"/>
        </a:buClr>
        <a:buFont typeface="Arial" charset="0"/>
        <a:buChar char="–"/>
        <a:defRPr>
          <a:solidFill>
            <a:schemeClr val="tx1">
              <a:lumMod val="75000"/>
              <a:lumOff val="25000"/>
            </a:schemeClr>
          </a:solidFill>
          <a:latin typeface="+mn-lt"/>
        </a:defRPr>
      </a:lvl4pPr>
      <a:lvl5pPr marL="957167" indent="-163497" algn="l" defTabSz="820656" rtl="0" eaLnBrk="1" fontAlgn="base" hangingPunct="1">
        <a:lnSpc>
          <a:spcPct val="90000"/>
        </a:lnSpc>
        <a:spcBef>
          <a:spcPct val="30000"/>
        </a:spcBef>
        <a:spcAft>
          <a:spcPct val="0"/>
        </a:spcAft>
        <a:buClr>
          <a:schemeClr val="tx2"/>
        </a:buClr>
        <a:buFont typeface="Arial" charset="0"/>
        <a:buChar char="–"/>
        <a:defRPr sz="1600">
          <a:solidFill>
            <a:schemeClr val="tx1">
              <a:lumMod val="75000"/>
              <a:lumOff val="25000"/>
            </a:schemeClr>
          </a:solidFill>
          <a:latin typeface="+mn-lt"/>
        </a:defRPr>
      </a:lvl5pPr>
      <a:lvl6pPr marL="1414322" indent="-163497" algn="l" defTabSz="820656" rtl="0" eaLnBrk="1" fontAlgn="base" hangingPunct="1">
        <a:lnSpc>
          <a:spcPct val="90000"/>
        </a:lnSpc>
        <a:spcBef>
          <a:spcPct val="30000"/>
        </a:spcBef>
        <a:spcAft>
          <a:spcPct val="0"/>
        </a:spcAft>
        <a:buClr>
          <a:schemeClr val="tx2"/>
        </a:buClr>
        <a:buFont typeface="Arial" charset="0"/>
        <a:buChar char="–"/>
        <a:defRPr sz="1600">
          <a:solidFill>
            <a:schemeClr val="tx1"/>
          </a:solidFill>
          <a:latin typeface="+mn-lt"/>
        </a:defRPr>
      </a:lvl6pPr>
      <a:lvl7pPr marL="1871476" indent="-163497" algn="l" defTabSz="820656" rtl="0" eaLnBrk="1" fontAlgn="base" hangingPunct="1">
        <a:lnSpc>
          <a:spcPct val="90000"/>
        </a:lnSpc>
        <a:spcBef>
          <a:spcPct val="30000"/>
        </a:spcBef>
        <a:spcAft>
          <a:spcPct val="0"/>
        </a:spcAft>
        <a:buClr>
          <a:schemeClr val="tx2"/>
        </a:buClr>
        <a:buFont typeface="Arial" charset="0"/>
        <a:buChar char="–"/>
        <a:defRPr sz="1600">
          <a:solidFill>
            <a:schemeClr val="tx1"/>
          </a:solidFill>
          <a:latin typeface="+mn-lt"/>
        </a:defRPr>
      </a:lvl7pPr>
      <a:lvl8pPr marL="2328630" indent="-163497" algn="l" defTabSz="820656" rtl="0" eaLnBrk="1" fontAlgn="base" hangingPunct="1">
        <a:lnSpc>
          <a:spcPct val="90000"/>
        </a:lnSpc>
        <a:spcBef>
          <a:spcPct val="30000"/>
        </a:spcBef>
        <a:spcAft>
          <a:spcPct val="0"/>
        </a:spcAft>
        <a:buClr>
          <a:schemeClr val="tx2"/>
        </a:buClr>
        <a:buFont typeface="Arial" charset="0"/>
        <a:buChar char="–"/>
        <a:defRPr sz="1600">
          <a:solidFill>
            <a:schemeClr val="tx1"/>
          </a:solidFill>
          <a:latin typeface="+mn-lt"/>
        </a:defRPr>
      </a:lvl8pPr>
      <a:lvl9pPr marL="2785784" indent="-163497" algn="l" defTabSz="820656" rtl="0" eaLnBrk="1" fontAlgn="base" hangingPunct="1">
        <a:lnSpc>
          <a:spcPct val="90000"/>
        </a:lnSpc>
        <a:spcBef>
          <a:spcPct val="30000"/>
        </a:spcBef>
        <a:spcAft>
          <a:spcPct val="0"/>
        </a:spcAft>
        <a:buClr>
          <a:schemeClr val="tx2"/>
        </a:buClr>
        <a:buFont typeface="Arial" charset="0"/>
        <a:buChar char="–"/>
        <a:defRPr sz="1600">
          <a:solidFill>
            <a:schemeClr val="tx1"/>
          </a:solidFill>
          <a:latin typeface="+mn-lt"/>
        </a:defRPr>
      </a:lvl9pPr>
    </p:bodyStyle>
    <p:other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30.jpeg"/><Relationship Id="rId13" Type="http://schemas.openxmlformats.org/officeDocument/2006/relationships/image" Target="../media/image35.png"/><Relationship Id="rId18" Type="http://schemas.openxmlformats.org/officeDocument/2006/relationships/image" Target="../media/image40.png"/><Relationship Id="rId3" Type="http://schemas.openxmlformats.org/officeDocument/2006/relationships/image" Target="../media/image25.png"/><Relationship Id="rId7" Type="http://schemas.openxmlformats.org/officeDocument/2006/relationships/image" Target="../media/image29.png"/><Relationship Id="rId12" Type="http://schemas.openxmlformats.org/officeDocument/2006/relationships/image" Target="../media/image34.png"/><Relationship Id="rId17" Type="http://schemas.openxmlformats.org/officeDocument/2006/relationships/image" Target="../media/image39.png"/><Relationship Id="rId2" Type="http://schemas.openxmlformats.org/officeDocument/2006/relationships/notesSlide" Target="../notesSlides/notesSlide3.xml"/><Relationship Id="rId16" Type="http://schemas.openxmlformats.org/officeDocument/2006/relationships/image" Target="../media/image38.png"/><Relationship Id="rId1" Type="http://schemas.openxmlformats.org/officeDocument/2006/relationships/slideLayout" Target="../slideLayouts/slideLayout7.xml"/><Relationship Id="rId6" Type="http://schemas.openxmlformats.org/officeDocument/2006/relationships/image" Target="../media/image28.png"/><Relationship Id="rId11" Type="http://schemas.openxmlformats.org/officeDocument/2006/relationships/image" Target="../media/image33.png"/><Relationship Id="rId5" Type="http://schemas.openxmlformats.org/officeDocument/2006/relationships/image" Target="../media/image27.png"/><Relationship Id="rId15" Type="http://schemas.openxmlformats.org/officeDocument/2006/relationships/image" Target="../media/image37.png"/><Relationship Id="rId10" Type="http://schemas.openxmlformats.org/officeDocument/2006/relationships/image" Target="../media/image32.png"/><Relationship Id="rId19" Type="http://schemas.openxmlformats.org/officeDocument/2006/relationships/image" Target="../media/image41.png"/><Relationship Id="rId4" Type="http://schemas.openxmlformats.org/officeDocument/2006/relationships/image" Target="../media/image26.png"/><Relationship Id="rId9" Type="http://schemas.openxmlformats.org/officeDocument/2006/relationships/image" Target="../media/image31.png"/><Relationship Id="rId14" Type="http://schemas.openxmlformats.org/officeDocument/2006/relationships/image" Target="../media/image3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8" Type="http://schemas.openxmlformats.org/officeDocument/2006/relationships/hyperlink" Target="https://www.omgwiki.org/MBSE/lib/exe/fetch.php?media=mbse:incose_mbse_iw_2020:mcdermott_survey_summary_incose_1-26-2020.pdf" TargetMode="External"/><Relationship Id="rId3" Type="http://schemas.openxmlformats.org/officeDocument/2006/relationships/hyperlink" Target="https://sercuarc.org/results-of-the-serc-incose-ndia-mbse-maturity-survey-are-in/" TargetMode="External"/><Relationship Id="rId7" Type="http://schemas.openxmlformats.org/officeDocument/2006/relationships/hyperlink" Target="https://www.omgwiki.org/MBSE/lib/exe/fetch.php?media=mbse:incose_mbse_iw_2022:iw2022_mbse_workshop_kickoff.pdf" TargetMode="External"/><Relationship Id="rId2" Type="http://schemas.openxmlformats.org/officeDocument/2006/relationships/hyperlink" Target="https://www.omgwiki.org/MBSE/lib/exe/fetch.php?media=mbse:incose_mbse_iw_2019:08_2019_incose_iw_20min_mb_enterprise_cap_matrix_r3.pdf" TargetMode="External"/><Relationship Id="rId1" Type="http://schemas.openxmlformats.org/officeDocument/2006/relationships/slideLayout" Target="../slideLayouts/slideLayout5.xml"/><Relationship Id="rId6" Type="http://schemas.openxmlformats.org/officeDocument/2006/relationships/hyperlink" Target="https://resources.jamasoftware.com/collaboration/a-path-to-model-based-systems-engineering-mbse-with-jama-connect-whitepaper" TargetMode="External"/><Relationship Id="rId5" Type="http://schemas.openxmlformats.org/officeDocument/2006/relationships/hyperlink" Target="https://dev.sercuarc.org/publication/?id=216&amp;pub-type=Technical-Report&amp;publication=SERC-2019-TR-005-Transforming%20Systems%20Engineering%20through%20Model-Centric%20Engineering" TargetMode="External"/><Relationship Id="rId4" Type="http://schemas.openxmlformats.org/officeDocument/2006/relationships/hyperlink" Target="https://sercuarc.org/publication/?id=162&amp;pub-type=Technical-Report&amp;publication=SERC-2017-TR-110-Transforming+Systems+Engineering+through+Model-Centric+Engineering"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6.xml"/><Relationship Id="rId5" Type="http://schemas.openxmlformats.org/officeDocument/2006/relationships/chart" Target="../charts/chart4.xml"/><Relationship Id="rId4" Type="http://schemas.openxmlformats.org/officeDocument/2006/relationships/chart" Target="../charts/char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hyperlink" Target="http://www.asd-ssg.org/radar-chart" TargetMode="External"/><Relationship Id="rId7"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eg"/></Relationships>
</file>

<file path=ppt/slides/_rels/slide9.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png"/><Relationship Id="rId18" Type="http://schemas.openxmlformats.org/officeDocument/2006/relationships/image" Target="../media/image23.pn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19.png"/><Relationship Id="rId17" Type="http://schemas.openxmlformats.org/officeDocument/2006/relationships/image" Target="../media/image22.png"/><Relationship Id="rId2" Type="http://schemas.openxmlformats.org/officeDocument/2006/relationships/image" Target="../media/image9.png"/><Relationship Id="rId16"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13.jpg"/><Relationship Id="rId11" Type="http://schemas.openxmlformats.org/officeDocument/2006/relationships/image" Target="../media/image18.jpg"/><Relationship Id="rId5" Type="http://schemas.openxmlformats.org/officeDocument/2006/relationships/image" Target="../media/image12.jpeg"/><Relationship Id="rId15" Type="http://schemas.openxmlformats.org/officeDocument/2006/relationships/hyperlink" Target="https://www.incose.org/incose-member-resources/working-groups/transformational/digital-engineering-information-exchange" TargetMode="External"/><Relationship Id="rId10" Type="http://schemas.openxmlformats.org/officeDocument/2006/relationships/image" Target="../media/image17.jpeg"/><Relationship Id="rId4" Type="http://schemas.openxmlformats.org/officeDocument/2006/relationships/image" Target="../media/image11.png"/><Relationship Id="rId9" Type="http://schemas.openxmlformats.org/officeDocument/2006/relationships/image" Target="../media/image16.png"/><Relationship Id="rId14" Type="http://schemas.openxmlformats.org/officeDocument/2006/relationships/hyperlink" Target="https://www.incose.org/incose-member-resources/working-groups/transformational/tools-integration-interoperability"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 xmlns:a16="http://schemas.microsoft.com/office/drawing/2014/main" id="{F4716411-738B-47EC-A8C2-D6C6AEBB8E68}"/>
              </a:ext>
            </a:extLst>
          </p:cNvPr>
          <p:cNvSpPr>
            <a:spLocks noGrp="1"/>
          </p:cNvSpPr>
          <p:nvPr>
            <p:ph type="ctrTitle" sz="quarter"/>
          </p:nvPr>
        </p:nvSpPr>
        <p:spPr>
          <a:xfrm>
            <a:off x="443979" y="1049882"/>
            <a:ext cx="5729323" cy="2046714"/>
          </a:xfrm>
        </p:spPr>
        <p:txBody>
          <a:bodyPr/>
          <a:lstStyle/>
          <a:p>
            <a:r>
              <a:rPr lang="en-US" sz="7200" dirty="0" smtClean="0"/>
              <a:t>MBSE Workshop</a:t>
            </a:r>
            <a:endParaRPr lang="en-US" sz="7200" dirty="0"/>
          </a:p>
        </p:txBody>
      </p:sp>
      <p:sp>
        <p:nvSpPr>
          <p:cNvPr id="6" name="Subtitle 5">
            <a:extLst>
              <a:ext uri="{FF2B5EF4-FFF2-40B4-BE49-F238E27FC236}">
                <a16:creationId xmlns="" xmlns:a16="http://schemas.microsoft.com/office/drawing/2014/main" id="{669233D8-71AA-4E98-B10C-0F829F430478}"/>
              </a:ext>
            </a:extLst>
          </p:cNvPr>
          <p:cNvSpPr>
            <a:spLocks noGrp="1"/>
          </p:cNvSpPr>
          <p:nvPr>
            <p:ph type="subTitle" sz="quarter" idx="1"/>
          </p:nvPr>
        </p:nvSpPr>
        <p:spPr/>
        <p:txBody>
          <a:bodyPr/>
          <a:lstStyle/>
          <a:p>
            <a:r>
              <a:rPr lang="en-US" dirty="0" smtClean="0"/>
              <a:t>Moderator:</a:t>
            </a:r>
          </a:p>
          <a:p>
            <a:r>
              <a:rPr lang="en-US" dirty="0" smtClean="0"/>
              <a:t>Mark Williams, The Boeing Company</a:t>
            </a:r>
            <a:endParaRPr lang="en-US" dirty="0"/>
          </a:p>
        </p:txBody>
      </p:sp>
    </p:spTree>
    <p:extLst>
      <p:ext uri="{BB962C8B-B14F-4D97-AF65-F5344CB8AC3E}">
        <p14:creationId xmlns:p14="http://schemas.microsoft.com/office/powerpoint/2010/main" val="351973603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 xmlns:a16="http://schemas.microsoft.com/office/drawing/2014/main" id="{AB6DB12C-634F-4C04-9B78-38915240667D}"/>
              </a:ext>
            </a:extLst>
          </p:cNvPr>
          <p:cNvSpPr>
            <a:spLocks noGrp="1"/>
          </p:cNvSpPr>
          <p:nvPr>
            <p:ph idx="1"/>
          </p:nvPr>
        </p:nvSpPr>
        <p:spPr>
          <a:xfrm>
            <a:off x="0" y="1536700"/>
            <a:ext cx="12192000" cy="4805734"/>
          </a:xfrm>
        </p:spPr>
        <p:txBody>
          <a:bodyPr/>
          <a:lstStyle/>
          <a:p>
            <a:pPr marL="457200">
              <a:spcBef>
                <a:spcPts val="1800"/>
              </a:spcBef>
            </a:pPr>
            <a:r>
              <a:rPr lang="en-US" sz="2800" dirty="0" smtClean="0"/>
              <a:t>Capability </a:t>
            </a:r>
            <a:r>
              <a:rPr lang="en-US" sz="2800" dirty="0"/>
              <a:t>Assessment Criteria </a:t>
            </a:r>
            <a:r>
              <a:rPr lang="en-US" sz="2800" dirty="0" smtClean="0"/>
              <a:t>(define MBSE </a:t>
            </a:r>
            <a:r>
              <a:rPr lang="en-US" sz="2800" dirty="0"/>
              <a:t>specific</a:t>
            </a:r>
            <a:r>
              <a:rPr lang="en-US" sz="2800" dirty="0" smtClean="0"/>
              <a:t>)</a:t>
            </a:r>
            <a:endParaRPr lang="en-US" sz="2800" dirty="0"/>
          </a:p>
          <a:p>
            <a:pPr marL="457200">
              <a:spcBef>
                <a:spcPts val="1800"/>
              </a:spcBef>
            </a:pPr>
            <a:r>
              <a:rPr lang="en-US" sz="2800" dirty="0">
                <a:solidFill>
                  <a:schemeClr val="bg1">
                    <a:lumMod val="85000"/>
                  </a:schemeClr>
                </a:solidFill>
              </a:rPr>
              <a:t>Develop an Industry </a:t>
            </a:r>
            <a:r>
              <a:rPr lang="en-US" sz="2800" dirty="0" smtClean="0">
                <a:solidFill>
                  <a:schemeClr val="bg1">
                    <a:lumMod val="85000"/>
                  </a:schemeClr>
                </a:solidFill>
              </a:rPr>
              <a:t>Scorecard </a:t>
            </a:r>
            <a:r>
              <a:rPr lang="en-US" sz="2800" dirty="0">
                <a:solidFill>
                  <a:schemeClr val="bg1">
                    <a:lumMod val="85000"/>
                  </a:schemeClr>
                </a:solidFill>
              </a:rPr>
              <a:t>and Rating</a:t>
            </a:r>
          </a:p>
          <a:p>
            <a:pPr marL="457200">
              <a:spcBef>
                <a:spcPts val="1800"/>
              </a:spcBef>
            </a:pPr>
            <a:r>
              <a:rPr lang="en-US" sz="2800" dirty="0" smtClean="0">
                <a:solidFill>
                  <a:schemeClr val="bg1">
                    <a:lumMod val="85000"/>
                  </a:schemeClr>
                </a:solidFill>
              </a:rPr>
              <a:t>Teams:  Rating </a:t>
            </a:r>
            <a:r>
              <a:rPr lang="en-US" sz="2800" dirty="0">
                <a:solidFill>
                  <a:schemeClr val="bg1">
                    <a:lumMod val="85000"/>
                  </a:schemeClr>
                </a:solidFill>
              </a:rPr>
              <a:t>your Company</a:t>
            </a:r>
          </a:p>
          <a:p>
            <a:pPr marL="457200">
              <a:spcBef>
                <a:spcPts val="1800"/>
              </a:spcBef>
            </a:pPr>
            <a:r>
              <a:rPr lang="en-US" sz="2800" dirty="0" smtClean="0">
                <a:solidFill>
                  <a:schemeClr val="bg1">
                    <a:lumMod val="85000"/>
                  </a:schemeClr>
                </a:solidFill>
              </a:rPr>
              <a:t>Teams:  Prioritizing </a:t>
            </a:r>
            <a:r>
              <a:rPr lang="en-US" sz="2800" dirty="0">
                <a:solidFill>
                  <a:schemeClr val="bg1">
                    <a:lumMod val="85000"/>
                  </a:schemeClr>
                </a:solidFill>
              </a:rPr>
              <a:t>Gaps and Strengths, Industry </a:t>
            </a:r>
            <a:r>
              <a:rPr lang="en-US" sz="2800" dirty="0" smtClean="0">
                <a:solidFill>
                  <a:schemeClr val="bg1">
                    <a:lumMod val="85000"/>
                  </a:schemeClr>
                </a:solidFill>
              </a:rPr>
              <a:t>and Company</a:t>
            </a:r>
            <a:br>
              <a:rPr lang="en-US" sz="2800" dirty="0" smtClean="0">
                <a:solidFill>
                  <a:schemeClr val="bg1">
                    <a:lumMod val="85000"/>
                  </a:schemeClr>
                </a:solidFill>
              </a:rPr>
            </a:br>
            <a:r>
              <a:rPr lang="en-US" sz="2800" dirty="0" smtClean="0">
                <a:solidFill>
                  <a:schemeClr val="bg1">
                    <a:lumMod val="85000"/>
                  </a:schemeClr>
                </a:solidFill>
              </a:rPr>
              <a:t>Internal and external design collaboration</a:t>
            </a:r>
            <a:br>
              <a:rPr lang="en-US" sz="2800" dirty="0" smtClean="0">
                <a:solidFill>
                  <a:schemeClr val="bg1">
                    <a:lumMod val="85000"/>
                  </a:schemeClr>
                </a:solidFill>
              </a:rPr>
            </a:br>
            <a:r>
              <a:rPr lang="en-US" sz="2800" dirty="0" smtClean="0">
                <a:solidFill>
                  <a:schemeClr val="bg1">
                    <a:lumMod val="85000"/>
                  </a:schemeClr>
                </a:solidFill>
              </a:rPr>
              <a:t>Support for interoperability</a:t>
            </a:r>
            <a:endParaRPr lang="en-US" sz="2800" dirty="0">
              <a:solidFill>
                <a:schemeClr val="bg1">
                  <a:lumMod val="85000"/>
                </a:schemeClr>
              </a:solidFill>
            </a:endParaRPr>
          </a:p>
          <a:p>
            <a:pPr marL="457200">
              <a:spcBef>
                <a:spcPts val="1800"/>
              </a:spcBef>
            </a:pPr>
            <a:r>
              <a:rPr lang="en-US" sz="2800" dirty="0">
                <a:solidFill>
                  <a:schemeClr val="bg1">
                    <a:lumMod val="85000"/>
                  </a:schemeClr>
                </a:solidFill>
              </a:rPr>
              <a:t>Gaps and Strengths - Teams Report-out</a:t>
            </a:r>
          </a:p>
          <a:p>
            <a:endParaRPr lang="en-US" sz="2800" dirty="0"/>
          </a:p>
        </p:txBody>
      </p:sp>
      <p:sp>
        <p:nvSpPr>
          <p:cNvPr id="2" name="Title 1"/>
          <p:cNvSpPr>
            <a:spLocks noGrp="1"/>
          </p:cNvSpPr>
          <p:nvPr>
            <p:ph type="title"/>
          </p:nvPr>
        </p:nvSpPr>
        <p:spPr>
          <a:xfrm>
            <a:off x="0" y="261938"/>
            <a:ext cx="9144000" cy="565150"/>
          </a:xfrm>
        </p:spPr>
        <p:txBody>
          <a:bodyPr/>
          <a:lstStyle/>
          <a:p>
            <a:r>
              <a:rPr lang="en-US" dirty="0"/>
              <a:t>Workshop </a:t>
            </a:r>
            <a:r>
              <a:rPr lang="en-US" dirty="0" smtClean="0"/>
              <a:t>Exercise</a:t>
            </a:r>
            <a:endParaRPr lang="en-US" dirty="0"/>
          </a:p>
        </p:txBody>
      </p:sp>
    </p:spTree>
    <p:extLst>
      <p:ext uri="{BB962C8B-B14F-4D97-AF65-F5344CB8AC3E}">
        <p14:creationId xmlns:p14="http://schemas.microsoft.com/office/powerpoint/2010/main" val="207373686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Define MBSE - </a:t>
            </a:r>
            <a:r>
              <a:rPr lang="en-US" dirty="0"/>
              <a:t>Model-based systems engineering </a:t>
            </a:r>
          </a:p>
        </p:txBody>
      </p:sp>
      <p:sp>
        <p:nvSpPr>
          <p:cNvPr id="6" name="Content Placeholder 3">
            <a:extLst>
              <a:ext uri="{FF2B5EF4-FFF2-40B4-BE49-F238E27FC236}">
                <a16:creationId xmlns="" xmlns:a16="http://schemas.microsoft.com/office/drawing/2014/main" id="{AB6DB12C-634F-4C04-9B78-38915240667D}"/>
              </a:ext>
            </a:extLst>
          </p:cNvPr>
          <p:cNvSpPr txBox="1">
            <a:spLocks/>
          </p:cNvSpPr>
          <p:nvPr/>
        </p:nvSpPr>
        <p:spPr>
          <a:xfrm>
            <a:off x="-88900" y="1282700"/>
            <a:ext cx="12192000" cy="4805734"/>
          </a:xfrm>
          <a:prstGeom prst="rect">
            <a:avLst/>
          </a:prstGeom>
        </p:spPr>
        <p:txBody>
          <a:bodyPr/>
          <a:lstStyle>
            <a:lvl1pPr marL="225425" indent="-225425" algn="l" defTabSz="885825" rtl="0" eaLnBrk="0" fontAlgn="base" hangingPunct="0">
              <a:spcBef>
                <a:spcPct val="0"/>
              </a:spcBef>
              <a:spcAft>
                <a:spcPct val="0"/>
              </a:spcAft>
              <a:buClr>
                <a:schemeClr val="accent2"/>
              </a:buClr>
              <a:buChar char="•"/>
              <a:defRPr sz="2400" b="1">
                <a:solidFill>
                  <a:srgbClr val="000000"/>
                </a:solidFill>
                <a:latin typeface="+mn-lt"/>
                <a:ea typeface="+mn-ea"/>
                <a:cs typeface="+mn-cs"/>
              </a:defRPr>
            </a:lvl1pPr>
            <a:lvl2pPr marL="687388" indent="-233363" algn="l" defTabSz="885825" rtl="0" eaLnBrk="0" fontAlgn="base" hangingPunct="0">
              <a:spcBef>
                <a:spcPct val="0"/>
              </a:spcBef>
              <a:spcAft>
                <a:spcPct val="0"/>
              </a:spcAft>
              <a:buClr>
                <a:schemeClr val="accent2"/>
              </a:buClr>
              <a:buChar char="•"/>
              <a:defRPr sz="2000" b="1">
                <a:solidFill>
                  <a:srgbClr val="000000"/>
                </a:solidFill>
                <a:latin typeface="+mn-lt"/>
              </a:defRPr>
            </a:lvl2pPr>
            <a:lvl3pPr marL="1144588" indent="-222250" algn="l" defTabSz="885825" rtl="0" eaLnBrk="0" fontAlgn="base" hangingPunct="0">
              <a:spcBef>
                <a:spcPct val="0"/>
              </a:spcBef>
              <a:spcAft>
                <a:spcPct val="0"/>
              </a:spcAft>
              <a:buClr>
                <a:schemeClr val="accent2"/>
              </a:buClr>
              <a:buChar char="–"/>
              <a:defRPr sz="2400" b="1">
                <a:solidFill>
                  <a:srgbClr val="000000"/>
                </a:solidFill>
                <a:latin typeface="+mn-lt"/>
              </a:defRPr>
            </a:lvl3pPr>
            <a:lvl4pPr marL="1712913" indent="-228600" algn="l" defTabSz="885825" rtl="0" eaLnBrk="0" fontAlgn="base" hangingPunct="0">
              <a:spcBef>
                <a:spcPct val="20000"/>
              </a:spcBef>
              <a:spcAft>
                <a:spcPct val="0"/>
              </a:spcAft>
              <a:buChar char="–"/>
              <a:defRPr sz="2000">
                <a:solidFill>
                  <a:schemeClr val="tx1"/>
                </a:solidFill>
                <a:latin typeface="Times New Roman" pitchFamily="18" charset="0"/>
              </a:defRPr>
            </a:lvl4pPr>
            <a:lvl5pPr marL="2057400" indent="-228600" algn="l" defTabSz="885825" rtl="0" eaLnBrk="0" fontAlgn="base" hangingPunct="0">
              <a:spcBef>
                <a:spcPct val="20000"/>
              </a:spcBef>
              <a:spcAft>
                <a:spcPct val="0"/>
              </a:spcAft>
              <a:buChar char="•"/>
              <a:defRPr sz="2000">
                <a:solidFill>
                  <a:schemeClr val="tx1"/>
                </a:solidFill>
                <a:latin typeface="Times New Roman" pitchFamily="18" charset="0"/>
              </a:defRPr>
            </a:lvl5pPr>
            <a:lvl6pPr marL="2514600" indent="-228600" algn="l" defTabSz="885825" rtl="0" eaLnBrk="0" fontAlgn="base" hangingPunct="0">
              <a:spcBef>
                <a:spcPct val="20000"/>
              </a:spcBef>
              <a:spcAft>
                <a:spcPct val="0"/>
              </a:spcAft>
              <a:buChar char="•"/>
              <a:defRPr sz="2000">
                <a:solidFill>
                  <a:schemeClr val="tx1"/>
                </a:solidFill>
                <a:latin typeface="Times New Roman" pitchFamily="18" charset="0"/>
              </a:defRPr>
            </a:lvl6pPr>
            <a:lvl7pPr marL="2971800" indent="-228600" algn="l" defTabSz="885825" rtl="0" eaLnBrk="0" fontAlgn="base" hangingPunct="0">
              <a:spcBef>
                <a:spcPct val="20000"/>
              </a:spcBef>
              <a:spcAft>
                <a:spcPct val="0"/>
              </a:spcAft>
              <a:buChar char="•"/>
              <a:defRPr sz="2000">
                <a:solidFill>
                  <a:schemeClr val="tx1"/>
                </a:solidFill>
                <a:latin typeface="Times New Roman" pitchFamily="18" charset="0"/>
              </a:defRPr>
            </a:lvl7pPr>
            <a:lvl8pPr marL="3429000" indent="-228600" algn="l" defTabSz="885825" rtl="0" eaLnBrk="0" fontAlgn="base" hangingPunct="0">
              <a:spcBef>
                <a:spcPct val="20000"/>
              </a:spcBef>
              <a:spcAft>
                <a:spcPct val="0"/>
              </a:spcAft>
              <a:buChar char="•"/>
              <a:defRPr sz="2000">
                <a:solidFill>
                  <a:schemeClr val="tx1"/>
                </a:solidFill>
                <a:latin typeface="Times New Roman" pitchFamily="18" charset="0"/>
              </a:defRPr>
            </a:lvl8pPr>
            <a:lvl9pPr marL="3886200" indent="-228600" algn="l" defTabSz="885825" rtl="0" eaLnBrk="0" fontAlgn="base" hangingPunct="0">
              <a:spcBef>
                <a:spcPct val="20000"/>
              </a:spcBef>
              <a:spcAft>
                <a:spcPct val="0"/>
              </a:spcAft>
              <a:buChar char="•"/>
              <a:defRPr sz="2000">
                <a:solidFill>
                  <a:schemeClr val="tx1"/>
                </a:solidFill>
                <a:latin typeface="Times New Roman" pitchFamily="18" charset="0"/>
              </a:defRPr>
            </a:lvl9pPr>
          </a:lstStyle>
          <a:p>
            <a:pPr marL="457200">
              <a:spcBef>
                <a:spcPts val="1800"/>
              </a:spcBef>
            </a:pPr>
            <a:r>
              <a:rPr lang="en-US" sz="2800" dirty="0" smtClean="0"/>
              <a:t>The </a:t>
            </a:r>
            <a:r>
              <a:rPr lang="en-US" sz="2800" i="1" dirty="0"/>
              <a:t>formalized application of modeling to support system requirements, design, analysis, verification and validation activities beginning in the conceptual design phase and continuing throughout development and later life cycle </a:t>
            </a:r>
            <a:r>
              <a:rPr lang="en-US" sz="2800" i="1" dirty="0" smtClean="0"/>
              <a:t>phases. </a:t>
            </a:r>
            <a:r>
              <a:rPr lang="en-US" sz="2000" b="0" dirty="0"/>
              <a:t>(INCOSE)</a:t>
            </a:r>
            <a:endParaRPr lang="en-US" sz="2000" b="0" i="1" dirty="0" smtClean="0"/>
          </a:p>
          <a:p>
            <a:pPr marL="457200">
              <a:spcBef>
                <a:spcPts val="1800"/>
              </a:spcBef>
            </a:pPr>
            <a:r>
              <a:rPr lang="en-US" sz="2800" i="1" dirty="0"/>
              <a:t>The design/product requirements integrated within an architecture, verified by analysis, and represented in digital models that are explicit, coherent, and </a:t>
            </a:r>
            <a:r>
              <a:rPr lang="en-US" sz="2800" i="1" dirty="0" smtClean="0"/>
              <a:t>consistent. </a:t>
            </a:r>
            <a:r>
              <a:rPr lang="en-US" sz="2000" b="0" dirty="0"/>
              <a:t>(GPDIS 2017)</a:t>
            </a:r>
          </a:p>
          <a:p>
            <a:pPr marL="457200">
              <a:spcBef>
                <a:spcPts val="2400"/>
              </a:spcBef>
            </a:pPr>
            <a:r>
              <a:rPr lang="en-US" sz="2800" i="1" dirty="0" smtClean="0"/>
              <a:t>The </a:t>
            </a:r>
            <a:r>
              <a:rPr lang="en-US" sz="2800" i="1" dirty="0"/>
              <a:t>practice of developing a set of related system models that help define, design, and document a system under </a:t>
            </a:r>
            <a:r>
              <a:rPr lang="en-US" sz="2800" i="1" dirty="0" smtClean="0"/>
              <a:t>development in </a:t>
            </a:r>
            <a:r>
              <a:rPr lang="en-US" sz="2800" i="1" dirty="0"/>
              <a:t>an efficient </a:t>
            </a:r>
            <a:r>
              <a:rPr lang="en-US" sz="2800" i="1" dirty="0" smtClean="0"/>
              <a:t>way. </a:t>
            </a:r>
            <a:r>
              <a:rPr lang="en-US" sz="2800" dirty="0" smtClean="0"/>
              <a:t> </a:t>
            </a:r>
            <a:r>
              <a:rPr lang="en-US" sz="2000" b="0" dirty="0"/>
              <a:t>(</a:t>
            </a:r>
            <a:r>
              <a:rPr lang="en-US" sz="2000" b="0" dirty="0" err="1"/>
              <a:t>SAFe</a:t>
            </a:r>
            <a:r>
              <a:rPr lang="en-US" sz="2000" b="0" dirty="0"/>
              <a:t>, © Scaled Agile, Inc.)</a:t>
            </a:r>
            <a:r>
              <a:rPr lang="en-US" sz="2800" dirty="0"/>
              <a:t/>
            </a:r>
            <a:br>
              <a:rPr lang="en-US" sz="2800" dirty="0"/>
            </a:br>
            <a:endParaRPr lang="en-US" sz="2800" kern="0" dirty="0"/>
          </a:p>
        </p:txBody>
      </p:sp>
    </p:spTree>
    <p:extLst>
      <p:ext uri="{BB962C8B-B14F-4D97-AF65-F5344CB8AC3E}">
        <p14:creationId xmlns:p14="http://schemas.microsoft.com/office/powerpoint/2010/main" val="73453491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INCOSE Model-Based Capabilities </a:t>
            </a:r>
            <a:r>
              <a:rPr lang="en-US" dirty="0" smtClean="0"/>
              <a:t>Matrix-publication</a:t>
            </a:r>
            <a:endParaRPr lang="en-US" dirty="0"/>
          </a:p>
        </p:txBody>
      </p:sp>
      <p:pic>
        <p:nvPicPr>
          <p:cNvPr id="3" name="Picture 2"/>
          <p:cNvPicPr>
            <a:picLocks noChangeAspect="1"/>
          </p:cNvPicPr>
          <p:nvPr/>
        </p:nvPicPr>
        <p:blipFill>
          <a:blip r:embed="rId2"/>
          <a:stretch>
            <a:fillRect/>
          </a:stretch>
        </p:blipFill>
        <p:spPr>
          <a:xfrm>
            <a:off x="0" y="900361"/>
            <a:ext cx="12192000" cy="5057278"/>
          </a:xfrm>
          <a:prstGeom prst="rect">
            <a:avLst/>
          </a:prstGeom>
        </p:spPr>
      </p:pic>
    </p:spTree>
    <p:extLst>
      <p:ext uri="{BB962C8B-B14F-4D97-AF65-F5344CB8AC3E}">
        <p14:creationId xmlns:p14="http://schemas.microsoft.com/office/powerpoint/2010/main" val="81806316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 xmlns:a16="http://schemas.microsoft.com/office/drawing/2014/main" id="{AB6DB12C-634F-4C04-9B78-38915240667D}"/>
              </a:ext>
            </a:extLst>
          </p:cNvPr>
          <p:cNvSpPr>
            <a:spLocks noGrp="1"/>
          </p:cNvSpPr>
          <p:nvPr>
            <p:ph idx="1"/>
          </p:nvPr>
        </p:nvSpPr>
        <p:spPr>
          <a:xfrm>
            <a:off x="0" y="1536700"/>
            <a:ext cx="12192000" cy="4805734"/>
          </a:xfrm>
        </p:spPr>
        <p:txBody>
          <a:bodyPr/>
          <a:lstStyle/>
          <a:p>
            <a:pPr marL="457200">
              <a:spcBef>
                <a:spcPts val="1800"/>
              </a:spcBef>
            </a:pPr>
            <a:r>
              <a:rPr lang="en-US" sz="2800" dirty="0">
                <a:solidFill>
                  <a:schemeClr val="bg1">
                    <a:lumMod val="85000"/>
                  </a:schemeClr>
                </a:solidFill>
              </a:rPr>
              <a:t>Capability Assessment Criteria (define MBSE specific)</a:t>
            </a:r>
          </a:p>
          <a:p>
            <a:pPr marL="457200">
              <a:spcBef>
                <a:spcPts val="1800"/>
              </a:spcBef>
            </a:pPr>
            <a:r>
              <a:rPr lang="en-US" sz="2800" dirty="0">
                <a:solidFill>
                  <a:schemeClr val="tx1"/>
                </a:solidFill>
              </a:rPr>
              <a:t>Develop an Industry </a:t>
            </a:r>
            <a:r>
              <a:rPr lang="en-US" sz="2800" dirty="0" smtClean="0">
                <a:solidFill>
                  <a:schemeClr val="tx1"/>
                </a:solidFill>
              </a:rPr>
              <a:t>Scorecard </a:t>
            </a:r>
            <a:r>
              <a:rPr lang="en-US" sz="2800" dirty="0">
                <a:solidFill>
                  <a:schemeClr val="tx1"/>
                </a:solidFill>
              </a:rPr>
              <a:t>and Rating</a:t>
            </a:r>
          </a:p>
          <a:p>
            <a:pPr marL="457200">
              <a:spcBef>
                <a:spcPts val="1800"/>
              </a:spcBef>
            </a:pPr>
            <a:r>
              <a:rPr lang="en-US" sz="2800" dirty="0" smtClean="0">
                <a:solidFill>
                  <a:schemeClr val="bg1">
                    <a:lumMod val="85000"/>
                  </a:schemeClr>
                </a:solidFill>
              </a:rPr>
              <a:t>Teams:  Rating </a:t>
            </a:r>
            <a:r>
              <a:rPr lang="en-US" sz="2800" dirty="0">
                <a:solidFill>
                  <a:schemeClr val="bg1">
                    <a:lumMod val="85000"/>
                  </a:schemeClr>
                </a:solidFill>
              </a:rPr>
              <a:t>your Company</a:t>
            </a:r>
          </a:p>
          <a:p>
            <a:pPr marL="457200">
              <a:spcBef>
                <a:spcPts val="1800"/>
              </a:spcBef>
            </a:pPr>
            <a:r>
              <a:rPr lang="en-US" sz="2800" dirty="0" smtClean="0">
                <a:solidFill>
                  <a:schemeClr val="bg1">
                    <a:lumMod val="85000"/>
                  </a:schemeClr>
                </a:solidFill>
              </a:rPr>
              <a:t>Teams:  Prioritizing </a:t>
            </a:r>
            <a:r>
              <a:rPr lang="en-US" sz="2800" dirty="0">
                <a:solidFill>
                  <a:schemeClr val="bg1">
                    <a:lumMod val="85000"/>
                  </a:schemeClr>
                </a:solidFill>
              </a:rPr>
              <a:t>Gaps and Strengths, Industry </a:t>
            </a:r>
            <a:r>
              <a:rPr lang="en-US" sz="2800" dirty="0" smtClean="0">
                <a:solidFill>
                  <a:schemeClr val="bg1">
                    <a:lumMod val="85000"/>
                  </a:schemeClr>
                </a:solidFill>
              </a:rPr>
              <a:t>and Company</a:t>
            </a:r>
            <a:br>
              <a:rPr lang="en-US" sz="2800" dirty="0" smtClean="0">
                <a:solidFill>
                  <a:schemeClr val="bg1">
                    <a:lumMod val="85000"/>
                  </a:schemeClr>
                </a:solidFill>
              </a:rPr>
            </a:br>
            <a:r>
              <a:rPr lang="en-US" sz="2800" dirty="0" smtClean="0">
                <a:solidFill>
                  <a:schemeClr val="bg1">
                    <a:lumMod val="85000"/>
                  </a:schemeClr>
                </a:solidFill>
              </a:rPr>
              <a:t>Internal and external design collaboration</a:t>
            </a:r>
            <a:br>
              <a:rPr lang="en-US" sz="2800" dirty="0" smtClean="0">
                <a:solidFill>
                  <a:schemeClr val="bg1">
                    <a:lumMod val="85000"/>
                  </a:schemeClr>
                </a:solidFill>
              </a:rPr>
            </a:br>
            <a:r>
              <a:rPr lang="en-US" sz="2800" dirty="0" smtClean="0">
                <a:solidFill>
                  <a:schemeClr val="bg1">
                    <a:lumMod val="85000"/>
                  </a:schemeClr>
                </a:solidFill>
              </a:rPr>
              <a:t>Support for interoperability</a:t>
            </a:r>
            <a:endParaRPr lang="en-US" sz="2800" dirty="0">
              <a:solidFill>
                <a:schemeClr val="bg1">
                  <a:lumMod val="85000"/>
                </a:schemeClr>
              </a:solidFill>
            </a:endParaRPr>
          </a:p>
          <a:p>
            <a:pPr marL="457200">
              <a:spcBef>
                <a:spcPts val="1800"/>
              </a:spcBef>
            </a:pPr>
            <a:r>
              <a:rPr lang="en-US" sz="2800" dirty="0">
                <a:solidFill>
                  <a:schemeClr val="bg1">
                    <a:lumMod val="85000"/>
                  </a:schemeClr>
                </a:solidFill>
              </a:rPr>
              <a:t>Gaps and Strengths - Teams Report-out</a:t>
            </a:r>
          </a:p>
          <a:p>
            <a:endParaRPr lang="en-US" sz="2800" dirty="0"/>
          </a:p>
        </p:txBody>
      </p:sp>
      <p:sp>
        <p:nvSpPr>
          <p:cNvPr id="2" name="Title 1"/>
          <p:cNvSpPr>
            <a:spLocks noGrp="1"/>
          </p:cNvSpPr>
          <p:nvPr>
            <p:ph type="title"/>
          </p:nvPr>
        </p:nvSpPr>
        <p:spPr>
          <a:xfrm>
            <a:off x="0" y="261938"/>
            <a:ext cx="9144000" cy="565150"/>
          </a:xfrm>
        </p:spPr>
        <p:txBody>
          <a:bodyPr/>
          <a:lstStyle/>
          <a:p>
            <a:r>
              <a:rPr lang="en-US" dirty="0"/>
              <a:t>Workshop </a:t>
            </a:r>
            <a:r>
              <a:rPr lang="en-US" dirty="0" smtClean="0"/>
              <a:t>Agenda – Group Exercise</a:t>
            </a:r>
            <a:endParaRPr lang="en-US" dirty="0"/>
          </a:p>
        </p:txBody>
      </p:sp>
    </p:spTree>
    <p:extLst>
      <p:ext uri="{BB962C8B-B14F-4D97-AF65-F5344CB8AC3E}">
        <p14:creationId xmlns:p14="http://schemas.microsoft.com/office/powerpoint/2010/main" val="269597687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Rate the Industry</a:t>
            </a:r>
            <a:endParaRPr lang="en-US" dirty="0"/>
          </a:p>
        </p:txBody>
      </p:sp>
      <p:sp>
        <p:nvSpPr>
          <p:cNvPr id="4" name="Content Placeholder 5">
            <a:extLst>
              <a:ext uri="{FF2B5EF4-FFF2-40B4-BE49-F238E27FC236}">
                <a16:creationId xmlns="" xmlns:a16="http://schemas.microsoft.com/office/drawing/2014/main" id="{AA45A3BB-204E-4058-901F-C046374E71E2}"/>
              </a:ext>
            </a:extLst>
          </p:cNvPr>
          <p:cNvSpPr txBox="1">
            <a:spLocks/>
          </p:cNvSpPr>
          <p:nvPr/>
        </p:nvSpPr>
        <p:spPr>
          <a:xfrm>
            <a:off x="0" y="1454227"/>
            <a:ext cx="12192000" cy="4887836"/>
          </a:xfrm>
          <a:prstGeom prst="rect">
            <a:avLst/>
          </a:prstGeom>
        </p:spPr>
        <p:txBody>
          <a:bodyPr/>
          <a:lstStyle>
            <a:lvl1pPr marL="225425" indent="-225425" algn="l" defTabSz="885825" rtl="0" eaLnBrk="0" fontAlgn="base" hangingPunct="0">
              <a:spcBef>
                <a:spcPct val="0"/>
              </a:spcBef>
              <a:spcAft>
                <a:spcPct val="0"/>
              </a:spcAft>
              <a:buClr>
                <a:schemeClr val="accent2"/>
              </a:buClr>
              <a:buChar char="•"/>
              <a:defRPr sz="2400" b="1">
                <a:solidFill>
                  <a:srgbClr val="000000"/>
                </a:solidFill>
                <a:latin typeface="+mn-lt"/>
                <a:ea typeface="+mn-ea"/>
                <a:cs typeface="+mn-cs"/>
              </a:defRPr>
            </a:lvl1pPr>
            <a:lvl2pPr marL="687388" indent="-233363" algn="l" defTabSz="885825" rtl="0" eaLnBrk="0" fontAlgn="base" hangingPunct="0">
              <a:spcBef>
                <a:spcPct val="0"/>
              </a:spcBef>
              <a:spcAft>
                <a:spcPct val="0"/>
              </a:spcAft>
              <a:buClr>
                <a:schemeClr val="accent2"/>
              </a:buClr>
              <a:buChar char="•"/>
              <a:defRPr sz="2000" b="1">
                <a:solidFill>
                  <a:srgbClr val="000000"/>
                </a:solidFill>
                <a:latin typeface="+mn-lt"/>
              </a:defRPr>
            </a:lvl2pPr>
            <a:lvl3pPr marL="1144588" indent="-222250" algn="l" defTabSz="885825" rtl="0" eaLnBrk="0" fontAlgn="base" hangingPunct="0">
              <a:spcBef>
                <a:spcPct val="0"/>
              </a:spcBef>
              <a:spcAft>
                <a:spcPct val="0"/>
              </a:spcAft>
              <a:buClr>
                <a:schemeClr val="accent2"/>
              </a:buClr>
              <a:buChar char="–"/>
              <a:defRPr sz="2400" b="1">
                <a:solidFill>
                  <a:srgbClr val="000000"/>
                </a:solidFill>
                <a:latin typeface="+mn-lt"/>
              </a:defRPr>
            </a:lvl3pPr>
            <a:lvl4pPr marL="1712913" indent="-228600" algn="l" defTabSz="885825" rtl="0" eaLnBrk="0" fontAlgn="base" hangingPunct="0">
              <a:spcBef>
                <a:spcPct val="20000"/>
              </a:spcBef>
              <a:spcAft>
                <a:spcPct val="0"/>
              </a:spcAft>
              <a:buChar char="–"/>
              <a:defRPr sz="2000">
                <a:solidFill>
                  <a:schemeClr val="tx1"/>
                </a:solidFill>
                <a:latin typeface="Times New Roman" pitchFamily="18" charset="0"/>
              </a:defRPr>
            </a:lvl4pPr>
            <a:lvl5pPr marL="2057400" indent="-228600" algn="l" defTabSz="885825" rtl="0" eaLnBrk="0" fontAlgn="base" hangingPunct="0">
              <a:spcBef>
                <a:spcPct val="20000"/>
              </a:spcBef>
              <a:spcAft>
                <a:spcPct val="0"/>
              </a:spcAft>
              <a:buChar char="•"/>
              <a:defRPr sz="2000">
                <a:solidFill>
                  <a:schemeClr val="tx1"/>
                </a:solidFill>
                <a:latin typeface="Times New Roman" pitchFamily="18" charset="0"/>
              </a:defRPr>
            </a:lvl5pPr>
            <a:lvl6pPr marL="2514600" indent="-228600" algn="l" defTabSz="885825" rtl="0" eaLnBrk="0" fontAlgn="base" hangingPunct="0">
              <a:spcBef>
                <a:spcPct val="20000"/>
              </a:spcBef>
              <a:spcAft>
                <a:spcPct val="0"/>
              </a:spcAft>
              <a:buChar char="•"/>
              <a:defRPr sz="2000">
                <a:solidFill>
                  <a:schemeClr val="tx1"/>
                </a:solidFill>
                <a:latin typeface="Times New Roman" pitchFamily="18" charset="0"/>
              </a:defRPr>
            </a:lvl6pPr>
            <a:lvl7pPr marL="2971800" indent="-228600" algn="l" defTabSz="885825" rtl="0" eaLnBrk="0" fontAlgn="base" hangingPunct="0">
              <a:spcBef>
                <a:spcPct val="20000"/>
              </a:spcBef>
              <a:spcAft>
                <a:spcPct val="0"/>
              </a:spcAft>
              <a:buChar char="•"/>
              <a:defRPr sz="2000">
                <a:solidFill>
                  <a:schemeClr val="tx1"/>
                </a:solidFill>
                <a:latin typeface="Times New Roman" pitchFamily="18" charset="0"/>
              </a:defRPr>
            </a:lvl7pPr>
            <a:lvl8pPr marL="3429000" indent="-228600" algn="l" defTabSz="885825" rtl="0" eaLnBrk="0" fontAlgn="base" hangingPunct="0">
              <a:spcBef>
                <a:spcPct val="20000"/>
              </a:spcBef>
              <a:spcAft>
                <a:spcPct val="0"/>
              </a:spcAft>
              <a:buChar char="•"/>
              <a:defRPr sz="2000">
                <a:solidFill>
                  <a:schemeClr val="tx1"/>
                </a:solidFill>
                <a:latin typeface="Times New Roman" pitchFamily="18" charset="0"/>
              </a:defRPr>
            </a:lvl8pPr>
            <a:lvl9pPr marL="3886200" indent="-228600" algn="l" defTabSz="885825" rtl="0" eaLnBrk="0" fontAlgn="base" hangingPunct="0">
              <a:spcBef>
                <a:spcPct val="20000"/>
              </a:spcBef>
              <a:spcAft>
                <a:spcPct val="0"/>
              </a:spcAft>
              <a:buChar char="•"/>
              <a:defRPr sz="2000">
                <a:solidFill>
                  <a:schemeClr val="tx1"/>
                </a:solidFill>
                <a:latin typeface="Times New Roman" pitchFamily="18" charset="0"/>
              </a:defRPr>
            </a:lvl9pPr>
          </a:lstStyle>
          <a:p>
            <a:pPr marL="396875" indent="-396875">
              <a:spcBef>
                <a:spcPts val="1200"/>
              </a:spcBef>
              <a:buFont typeface="Wingdings" panose="05000000000000000000" pitchFamily="2" charset="2"/>
              <a:buChar char="Ø"/>
            </a:pPr>
            <a:r>
              <a:rPr lang="en-US" kern="0" dirty="0" smtClean="0"/>
              <a:t>Use your perception and enter a minimum 3 scores per question </a:t>
            </a:r>
            <a:br>
              <a:rPr lang="en-US" kern="0" dirty="0" smtClean="0"/>
            </a:br>
            <a:r>
              <a:rPr lang="en-US" kern="0" dirty="0" smtClean="0"/>
              <a:t>(Aerospace, Automotive, General).</a:t>
            </a:r>
          </a:p>
          <a:p>
            <a:pPr marL="396875" indent="-396875">
              <a:spcBef>
                <a:spcPts val="1200"/>
              </a:spcBef>
              <a:buFont typeface="Wingdings" panose="05000000000000000000" pitchFamily="2" charset="2"/>
              <a:buChar char="Ø"/>
            </a:pPr>
            <a:r>
              <a:rPr lang="en-US" kern="0" dirty="0" smtClean="0"/>
              <a:t>Scoring is 1-5 and 5 is highest score.  Turn-in your score cards.</a:t>
            </a:r>
          </a:p>
          <a:p>
            <a:pPr marL="396875" indent="-396875">
              <a:spcBef>
                <a:spcPts val="1200"/>
              </a:spcBef>
              <a:buFont typeface="Wingdings" panose="05000000000000000000" pitchFamily="2" charset="2"/>
              <a:buChar char="Ø"/>
            </a:pPr>
            <a:r>
              <a:rPr lang="en-US" kern="0" dirty="0" smtClean="0"/>
              <a:t>“other” if you want to add another industry (e.g. medical, ship building, etc.)</a:t>
            </a:r>
          </a:p>
          <a:p>
            <a:pPr marL="396875" indent="-396875">
              <a:spcBef>
                <a:spcPts val="1200"/>
              </a:spcBef>
              <a:buFont typeface="Wingdings" panose="05000000000000000000" pitchFamily="2" charset="2"/>
              <a:buChar char="Ø"/>
            </a:pPr>
            <a:r>
              <a:rPr lang="en-US" dirty="0" smtClean="0"/>
              <a:t>Define your View </a:t>
            </a:r>
            <a:r>
              <a:rPr lang="en-US" dirty="0"/>
              <a:t>Point/Perspective:  </a:t>
            </a:r>
            <a:r>
              <a:rPr lang="en-US" dirty="0" smtClean="0"/>
              <a:t>Industry, Company Role, Your role</a:t>
            </a:r>
            <a:br>
              <a:rPr lang="en-US" dirty="0" smtClean="0"/>
            </a:br>
            <a:r>
              <a:rPr lang="en-US" sz="2000" dirty="0" smtClean="0"/>
              <a:t>Tool Vendor</a:t>
            </a:r>
            <a:r>
              <a:rPr lang="en-US" sz="2000" dirty="0"/>
              <a:t>, DE, Manager, IT, Program </a:t>
            </a:r>
            <a:r>
              <a:rPr lang="en-US" sz="2000" dirty="0" err="1"/>
              <a:t>Mgmt</a:t>
            </a:r>
            <a:r>
              <a:rPr lang="en-US" sz="2000" dirty="0"/>
              <a:t>, </a:t>
            </a:r>
            <a:r>
              <a:rPr lang="en-US" sz="2000" dirty="0" smtClean="0"/>
              <a:t>Supplier, OEM, academic, Consultant, other</a:t>
            </a:r>
            <a:endParaRPr lang="en-US" sz="2000" kern="0" dirty="0" smtClean="0"/>
          </a:p>
          <a:p>
            <a:pPr marL="0" indent="0">
              <a:buNone/>
            </a:pPr>
            <a:endParaRPr lang="en-US" kern="0" dirty="0"/>
          </a:p>
          <a:p>
            <a:pPr marL="0" indent="0">
              <a:buNone/>
            </a:pPr>
            <a:r>
              <a:rPr lang="en-US" kern="0" dirty="0" smtClean="0"/>
              <a:t>Sample Questions:</a:t>
            </a:r>
          </a:p>
          <a:p>
            <a:pPr marL="396875" indent="-396875">
              <a:spcBef>
                <a:spcPts val="600"/>
              </a:spcBef>
            </a:pPr>
            <a:r>
              <a:rPr lang="en-US" kern="0" dirty="0" smtClean="0"/>
              <a:t>Clearly identified, defined </a:t>
            </a:r>
            <a:r>
              <a:rPr lang="en-US" kern="0" dirty="0"/>
              <a:t>and useful </a:t>
            </a:r>
            <a:r>
              <a:rPr lang="en-US" kern="0" dirty="0" smtClean="0"/>
              <a:t>MBSE </a:t>
            </a:r>
            <a:r>
              <a:rPr lang="en-US" u="sng" kern="0" dirty="0" smtClean="0"/>
              <a:t>data</a:t>
            </a:r>
            <a:r>
              <a:rPr lang="en-US" kern="0" dirty="0" smtClean="0"/>
              <a:t> standards are used</a:t>
            </a:r>
            <a:endParaRPr lang="en-US" kern="0" dirty="0"/>
          </a:p>
          <a:p>
            <a:pPr marL="396875" indent="-396875">
              <a:spcBef>
                <a:spcPts val="600"/>
              </a:spcBef>
            </a:pPr>
            <a:r>
              <a:rPr lang="en-US" kern="0" dirty="0" smtClean="0"/>
              <a:t>Clearly defined orgs/consortiums/agencies are responsible for data standards</a:t>
            </a:r>
          </a:p>
          <a:p>
            <a:pPr marL="396875" indent="-396875">
              <a:spcBef>
                <a:spcPts val="600"/>
              </a:spcBef>
            </a:pPr>
            <a:r>
              <a:rPr lang="en-US" kern="0" dirty="0" smtClean="0"/>
              <a:t>Integration tools (RDF Graph, LPG, visualization, SIM Labs, other)</a:t>
            </a:r>
          </a:p>
        </p:txBody>
      </p:sp>
    </p:spTree>
    <p:extLst>
      <p:ext uri="{BB962C8B-B14F-4D97-AF65-F5344CB8AC3E}">
        <p14:creationId xmlns:p14="http://schemas.microsoft.com/office/powerpoint/2010/main" val="350295807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Individual Scoring – 28 Viewpoints</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751045718"/>
              </p:ext>
            </p:extLst>
          </p:nvPr>
        </p:nvGraphicFramePr>
        <p:xfrm>
          <a:off x="1276991" y="1996259"/>
          <a:ext cx="8127999" cy="741680"/>
        </p:xfrm>
        <a:graphic>
          <a:graphicData uri="http://schemas.openxmlformats.org/drawingml/2006/table">
            <a:tbl>
              <a:tblPr firstRow="1" bandRow="1">
                <a:tableStyleId>{5C22544A-7EE6-4342-B048-85BDC9FD1C3A}</a:tableStyleId>
              </a:tblPr>
              <a:tblGrid>
                <a:gridCol w="2709333"/>
                <a:gridCol w="2709333"/>
                <a:gridCol w="2709333"/>
              </a:tblGrid>
              <a:tr h="370840">
                <a:tc>
                  <a:txBody>
                    <a:bodyPr/>
                    <a:lstStyle/>
                    <a:p>
                      <a:pPr algn="ctr"/>
                      <a:r>
                        <a:rPr lang="en-US" dirty="0" smtClean="0"/>
                        <a:t>LOW Score</a:t>
                      </a:r>
                      <a:endParaRPr lang="en-US" dirty="0"/>
                    </a:p>
                  </a:txBody>
                  <a:tcPr/>
                </a:tc>
                <a:tc>
                  <a:txBody>
                    <a:bodyPr/>
                    <a:lstStyle/>
                    <a:p>
                      <a:pPr algn="ctr"/>
                      <a:r>
                        <a:rPr lang="en-US" dirty="0" smtClean="0"/>
                        <a:t>Medium Score</a:t>
                      </a:r>
                      <a:endParaRPr lang="en-US" dirty="0"/>
                    </a:p>
                  </a:txBody>
                  <a:tcPr/>
                </a:tc>
                <a:tc>
                  <a:txBody>
                    <a:bodyPr/>
                    <a:lstStyle/>
                    <a:p>
                      <a:pPr algn="ctr"/>
                      <a:r>
                        <a:rPr lang="en-US" dirty="0" smtClean="0"/>
                        <a:t>HIGH Score</a:t>
                      </a:r>
                      <a:endParaRPr lang="en-US" dirty="0"/>
                    </a:p>
                  </a:txBody>
                  <a:tcPr/>
                </a:tc>
              </a:tr>
              <a:tr h="370840">
                <a:tc>
                  <a:txBody>
                    <a:bodyPr/>
                    <a:lstStyle/>
                    <a:p>
                      <a:pPr algn="ctr"/>
                      <a:r>
                        <a:rPr lang="en-US" dirty="0" smtClean="0"/>
                        <a:t>6</a:t>
                      </a:r>
                      <a:endParaRPr lang="en-US" dirty="0"/>
                    </a:p>
                  </a:txBody>
                  <a:tcPr/>
                </a:tc>
                <a:tc>
                  <a:txBody>
                    <a:bodyPr/>
                    <a:lstStyle/>
                    <a:p>
                      <a:pPr algn="ctr"/>
                      <a:r>
                        <a:rPr lang="en-US" dirty="0" smtClean="0"/>
                        <a:t>15</a:t>
                      </a:r>
                      <a:endParaRPr lang="en-US" dirty="0"/>
                    </a:p>
                  </a:txBody>
                  <a:tcPr/>
                </a:tc>
                <a:tc>
                  <a:txBody>
                    <a:bodyPr/>
                    <a:lstStyle/>
                    <a:p>
                      <a:pPr algn="ctr"/>
                      <a:r>
                        <a:rPr lang="en-US" dirty="0" smtClean="0"/>
                        <a:t>7</a:t>
                      </a:r>
                      <a:endParaRPr lang="en-US" dirty="0"/>
                    </a:p>
                  </a:txBody>
                  <a:tcPr/>
                </a:tc>
              </a:tr>
            </a:tbl>
          </a:graphicData>
        </a:graphic>
      </p:graphicFrame>
      <p:sp>
        <p:nvSpPr>
          <p:cNvPr id="4" name="Rectangle 3"/>
          <p:cNvSpPr/>
          <p:nvPr/>
        </p:nvSpPr>
        <p:spPr>
          <a:xfrm>
            <a:off x="1491771" y="1473039"/>
            <a:ext cx="7417415" cy="523220"/>
          </a:xfrm>
          <a:prstGeom prst="rect">
            <a:avLst/>
          </a:prstGeom>
        </p:spPr>
        <p:txBody>
          <a:bodyPr wrap="none">
            <a:spAutoFit/>
          </a:bodyPr>
          <a:lstStyle/>
          <a:p>
            <a:pPr marL="114300">
              <a:buNone/>
            </a:pPr>
            <a:r>
              <a:rPr lang="en-US" sz="2800" dirty="0"/>
              <a:t>2022 </a:t>
            </a:r>
            <a:r>
              <a:rPr lang="en-US" sz="2800" dirty="0" smtClean="0"/>
              <a:t>General Industry </a:t>
            </a:r>
            <a:r>
              <a:rPr lang="en-US" sz="2800" dirty="0"/>
              <a:t>Score Card Summary</a:t>
            </a:r>
          </a:p>
        </p:txBody>
      </p:sp>
      <p:sp>
        <p:nvSpPr>
          <p:cNvPr id="5" name="Rectangle 4"/>
          <p:cNvSpPr/>
          <p:nvPr/>
        </p:nvSpPr>
        <p:spPr>
          <a:xfrm>
            <a:off x="1414942" y="3145743"/>
            <a:ext cx="7359707" cy="307777"/>
          </a:xfrm>
          <a:prstGeom prst="rect">
            <a:avLst/>
          </a:prstGeom>
        </p:spPr>
        <p:txBody>
          <a:bodyPr wrap="none">
            <a:spAutoFit/>
          </a:bodyPr>
          <a:lstStyle/>
          <a:p>
            <a:r>
              <a:rPr lang="en-US" sz="1400" kern="0" dirty="0" smtClean="0"/>
              <a:t>Observations:  Aero very slightly ahead of Automotive, Software ahead, Electronics behind</a:t>
            </a:r>
            <a:endParaRPr lang="en-US" sz="1400" dirty="0"/>
          </a:p>
        </p:txBody>
      </p:sp>
    </p:spTree>
    <p:extLst>
      <p:ext uri="{BB962C8B-B14F-4D97-AF65-F5344CB8AC3E}">
        <p14:creationId xmlns:p14="http://schemas.microsoft.com/office/powerpoint/2010/main" val="396997345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 xmlns:a16="http://schemas.microsoft.com/office/drawing/2014/main" id="{AB6DB12C-634F-4C04-9B78-38915240667D}"/>
              </a:ext>
            </a:extLst>
          </p:cNvPr>
          <p:cNvSpPr>
            <a:spLocks noGrp="1"/>
          </p:cNvSpPr>
          <p:nvPr>
            <p:ph idx="1"/>
          </p:nvPr>
        </p:nvSpPr>
        <p:spPr>
          <a:xfrm>
            <a:off x="0" y="1536700"/>
            <a:ext cx="12192000" cy="4805734"/>
          </a:xfrm>
        </p:spPr>
        <p:txBody>
          <a:bodyPr/>
          <a:lstStyle/>
          <a:p>
            <a:pPr marL="457200">
              <a:spcBef>
                <a:spcPts val="1800"/>
              </a:spcBef>
            </a:pPr>
            <a:r>
              <a:rPr lang="en-US" sz="2800" dirty="0">
                <a:solidFill>
                  <a:schemeClr val="bg1">
                    <a:lumMod val="85000"/>
                  </a:schemeClr>
                </a:solidFill>
              </a:rPr>
              <a:t>Capability Assessment Criteria (define MBSE specific)</a:t>
            </a:r>
          </a:p>
          <a:p>
            <a:pPr marL="457200">
              <a:spcBef>
                <a:spcPts val="1800"/>
              </a:spcBef>
            </a:pPr>
            <a:r>
              <a:rPr lang="en-US" sz="2800" dirty="0">
                <a:solidFill>
                  <a:schemeClr val="bg1">
                    <a:lumMod val="85000"/>
                  </a:schemeClr>
                </a:solidFill>
              </a:rPr>
              <a:t>Develop an Industry </a:t>
            </a:r>
            <a:r>
              <a:rPr lang="en-US" sz="2800" dirty="0" smtClean="0">
                <a:solidFill>
                  <a:schemeClr val="bg1">
                    <a:lumMod val="85000"/>
                  </a:schemeClr>
                </a:solidFill>
              </a:rPr>
              <a:t>Scorecard </a:t>
            </a:r>
            <a:r>
              <a:rPr lang="en-US" sz="2800" dirty="0">
                <a:solidFill>
                  <a:schemeClr val="bg1">
                    <a:lumMod val="85000"/>
                  </a:schemeClr>
                </a:solidFill>
              </a:rPr>
              <a:t>and Rating</a:t>
            </a:r>
          </a:p>
          <a:p>
            <a:pPr marL="457200">
              <a:spcBef>
                <a:spcPts val="1800"/>
              </a:spcBef>
            </a:pPr>
            <a:r>
              <a:rPr lang="en-US" sz="2800" dirty="0" smtClean="0">
                <a:solidFill>
                  <a:schemeClr val="tx1"/>
                </a:solidFill>
              </a:rPr>
              <a:t>Teams:  Rating </a:t>
            </a:r>
            <a:r>
              <a:rPr lang="en-US" sz="2800" dirty="0">
                <a:solidFill>
                  <a:schemeClr val="tx1"/>
                </a:solidFill>
              </a:rPr>
              <a:t>your Company</a:t>
            </a:r>
          </a:p>
          <a:p>
            <a:pPr marL="457200">
              <a:spcBef>
                <a:spcPts val="1800"/>
              </a:spcBef>
            </a:pPr>
            <a:r>
              <a:rPr lang="en-US" sz="2800" dirty="0" smtClean="0">
                <a:solidFill>
                  <a:schemeClr val="bg1">
                    <a:lumMod val="85000"/>
                  </a:schemeClr>
                </a:solidFill>
              </a:rPr>
              <a:t>Teams:  Prioritizing </a:t>
            </a:r>
            <a:r>
              <a:rPr lang="en-US" sz="2800" dirty="0">
                <a:solidFill>
                  <a:schemeClr val="bg1">
                    <a:lumMod val="85000"/>
                  </a:schemeClr>
                </a:solidFill>
              </a:rPr>
              <a:t>Gaps and Strengths, Industry </a:t>
            </a:r>
            <a:r>
              <a:rPr lang="en-US" sz="2800" dirty="0" smtClean="0">
                <a:solidFill>
                  <a:schemeClr val="bg1">
                    <a:lumMod val="85000"/>
                  </a:schemeClr>
                </a:solidFill>
              </a:rPr>
              <a:t>and Company</a:t>
            </a:r>
            <a:br>
              <a:rPr lang="en-US" sz="2800" dirty="0" smtClean="0">
                <a:solidFill>
                  <a:schemeClr val="bg1">
                    <a:lumMod val="85000"/>
                  </a:schemeClr>
                </a:solidFill>
              </a:rPr>
            </a:br>
            <a:r>
              <a:rPr lang="en-US" sz="2800" dirty="0" smtClean="0">
                <a:solidFill>
                  <a:schemeClr val="bg1">
                    <a:lumMod val="85000"/>
                  </a:schemeClr>
                </a:solidFill>
              </a:rPr>
              <a:t>Internal and external design collaboration</a:t>
            </a:r>
            <a:br>
              <a:rPr lang="en-US" sz="2800" dirty="0" smtClean="0">
                <a:solidFill>
                  <a:schemeClr val="bg1">
                    <a:lumMod val="85000"/>
                  </a:schemeClr>
                </a:solidFill>
              </a:rPr>
            </a:br>
            <a:r>
              <a:rPr lang="en-US" sz="2800" dirty="0" smtClean="0">
                <a:solidFill>
                  <a:schemeClr val="bg1">
                    <a:lumMod val="85000"/>
                  </a:schemeClr>
                </a:solidFill>
              </a:rPr>
              <a:t>Support for interoperability</a:t>
            </a:r>
            <a:endParaRPr lang="en-US" sz="2800" dirty="0">
              <a:solidFill>
                <a:schemeClr val="bg1">
                  <a:lumMod val="85000"/>
                </a:schemeClr>
              </a:solidFill>
            </a:endParaRPr>
          </a:p>
          <a:p>
            <a:pPr marL="457200">
              <a:spcBef>
                <a:spcPts val="1800"/>
              </a:spcBef>
            </a:pPr>
            <a:r>
              <a:rPr lang="en-US" sz="2800" dirty="0">
                <a:solidFill>
                  <a:schemeClr val="bg1">
                    <a:lumMod val="85000"/>
                  </a:schemeClr>
                </a:solidFill>
              </a:rPr>
              <a:t>Gaps and Strengths - Teams Report-out</a:t>
            </a:r>
          </a:p>
          <a:p>
            <a:endParaRPr lang="en-US" sz="2800" dirty="0"/>
          </a:p>
        </p:txBody>
      </p:sp>
      <p:sp>
        <p:nvSpPr>
          <p:cNvPr id="2" name="Title 1"/>
          <p:cNvSpPr>
            <a:spLocks noGrp="1"/>
          </p:cNvSpPr>
          <p:nvPr>
            <p:ph type="title"/>
          </p:nvPr>
        </p:nvSpPr>
        <p:spPr>
          <a:xfrm>
            <a:off x="0" y="261938"/>
            <a:ext cx="9144000" cy="565150"/>
          </a:xfrm>
        </p:spPr>
        <p:txBody>
          <a:bodyPr/>
          <a:lstStyle/>
          <a:p>
            <a:r>
              <a:rPr lang="en-US" dirty="0"/>
              <a:t>Workshop </a:t>
            </a:r>
            <a:r>
              <a:rPr lang="en-US" dirty="0" smtClean="0"/>
              <a:t>Agenda – Team Exercise</a:t>
            </a:r>
            <a:endParaRPr lang="en-US" dirty="0"/>
          </a:p>
        </p:txBody>
      </p:sp>
    </p:spTree>
    <p:extLst>
      <p:ext uri="{BB962C8B-B14F-4D97-AF65-F5344CB8AC3E}">
        <p14:creationId xmlns:p14="http://schemas.microsoft.com/office/powerpoint/2010/main" val="315870020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Rate Your Company</a:t>
            </a:r>
            <a:endParaRPr lang="en-US" dirty="0"/>
          </a:p>
        </p:txBody>
      </p:sp>
      <p:sp>
        <p:nvSpPr>
          <p:cNvPr id="6" name="Content Placeholder 5">
            <a:extLst>
              <a:ext uri="{FF2B5EF4-FFF2-40B4-BE49-F238E27FC236}">
                <a16:creationId xmlns="" xmlns:a16="http://schemas.microsoft.com/office/drawing/2014/main" id="{AA45A3BB-204E-4058-901F-C046374E71E2}"/>
              </a:ext>
            </a:extLst>
          </p:cNvPr>
          <p:cNvSpPr>
            <a:spLocks noGrp="1"/>
          </p:cNvSpPr>
          <p:nvPr>
            <p:ph idx="4294967295"/>
          </p:nvPr>
        </p:nvSpPr>
        <p:spPr>
          <a:xfrm>
            <a:off x="0" y="1206500"/>
            <a:ext cx="12192000" cy="5135563"/>
          </a:xfrm>
          <a:prstGeom prst="rect">
            <a:avLst/>
          </a:prstGeom>
        </p:spPr>
        <p:txBody>
          <a:bodyPr/>
          <a:lstStyle/>
          <a:p>
            <a:pPr marL="396875" indent="0">
              <a:buNone/>
            </a:pPr>
            <a:r>
              <a:rPr lang="en-US" dirty="0" smtClean="0"/>
              <a:t>Teams can be one company or a mix of companies.  Preferably you rate your own company.  However, you don’t need to reveal which company you are rating, if not your own.  You define your score and explain your reasoning to the other team members.  Justify criticism, praise or neutrality.</a:t>
            </a:r>
            <a:endParaRPr lang="en-US" dirty="0"/>
          </a:p>
          <a:p>
            <a:endParaRPr lang="en-US" dirty="0" smtClean="0"/>
          </a:p>
          <a:p>
            <a:pPr marL="573088" indent="-336550"/>
            <a:r>
              <a:rPr lang="en-US" dirty="0" smtClean="0"/>
              <a:t>For the </a:t>
            </a:r>
            <a:r>
              <a:rPr lang="en-US" dirty="0"/>
              <a:t>manager role and Industry IT, </a:t>
            </a:r>
            <a:r>
              <a:rPr lang="en-US" dirty="0" smtClean="0"/>
              <a:t>use your own viewpoint</a:t>
            </a:r>
          </a:p>
          <a:p>
            <a:pPr marL="573088" indent="-336550"/>
            <a:r>
              <a:rPr lang="en-US" dirty="0" smtClean="0"/>
              <a:t>If you are a tool supplier or solution provider, use the viewpoint of the products you sell or interface with</a:t>
            </a:r>
          </a:p>
          <a:p>
            <a:pPr marL="573088" indent="-336550"/>
            <a:r>
              <a:rPr lang="en-US" dirty="0" smtClean="0"/>
              <a:t>If you are </a:t>
            </a:r>
            <a:r>
              <a:rPr lang="en-US" dirty="0" err="1" smtClean="0"/>
              <a:t>ProjMan</a:t>
            </a:r>
            <a:r>
              <a:rPr lang="en-US" dirty="0" smtClean="0"/>
              <a:t>, academia, or consultant pick a familiar company to assess</a:t>
            </a:r>
          </a:p>
          <a:p>
            <a:pPr marL="0" indent="0">
              <a:buNone/>
            </a:pPr>
            <a:endParaRPr lang="en-US" dirty="0" smtClean="0"/>
          </a:p>
        </p:txBody>
      </p:sp>
    </p:spTree>
    <p:extLst>
      <p:ext uri="{BB962C8B-B14F-4D97-AF65-F5344CB8AC3E}">
        <p14:creationId xmlns:p14="http://schemas.microsoft.com/office/powerpoint/2010/main" val="97571252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 xmlns:a16="http://schemas.microsoft.com/office/drawing/2014/main" id="{AB6DB12C-634F-4C04-9B78-38915240667D}"/>
              </a:ext>
            </a:extLst>
          </p:cNvPr>
          <p:cNvSpPr>
            <a:spLocks noGrp="1"/>
          </p:cNvSpPr>
          <p:nvPr>
            <p:ph idx="1"/>
          </p:nvPr>
        </p:nvSpPr>
        <p:spPr>
          <a:xfrm>
            <a:off x="0" y="1536700"/>
            <a:ext cx="12192000" cy="4805734"/>
          </a:xfrm>
        </p:spPr>
        <p:txBody>
          <a:bodyPr/>
          <a:lstStyle/>
          <a:p>
            <a:pPr marL="457200">
              <a:spcBef>
                <a:spcPts val="1800"/>
              </a:spcBef>
            </a:pPr>
            <a:r>
              <a:rPr lang="en-US" sz="2800" dirty="0">
                <a:solidFill>
                  <a:schemeClr val="bg1">
                    <a:lumMod val="85000"/>
                  </a:schemeClr>
                </a:solidFill>
              </a:rPr>
              <a:t>Capability Assessment Criteria (define MBSE specific)</a:t>
            </a:r>
          </a:p>
          <a:p>
            <a:pPr marL="457200">
              <a:spcBef>
                <a:spcPts val="1800"/>
              </a:spcBef>
            </a:pPr>
            <a:r>
              <a:rPr lang="en-US" sz="2800" dirty="0">
                <a:solidFill>
                  <a:schemeClr val="bg1">
                    <a:lumMod val="85000"/>
                  </a:schemeClr>
                </a:solidFill>
              </a:rPr>
              <a:t>Develop an Industry </a:t>
            </a:r>
            <a:r>
              <a:rPr lang="en-US" sz="2800" dirty="0" smtClean="0">
                <a:solidFill>
                  <a:schemeClr val="bg1">
                    <a:lumMod val="85000"/>
                  </a:schemeClr>
                </a:solidFill>
              </a:rPr>
              <a:t>Scorecard </a:t>
            </a:r>
            <a:r>
              <a:rPr lang="en-US" sz="2800" dirty="0">
                <a:solidFill>
                  <a:schemeClr val="bg1">
                    <a:lumMod val="85000"/>
                  </a:schemeClr>
                </a:solidFill>
              </a:rPr>
              <a:t>and Rating</a:t>
            </a:r>
          </a:p>
          <a:p>
            <a:pPr marL="457200">
              <a:spcBef>
                <a:spcPts val="1800"/>
              </a:spcBef>
            </a:pPr>
            <a:r>
              <a:rPr lang="en-US" sz="2800" dirty="0">
                <a:solidFill>
                  <a:schemeClr val="bg1">
                    <a:lumMod val="85000"/>
                  </a:schemeClr>
                </a:solidFill>
              </a:rPr>
              <a:t>Teams:  Rating your Company</a:t>
            </a:r>
          </a:p>
          <a:p>
            <a:pPr marL="457200">
              <a:spcBef>
                <a:spcPts val="1800"/>
              </a:spcBef>
            </a:pPr>
            <a:r>
              <a:rPr lang="en-US" sz="2800" dirty="0" smtClean="0">
                <a:solidFill>
                  <a:schemeClr val="tx1"/>
                </a:solidFill>
              </a:rPr>
              <a:t>Teams:  Prioritizing </a:t>
            </a:r>
            <a:r>
              <a:rPr lang="en-US" sz="2800" dirty="0">
                <a:solidFill>
                  <a:schemeClr val="tx1"/>
                </a:solidFill>
              </a:rPr>
              <a:t>Gaps and Strengths, Industry </a:t>
            </a:r>
            <a:r>
              <a:rPr lang="en-US" sz="2800" dirty="0" smtClean="0">
                <a:solidFill>
                  <a:schemeClr val="tx1"/>
                </a:solidFill>
              </a:rPr>
              <a:t>and Company</a:t>
            </a:r>
            <a:br>
              <a:rPr lang="en-US" sz="2800" dirty="0" smtClean="0">
                <a:solidFill>
                  <a:schemeClr val="tx1"/>
                </a:solidFill>
              </a:rPr>
            </a:br>
            <a:endParaRPr lang="en-US" sz="2800" dirty="0">
              <a:solidFill>
                <a:schemeClr val="tx1"/>
              </a:solidFill>
            </a:endParaRPr>
          </a:p>
          <a:p>
            <a:pPr marL="457200">
              <a:spcBef>
                <a:spcPts val="1800"/>
              </a:spcBef>
            </a:pPr>
            <a:r>
              <a:rPr lang="en-US" sz="2800" dirty="0">
                <a:solidFill>
                  <a:schemeClr val="bg1">
                    <a:lumMod val="85000"/>
                  </a:schemeClr>
                </a:solidFill>
              </a:rPr>
              <a:t>Gaps and Strengths - Teams Report-out</a:t>
            </a:r>
          </a:p>
          <a:p>
            <a:endParaRPr lang="en-US" sz="2800" dirty="0"/>
          </a:p>
        </p:txBody>
      </p:sp>
      <p:sp>
        <p:nvSpPr>
          <p:cNvPr id="2" name="Title 1"/>
          <p:cNvSpPr>
            <a:spLocks noGrp="1"/>
          </p:cNvSpPr>
          <p:nvPr>
            <p:ph type="title"/>
          </p:nvPr>
        </p:nvSpPr>
        <p:spPr>
          <a:xfrm>
            <a:off x="0" y="261938"/>
            <a:ext cx="9144000" cy="565150"/>
          </a:xfrm>
        </p:spPr>
        <p:txBody>
          <a:bodyPr/>
          <a:lstStyle/>
          <a:p>
            <a:r>
              <a:rPr lang="en-US" dirty="0"/>
              <a:t>Workshop </a:t>
            </a:r>
            <a:r>
              <a:rPr lang="en-US" dirty="0" smtClean="0"/>
              <a:t>Agenda – Teams Exercise</a:t>
            </a:r>
            <a:endParaRPr lang="en-US" dirty="0"/>
          </a:p>
        </p:txBody>
      </p:sp>
    </p:spTree>
    <p:extLst>
      <p:ext uri="{BB962C8B-B14F-4D97-AF65-F5344CB8AC3E}">
        <p14:creationId xmlns:p14="http://schemas.microsoft.com/office/powerpoint/2010/main" val="382601109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MBSE Capabilities Roadmap</a:t>
            </a:r>
          </a:p>
        </p:txBody>
      </p:sp>
      <p:sp>
        <p:nvSpPr>
          <p:cNvPr id="3" name="Slide Number Placeholder 2"/>
          <p:cNvSpPr>
            <a:spLocks noGrp="1"/>
          </p:cNvSpPr>
          <p:nvPr>
            <p:ph type="sldNum" sz="quarter" idx="11"/>
          </p:nvPr>
        </p:nvSpPr>
        <p:spPr/>
        <p:txBody>
          <a:bodyPr/>
          <a:lstStyle/>
          <a:p>
            <a:fld id="{689318A1-174D-4DEE-8106-03A37B9BCF15}" type="slidenum">
              <a:rPr lang="en-US" sz="750">
                <a:solidFill>
                  <a:srgbClr val="FFFFFF">
                    <a:lumMod val="50000"/>
                  </a:srgbClr>
                </a:solidFill>
              </a:rPr>
              <a:pPr/>
              <a:t>19</a:t>
            </a:fld>
            <a:endParaRPr lang="en-US" sz="750" dirty="0">
              <a:solidFill>
                <a:srgbClr val="FFFFFF">
                  <a:lumMod val="50000"/>
                </a:srgbClr>
              </a:solidFill>
            </a:endParaRPr>
          </a:p>
        </p:txBody>
      </p:sp>
      <p:sp>
        <p:nvSpPr>
          <p:cNvPr id="5" name="Right Arrow 1">
            <a:extLst>
              <a:ext uri="{FF2B5EF4-FFF2-40B4-BE49-F238E27FC236}">
                <a16:creationId xmlns="" xmlns:a16="http://schemas.microsoft.com/office/drawing/2014/main" id="{F35E6D6E-6C7B-497C-AFE4-40A2E53C2230}"/>
              </a:ext>
            </a:extLst>
          </p:cNvPr>
          <p:cNvSpPr/>
          <p:nvPr/>
        </p:nvSpPr>
        <p:spPr>
          <a:xfrm rot="20498395">
            <a:off x="119203" y="3467410"/>
            <a:ext cx="11802187" cy="323990"/>
          </a:xfrm>
          <a:prstGeom prst="rightArrow">
            <a:avLst/>
          </a:prstGeom>
          <a:gradFill flip="none" rotWithShape="1">
            <a:gsLst>
              <a:gs pos="0">
                <a:srgbClr val="C1D2DD">
                  <a:shade val="30000"/>
                  <a:satMod val="115000"/>
                </a:srgbClr>
              </a:gs>
              <a:gs pos="50000">
                <a:srgbClr val="C1D2DD">
                  <a:shade val="67500"/>
                  <a:satMod val="115000"/>
                </a:srgbClr>
              </a:gs>
              <a:gs pos="100000">
                <a:srgbClr val="C1D2DD">
                  <a:shade val="100000"/>
                  <a:satMod val="115000"/>
                </a:srgbClr>
              </a:gs>
            </a:gsLst>
            <a:path path="circle">
              <a:fillToRect t="100000" r="100000"/>
            </a:path>
            <a:tileRect l="-100000" b="-100000"/>
          </a:gradFill>
          <a:ln w="25400" cap="flat" cmpd="sng" algn="ctr">
            <a:solidFill>
              <a:srgbClr val="BBE0E3">
                <a:shade val="50000"/>
              </a:srgbClr>
            </a:solid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fontAlgn="auto">
              <a:spcBef>
                <a:spcPts val="0"/>
              </a:spcBef>
              <a:spcAft>
                <a:spcPts val="0"/>
              </a:spcAft>
              <a:defRPr/>
            </a:pPr>
            <a:endParaRPr lang="en-US" sz="1350" kern="0">
              <a:solidFill>
                <a:srgbClr val="98B5D8"/>
              </a:solidFill>
              <a:latin typeface="Arial"/>
              <a:cs typeface="Arial"/>
            </a:endParaRPr>
          </a:p>
        </p:txBody>
      </p:sp>
      <p:sp>
        <p:nvSpPr>
          <p:cNvPr id="6" name="Pentagon 3">
            <a:extLst>
              <a:ext uri="{FF2B5EF4-FFF2-40B4-BE49-F238E27FC236}">
                <a16:creationId xmlns="" xmlns:a16="http://schemas.microsoft.com/office/drawing/2014/main" id="{DAB4831C-9F9D-47E0-B7EE-832E2989BE69}"/>
              </a:ext>
            </a:extLst>
          </p:cNvPr>
          <p:cNvSpPr/>
          <p:nvPr/>
        </p:nvSpPr>
        <p:spPr>
          <a:xfrm>
            <a:off x="468664" y="5983075"/>
            <a:ext cx="10592193" cy="185820"/>
          </a:xfrm>
          <a:prstGeom prst="homePlate">
            <a:avLst/>
          </a:prstGeom>
          <a:solidFill>
            <a:srgbClr val="CDCBDB"/>
          </a:solidFill>
          <a:ln w="25400" cap="flat" cmpd="sng" algn="ctr">
            <a:solidFill>
              <a:srgbClr val="BBE0E3">
                <a:shade val="50000"/>
              </a:srgbClr>
            </a:solid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fontAlgn="auto">
              <a:spcBef>
                <a:spcPts val="0"/>
              </a:spcBef>
              <a:spcAft>
                <a:spcPts val="0"/>
              </a:spcAft>
              <a:defRPr/>
            </a:pPr>
            <a:r>
              <a:rPr lang="en-US" sz="1100" kern="0" dirty="0">
                <a:ln w="0"/>
                <a:solidFill>
                  <a:srgbClr val="000000"/>
                </a:solidFill>
                <a:effectLst>
                  <a:outerShdw blurRad="38100" dist="19050" dir="2700000" algn="tl" rotWithShape="0">
                    <a:srgbClr val="000000">
                      <a:alpha val="40000"/>
                    </a:srgbClr>
                  </a:outerShdw>
                </a:effectLst>
                <a:latin typeface="Arial"/>
                <a:cs typeface="Arial"/>
              </a:rPr>
              <a:t>2019		2020		2021		2022		2023		…beyond….</a:t>
            </a:r>
          </a:p>
        </p:txBody>
      </p:sp>
      <p:sp>
        <p:nvSpPr>
          <p:cNvPr id="7" name="TextBox 6">
            <a:extLst>
              <a:ext uri="{FF2B5EF4-FFF2-40B4-BE49-F238E27FC236}">
                <a16:creationId xmlns="" xmlns:a16="http://schemas.microsoft.com/office/drawing/2014/main" id="{1B55CCF2-D389-4ABE-911B-7DC57826AF97}"/>
              </a:ext>
            </a:extLst>
          </p:cNvPr>
          <p:cNvSpPr txBox="1"/>
          <p:nvPr/>
        </p:nvSpPr>
        <p:spPr>
          <a:xfrm>
            <a:off x="637370" y="3945913"/>
            <a:ext cx="1475900" cy="461665"/>
          </a:xfrm>
          <a:prstGeom prst="rect">
            <a:avLst/>
          </a:prstGeom>
          <a:solidFill>
            <a:srgbClr val="E7E6E6">
              <a:lumMod val="40000"/>
              <a:lumOff val="60000"/>
            </a:srgbClr>
          </a:solidFill>
          <a:ln w="9525">
            <a:solidFill>
              <a:srgbClr val="000000"/>
            </a:solidFill>
          </a:ln>
        </p:spPr>
        <p:txBody>
          <a:bodyPr wrap="square" lIns="45720" rIns="0" rtlCol="0">
            <a:spAutoFit/>
          </a:bodyPr>
          <a:lstStyle/>
          <a:p>
            <a:pPr fontAlgn="auto">
              <a:spcBef>
                <a:spcPts val="0"/>
              </a:spcBef>
              <a:spcAft>
                <a:spcPts val="0"/>
              </a:spcAft>
              <a:defRPr/>
            </a:pPr>
            <a:r>
              <a:rPr lang="en-US" sz="1200" kern="0" dirty="0">
                <a:solidFill>
                  <a:srgbClr val="000000"/>
                </a:solidFill>
                <a:latin typeface="Arial"/>
                <a:cs typeface="Arial"/>
              </a:rPr>
              <a:t>STRATEGY:</a:t>
            </a:r>
          </a:p>
          <a:p>
            <a:pPr fontAlgn="auto">
              <a:spcBef>
                <a:spcPts val="0"/>
              </a:spcBef>
              <a:spcAft>
                <a:spcPts val="0"/>
              </a:spcAft>
              <a:defRPr/>
            </a:pPr>
            <a:r>
              <a:rPr lang="en-US" sz="1200" kern="0" dirty="0">
                <a:solidFill>
                  <a:srgbClr val="000000"/>
                </a:solidFill>
                <a:latin typeface="Arial"/>
                <a:cs typeface="Arial"/>
              </a:rPr>
              <a:t>Process Architecture</a:t>
            </a:r>
          </a:p>
        </p:txBody>
      </p:sp>
      <p:sp>
        <p:nvSpPr>
          <p:cNvPr id="8" name="TextBox 7">
            <a:extLst>
              <a:ext uri="{FF2B5EF4-FFF2-40B4-BE49-F238E27FC236}">
                <a16:creationId xmlns="" xmlns:a16="http://schemas.microsoft.com/office/drawing/2014/main" id="{AA5F579B-8CE5-4AD0-926D-CD41A57BA1FF}"/>
              </a:ext>
            </a:extLst>
          </p:cNvPr>
          <p:cNvSpPr txBox="1"/>
          <p:nvPr/>
        </p:nvSpPr>
        <p:spPr>
          <a:xfrm>
            <a:off x="740194" y="4453231"/>
            <a:ext cx="1329996" cy="461665"/>
          </a:xfrm>
          <a:prstGeom prst="rect">
            <a:avLst/>
          </a:prstGeom>
          <a:solidFill>
            <a:srgbClr val="E7E6E6">
              <a:lumMod val="40000"/>
              <a:lumOff val="60000"/>
            </a:srgbClr>
          </a:solidFill>
          <a:ln>
            <a:solidFill>
              <a:srgbClr val="000000"/>
            </a:solidFill>
          </a:ln>
        </p:spPr>
        <p:txBody>
          <a:bodyPr wrap="square" rtlCol="0">
            <a:spAutoFit/>
          </a:bodyPr>
          <a:lstStyle/>
          <a:p>
            <a:pPr fontAlgn="auto">
              <a:spcBef>
                <a:spcPts val="0"/>
              </a:spcBef>
              <a:spcAft>
                <a:spcPts val="0"/>
              </a:spcAft>
              <a:defRPr/>
            </a:pPr>
            <a:r>
              <a:rPr lang="en-US" sz="1200" kern="0" dirty="0">
                <a:solidFill>
                  <a:srgbClr val="000000"/>
                </a:solidFill>
                <a:latin typeface="Arial"/>
                <a:cs typeface="Arial"/>
              </a:rPr>
              <a:t>Management Endorsement</a:t>
            </a:r>
          </a:p>
        </p:txBody>
      </p:sp>
      <p:sp>
        <p:nvSpPr>
          <p:cNvPr id="9" name="TextBox 8">
            <a:extLst>
              <a:ext uri="{FF2B5EF4-FFF2-40B4-BE49-F238E27FC236}">
                <a16:creationId xmlns="" xmlns:a16="http://schemas.microsoft.com/office/drawing/2014/main" id="{9A1CB6CE-9F6C-4114-A463-8AF581C50210}"/>
              </a:ext>
            </a:extLst>
          </p:cNvPr>
          <p:cNvSpPr txBox="1"/>
          <p:nvPr/>
        </p:nvSpPr>
        <p:spPr>
          <a:xfrm>
            <a:off x="559514" y="3437897"/>
            <a:ext cx="1426292" cy="461665"/>
          </a:xfrm>
          <a:prstGeom prst="rect">
            <a:avLst/>
          </a:prstGeom>
          <a:solidFill>
            <a:srgbClr val="E7E6E6">
              <a:lumMod val="40000"/>
              <a:lumOff val="60000"/>
            </a:srgbClr>
          </a:solidFill>
          <a:ln>
            <a:solidFill>
              <a:srgbClr val="000000"/>
            </a:solidFill>
          </a:ln>
        </p:spPr>
        <p:txBody>
          <a:bodyPr wrap="square" lIns="45720" rIns="0" rtlCol="0">
            <a:spAutoFit/>
          </a:bodyPr>
          <a:lstStyle/>
          <a:p>
            <a:pPr fontAlgn="auto">
              <a:spcBef>
                <a:spcPts val="0"/>
              </a:spcBef>
              <a:spcAft>
                <a:spcPts val="0"/>
              </a:spcAft>
              <a:defRPr/>
            </a:pPr>
            <a:r>
              <a:rPr lang="en-US" sz="1200" kern="0" dirty="0">
                <a:solidFill>
                  <a:srgbClr val="000000"/>
                </a:solidFill>
                <a:latin typeface="Arial"/>
                <a:cs typeface="Arial"/>
              </a:rPr>
              <a:t>Engage Organizations</a:t>
            </a:r>
          </a:p>
        </p:txBody>
      </p:sp>
      <p:sp>
        <p:nvSpPr>
          <p:cNvPr id="10" name="TextBox 9">
            <a:extLst>
              <a:ext uri="{FF2B5EF4-FFF2-40B4-BE49-F238E27FC236}">
                <a16:creationId xmlns="" xmlns:a16="http://schemas.microsoft.com/office/drawing/2014/main" id="{8714E480-17D7-43C4-8F44-AF1D42FE7391}"/>
              </a:ext>
            </a:extLst>
          </p:cNvPr>
          <p:cNvSpPr txBox="1"/>
          <p:nvPr/>
        </p:nvSpPr>
        <p:spPr>
          <a:xfrm>
            <a:off x="2205701" y="3733082"/>
            <a:ext cx="1156361" cy="461665"/>
          </a:xfrm>
          <a:prstGeom prst="rect">
            <a:avLst/>
          </a:prstGeom>
          <a:solidFill>
            <a:schemeClr val="accent1">
              <a:lumMod val="20000"/>
              <a:lumOff val="80000"/>
            </a:schemeClr>
          </a:solidFill>
          <a:ln>
            <a:solidFill>
              <a:srgbClr val="000000"/>
            </a:solidFill>
          </a:ln>
        </p:spPr>
        <p:txBody>
          <a:bodyPr wrap="square" lIns="45720" rIns="0" rtlCol="0">
            <a:spAutoFit/>
          </a:bodyPr>
          <a:lstStyle/>
          <a:p>
            <a:pPr algn="ctr" fontAlgn="auto">
              <a:spcBef>
                <a:spcPts val="0"/>
              </a:spcBef>
              <a:spcAft>
                <a:spcPts val="0"/>
              </a:spcAft>
              <a:defRPr/>
            </a:pPr>
            <a:r>
              <a:rPr lang="en-US" sz="1200" kern="0" dirty="0">
                <a:solidFill>
                  <a:srgbClr val="000000"/>
                </a:solidFill>
                <a:latin typeface="Arial"/>
                <a:cs typeface="Arial"/>
              </a:rPr>
              <a:t>Identify Standard Tools</a:t>
            </a:r>
          </a:p>
        </p:txBody>
      </p:sp>
      <p:sp>
        <p:nvSpPr>
          <p:cNvPr id="11" name="TextBox 10">
            <a:extLst>
              <a:ext uri="{FF2B5EF4-FFF2-40B4-BE49-F238E27FC236}">
                <a16:creationId xmlns="" xmlns:a16="http://schemas.microsoft.com/office/drawing/2014/main" id="{370600BF-7788-433A-8985-D2E5371EF83A}"/>
              </a:ext>
            </a:extLst>
          </p:cNvPr>
          <p:cNvSpPr txBox="1"/>
          <p:nvPr/>
        </p:nvSpPr>
        <p:spPr>
          <a:xfrm>
            <a:off x="4458114" y="3343649"/>
            <a:ext cx="1016332" cy="461665"/>
          </a:xfrm>
          <a:prstGeom prst="rect">
            <a:avLst/>
          </a:prstGeom>
          <a:solidFill>
            <a:srgbClr val="CCCCFF"/>
          </a:solidFill>
          <a:ln>
            <a:solidFill>
              <a:srgbClr val="000000"/>
            </a:solidFill>
          </a:ln>
        </p:spPr>
        <p:txBody>
          <a:bodyPr wrap="square" lIns="45720" rIns="0" rtlCol="0">
            <a:spAutoFit/>
          </a:bodyPr>
          <a:lstStyle/>
          <a:p>
            <a:pPr algn="ctr" fontAlgn="auto">
              <a:spcBef>
                <a:spcPts val="0"/>
              </a:spcBef>
              <a:spcAft>
                <a:spcPts val="0"/>
              </a:spcAft>
              <a:defRPr/>
            </a:pPr>
            <a:r>
              <a:rPr lang="en-US" sz="1200" kern="0" dirty="0">
                <a:solidFill>
                  <a:srgbClr val="000000"/>
                </a:solidFill>
                <a:latin typeface="Arial"/>
                <a:cs typeface="Arial"/>
              </a:rPr>
              <a:t>Work Instructions</a:t>
            </a:r>
          </a:p>
        </p:txBody>
      </p:sp>
      <p:sp>
        <p:nvSpPr>
          <p:cNvPr id="12" name="TextBox 11">
            <a:extLst>
              <a:ext uri="{FF2B5EF4-FFF2-40B4-BE49-F238E27FC236}">
                <a16:creationId xmlns="" xmlns:a16="http://schemas.microsoft.com/office/drawing/2014/main" id="{C7E4A9B7-492F-42A9-AEC7-1D90EE79111E}"/>
              </a:ext>
            </a:extLst>
          </p:cNvPr>
          <p:cNvSpPr txBox="1"/>
          <p:nvPr/>
        </p:nvSpPr>
        <p:spPr>
          <a:xfrm>
            <a:off x="3486853" y="4251771"/>
            <a:ext cx="839155" cy="461665"/>
          </a:xfrm>
          <a:prstGeom prst="rect">
            <a:avLst/>
          </a:prstGeom>
          <a:solidFill>
            <a:srgbClr val="A8E6B7"/>
          </a:solidFill>
          <a:ln w="9525">
            <a:solidFill>
              <a:srgbClr val="000000"/>
            </a:solidFill>
          </a:ln>
        </p:spPr>
        <p:txBody>
          <a:bodyPr wrap="square" lIns="45720" rIns="0" rtlCol="0">
            <a:spAutoFit/>
          </a:bodyPr>
          <a:lstStyle/>
          <a:p>
            <a:pPr algn="ctr" fontAlgn="auto">
              <a:spcBef>
                <a:spcPts val="0"/>
              </a:spcBef>
              <a:spcAft>
                <a:spcPts val="0"/>
              </a:spcAft>
              <a:defRPr/>
            </a:pPr>
            <a:r>
              <a:rPr lang="en-US" sz="1200" kern="0" dirty="0">
                <a:solidFill>
                  <a:srgbClr val="000000"/>
                </a:solidFill>
                <a:latin typeface="Arial"/>
                <a:cs typeface="Arial" panose="020B0604020202020204" pitchFamily="34" charset="0"/>
              </a:rPr>
              <a:t>Tools Available</a:t>
            </a:r>
            <a:endParaRPr lang="en-US" sz="1200" i="1" kern="0" dirty="0">
              <a:solidFill>
                <a:srgbClr val="000000"/>
              </a:solidFill>
              <a:latin typeface="Arial"/>
              <a:cs typeface="Arial" panose="020B0604020202020204" pitchFamily="34" charset="0"/>
            </a:endParaRPr>
          </a:p>
        </p:txBody>
      </p:sp>
      <p:sp>
        <p:nvSpPr>
          <p:cNvPr id="13" name="TextBox 12">
            <a:extLst>
              <a:ext uri="{FF2B5EF4-FFF2-40B4-BE49-F238E27FC236}">
                <a16:creationId xmlns="" xmlns:a16="http://schemas.microsoft.com/office/drawing/2014/main" id="{7882BE05-E6F3-4FBB-85B4-C27922FB275F}"/>
              </a:ext>
            </a:extLst>
          </p:cNvPr>
          <p:cNvSpPr txBox="1"/>
          <p:nvPr/>
        </p:nvSpPr>
        <p:spPr>
          <a:xfrm>
            <a:off x="7126565" y="2419961"/>
            <a:ext cx="791362" cy="523220"/>
          </a:xfrm>
          <a:prstGeom prst="rect">
            <a:avLst/>
          </a:prstGeom>
          <a:solidFill>
            <a:srgbClr val="FFCC99"/>
          </a:solidFill>
          <a:ln>
            <a:solidFill>
              <a:srgbClr val="000000"/>
            </a:solidFill>
          </a:ln>
          <a:effectLst>
            <a:outerShdw blurRad="50800" dist="38100" dir="2700000" algn="tl" rotWithShape="0">
              <a:prstClr val="black">
                <a:alpha val="40000"/>
              </a:prstClr>
            </a:outerShdw>
          </a:effectLst>
        </p:spPr>
        <p:txBody>
          <a:bodyPr wrap="square" lIns="45720" rIns="0" rtlCol="0">
            <a:spAutoFit/>
          </a:bodyPr>
          <a:lstStyle>
            <a:defPPr>
              <a:defRPr lang="en-US"/>
            </a:defPPr>
            <a:lvl1pPr marR="0" lvl="0" indent="0" algn="ctr" fontAlgn="base">
              <a:lnSpc>
                <a:spcPct val="100000"/>
              </a:lnSpc>
              <a:spcBef>
                <a:spcPct val="0"/>
              </a:spcBef>
              <a:spcAft>
                <a:spcPct val="0"/>
              </a:spcAft>
              <a:buClrTx/>
              <a:buSzTx/>
              <a:buFontTx/>
              <a:buNone/>
              <a:tabLst/>
              <a:defRPr kumimoji="0" sz="900" b="1" i="0" u="none" strike="noStrike" cap="none" spc="0" normalizeH="0" baseline="0">
                <a:ln>
                  <a:noFill/>
                </a:ln>
                <a:solidFill>
                  <a:srgbClr val="000000"/>
                </a:solidFill>
                <a:effectLst/>
                <a:uLnTx/>
                <a:uFillTx/>
                <a:latin typeface="Arial"/>
                <a:cs typeface="Arial"/>
              </a:defRPr>
            </a:lvl1pPr>
          </a:lstStyle>
          <a:p>
            <a:pPr>
              <a:defRPr/>
            </a:pPr>
            <a:r>
              <a:rPr lang="en-US" sz="1400" kern="0" dirty="0"/>
              <a:t>Digital Thread</a:t>
            </a:r>
          </a:p>
        </p:txBody>
      </p:sp>
      <p:sp>
        <p:nvSpPr>
          <p:cNvPr id="14" name="TextBox 13">
            <a:extLst>
              <a:ext uri="{FF2B5EF4-FFF2-40B4-BE49-F238E27FC236}">
                <a16:creationId xmlns="" xmlns:a16="http://schemas.microsoft.com/office/drawing/2014/main" id="{63CD84D3-19CB-4E98-8A34-1C5A59FAF848}"/>
              </a:ext>
            </a:extLst>
          </p:cNvPr>
          <p:cNvSpPr txBox="1"/>
          <p:nvPr/>
        </p:nvSpPr>
        <p:spPr>
          <a:xfrm>
            <a:off x="8553576" y="2476557"/>
            <a:ext cx="1084417" cy="276999"/>
          </a:xfrm>
          <a:prstGeom prst="rect">
            <a:avLst/>
          </a:prstGeom>
          <a:pattFill prst="ltUpDiag">
            <a:fgClr>
              <a:srgbClr val="D0EAEC"/>
            </a:fgClr>
            <a:bgClr>
              <a:srgbClr val="FFFFFF"/>
            </a:bgClr>
          </a:pattFill>
          <a:ln>
            <a:solidFill>
              <a:srgbClr val="000000"/>
            </a:solidFill>
          </a:ln>
        </p:spPr>
        <p:txBody>
          <a:bodyPr wrap="square" lIns="45720" rIns="0" rtlCol="0">
            <a:spAutoFit/>
          </a:bodyPr>
          <a:lstStyle>
            <a:defPPr>
              <a:defRPr lang="en-US"/>
            </a:defPPr>
            <a:lvl1pPr marR="0" lvl="0" indent="0" fontAlgn="base">
              <a:lnSpc>
                <a:spcPct val="100000"/>
              </a:lnSpc>
              <a:spcBef>
                <a:spcPct val="0"/>
              </a:spcBef>
              <a:spcAft>
                <a:spcPct val="0"/>
              </a:spcAft>
              <a:buClrTx/>
              <a:buSzTx/>
              <a:buFontTx/>
              <a:buNone/>
              <a:tabLst/>
              <a:defRPr kumimoji="0" sz="900" b="0" i="0" u="none" strike="noStrike" cap="none" spc="0" normalizeH="0" baseline="0">
                <a:ln>
                  <a:noFill/>
                </a:ln>
                <a:solidFill>
                  <a:srgbClr val="000000"/>
                </a:solidFill>
                <a:effectLst/>
                <a:uLnTx/>
                <a:uFillTx/>
                <a:latin typeface="Arial"/>
                <a:cs typeface="Arial"/>
              </a:defRPr>
            </a:lvl1pPr>
          </a:lstStyle>
          <a:p>
            <a:pPr>
              <a:defRPr/>
            </a:pPr>
            <a:r>
              <a:rPr lang="en-US" sz="1200" kern="0" dirty="0"/>
              <a:t>Best Practices</a:t>
            </a:r>
          </a:p>
        </p:txBody>
      </p:sp>
      <p:grpSp>
        <p:nvGrpSpPr>
          <p:cNvPr id="15" name="Group 14"/>
          <p:cNvGrpSpPr/>
          <p:nvPr/>
        </p:nvGrpSpPr>
        <p:grpSpPr>
          <a:xfrm>
            <a:off x="486143" y="5496702"/>
            <a:ext cx="10298980" cy="454810"/>
            <a:chOff x="561849" y="5505668"/>
            <a:chExt cx="10298980" cy="454810"/>
          </a:xfrm>
        </p:grpSpPr>
        <p:sp>
          <p:nvSpPr>
            <p:cNvPr id="16" name="Right Arrow 15"/>
            <p:cNvSpPr/>
            <p:nvPr/>
          </p:nvSpPr>
          <p:spPr>
            <a:xfrm>
              <a:off x="6697890" y="5513250"/>
              <a:ext cx="4162939" cy="219209"/>
            </a:xfrm>
            <a:prstGeom prst="rightArrow">
              <a:avLst>
                <a:gd name="adj1" fmla="val 75000"/>
                <a:gd name="adj2" fmla="val 50000"/>
              </a:avLst>
            </a:prstGeom>
            <a:solidFill>
              <a:schemeClr val="tx2">
                <a:lumMod val="20000"/>
                <a:lumOff val="80000"/>
                <a:alpha val="90000"/>
              </a:schemeClr>
            </a:solidFill>
            <a:ln w="25400" cap="flat" cmpd="sng" algn="ctr">
              <a:solidFill>
                <a:srgbClr val="BBE0E3">
                  <a:alpha val="90000"/>
                  <a:tint val="40000"/>
                  <a:hueOff val="0"/>
                  <a:satOff val="0"/>
                  <a:lumOff val="0"/>
                  <a:alphaOff val="0"/>
                </a:srgbClr>
              </a:solidFill>
              <a:prstDash val="solid"/>
              <a:miter lim="800000"/>
            </a:ln>
            <a:effectLst/>
          </p:spPr>
          <p:txBody>
            <a:bodyPr lIns="3108960" tIns="0" bIns="201168"/>
            <a:lstStyle/>
            <a:p>
              <a:pPr fontAlgn="auto">
                <a:spcBef>
                  <a:spcPts val="0"/>
                </a:spcBef>
                <a:spcAft>
                  <a:spcPts val="0"/>
                </a:spcAft>
              </a:pPr>
              <a:r>
                <a:rPr lang="en-US" sz="1400" dirty="0">
                  <a:solidFill>
                    <a:srgbClr val="000000"/>
                  </a:solidFill>
                  <a:latin typeface="Arial"/>
                </a:rPr>
                <a:t>Goals</a:t>
              </a:r>
            </a:p>
          </p:txBody>
        </p:sp>
        <p:sp>
          <p:nvSpPr>
            <p:cNvPr id="17" name="Freeform 16"/>
            <p:cNvSpPr/>
            <p:nvPr/>
          </p:nvSpPr>
          <p:spPr>
            <a:xfrm>
              <a:off x="561849" y="5505668"/>
              <a:ext cx="3921963" cy="234374"/>
            </a:xfrm>
            <a:custGeom>
              <a:avLst/>
              <a:gdLst>
                <a:gd name="connsiteX0" fmla="*/ 0 w 3921963"/>
                <a:gd name="connsiteY0" fmla="*/ 39063 h 234374"/>
                <a:gd name="connsiteX1" fmla="*/ 39063 w 3921963"/>
                <a:gd name="connsiteY1" fmla="*/ 0 h 234374"/>
                <a:gd name="connsiteX2" fmla="*/ 3882900 w 3921963"/>
                <a:gd name="connsiteY2" fmla="*/ 0 h 234374"/>
                <a:gd name="connsiteX3" fmla="*/ 3921963 w 3921963"/>
                <a:gd name="connsiteY3" fmla="*/ 39063 h 234374"/>
                <a:gd name="connsiteX4" fmla="*/ 3921963 w 3921963"/>
                <a:gd name="connsiteY4" fmla="*/ 195311 h 234374"/>
                <a:gd name="connsiteX5" fmla="*/ 3882900 w 3921963"/>
                <a:gd name="connsiteY5" fmla="*/ 234374 h 234374"/>
                <a:gd name="connsiteX6" fmla="*/ 39063 w 3921963"/>
                <a:gd name="connsiteY6" fmla="*/ 234374 h 234374"/>
                <a:gd name="connsiteX7" fmla="*/ 0 w 3921963"/>
                <a:gd name="connsiteY7" fmla="*/ 195311 h 234374"/>
                <a:gd name="connsiteX8" fmla="*/ 0 w 3921963"/>
                <a:gd name="connsiteY8" fmla="*/ 39063 h 23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21963" h="234374">
                  <a:moveTo>
                    <a:pt x="0" y="39063"/>
                  </a:moveTo>
                  <a:cubicBezTo>
                    <a:pt x="0" y="17489"/>
                    <a:pt x="17489" y="0"/>
                    <a:pt x="39063" y="0"/>
                  </a:cubicBezTo>
                  <a:lnTo>
                    <a:pt x="3882900" y="0"/>
                  </a:lnTo>
                  <a:cubicBezTo>
                    <a:pt x="3904474" y="0"/>
                    <a:pt x="3921963" y="17489"/>
                    <a:pt x="3921963" y="39063"/>
                  </a:cubicBezTo>
                  <a:lnTo>
                    <a:pt x="3921963" y="195311"/>
                  </a:lnTo>
                  <a:cubicBezTo>
                    <a:pt x="3921963" y="216885"/>
                    <a:pt x="3904474" y="234374"/>
                    <a:pt x="3882900" y="234374"/>
                  </a:cubicBezTo>
                  <a:lnTo>
                    <a:pt x="39063" y="234374"/>
                  </a:lnTo>
                  <a:cubicBezTo>
                    <a:pt x="17489" y="234374"/>
                    <a:pt x="0" y="216885"/>
                    <a:pt x="0" y="195311"/>
                  </a:cubicBezTo>
                  <a:lnTo>
                    <a:pt x="0" y="39063"/>
                  </a:lnTo>
                  <a:close/>
                </a:path>
              </a:pathLst>
            </a:custGeom>
            <a:solidFill>
              <a:srgbClr val="BBE0E3">
                <a:hueOff val="0"/>
                <a:satOff val="0"/>
                <a:lumOff val="0"/>
                <a:alphaOff val="0"/>
              </a:srgbClr>
            </a:solidFill>
            <a:ln w="25400" cap="flat" cmpd="sng" algn="ctr">
              <a:solidFill>
                <a:srgbClr val="FFFFFF">
                  <a:hueOff val="0"/>
                  <a:satOff val="0"/>
                  <a:lumOff val="0"/>
                  <a:alphaOff val="0"/>
                </a:srgbClr>
              </a:solidFill>
              <a:prstDash val="solid"/>
              <a:miter lim="800000"/>
            </a:ln>
            <a:effectLst/>
          </p:spPr>
          <p:txBody>
            <a:bodyPr spcFirstLastPara="0" vert="horz" wrap="square" lIns="64781" tIns="38111" rIns="64781" bIns="38111" numCol="1" spcCol="1270" anchor="ctr" anchorCtr="0">
              <a:noAutofit/>
            </a:bodyPr>
            <a:lstStyle/>
            <a:p>
              <a:pPr defTabSz="622300" fontAlgn="auto">
                <a:lnSpc>
                  <a:spcPct val="90000"/>
                </a:lnSpc>
                <a:spcBef>
                  <a:spcPts val="0"/>
                </a:spcBef>
                <a:spcAft>
                  <a:spcPct val="35000"/>
                </a:spcAft>
                <a:defRPr/>
              </a:pPr>
              <a:r>
                <a:rPr lang="en-US" sz="1400" kern="0" dirty="0">
                  <a:solidFill>
                    <a:srgbClr val="000000"/>
                  </a:solidFill>
                  <a:latin typeface="Calibri" panose="020F0502020204030204"/>
                  <a:cs typeface="Arial"/>
                </a:rPr>
                <a:t>Design Authoring and Integration Technologies</a:t>
              </a:r>
            </a:p>
          </p:txBody>
        </p:sp>
        <p:sp>
          <p:nvSpPr>
            <p:cNvPr id="18" name="Freeform 17"/>
            <p:cNvSpPr/>
            <p:nvPr/>
          </p:nvSpPr>
          <p:spPr>
            <a:xfrm>
              <a:off x="3126463" y="5747806"/>
              <a:ext cx="3327117" cy="212672"/>
            </a:xfrm>
            <a:custGeom>
              <a:avLst/>
              <a:gdLst>
                <a:gd name="connsiteX0" fmla="*/ 0 w 3327117"/>
                <a:gd name="connsiteY0" fmla="*/ 35446 h 212672"/>
                <a:gd name="connsiteX1" fmla="*/ 35446 w 3327117"/>
                <a:gd name="connsiteY1" fmla="*/ 0 h 212672"/>
                <a:gd name="connsiteX2" fmla="*/ 3291671 w 3327117"/>
                <a:gd name="connsiteY2" fmla="*/ 0 h 212672"/>
                <a:gd name="connsiteX3" fmla="*/ 3327117 w 3327117"/>
                <a:gd name="connsiteY3" fmla="*/ 35446 h 212672"/>
                <a:gd name="connsiteX4" fmla="*/ 3327117 w 3327117"/>
                <a:gd name="connsiteY4" fmla="*/ 177226 h 212672"/>
                <a:gd name="connsiteX5" fmla="*/ 3291671 w 3327117"/>
                <a:gd name="connsiteY5" fmla="*/ 212672 h 212672"/>
                <a:gd name="connsiteX6" fmla="*/ 35446 w 3327117"/>
                <a:gd name="connsiteY6" fmla="*/ 212672 h 212672"/>
                <a:gd name="connsiteX7" fmla="*/ 0 w 3327117"/>
                <a:gd name="connsiteY7" fmla="*/ 177226 h 212672"/>
                <a:gd name="connsiteX8" fmla="*/ 0 w 3327117"/>
                <a:gd name="connsiteY8" fmla="*/ 35446 h 212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7117" h="212672">
                  <a:moveTo>
                    <a:pt x="0" y="35446"/>
                  </a:moveTo>
                  <a:cubicBezTo>
                    <a:pt x="0" y="15870"/>
                    <a:pt x="15870" y="0"/>
                    <a:pt x="35446" y="0"/>
                  </a:cubicBezTo>
                  <a:lnTo>
                    <a:pt x="3291671" y="0"/>
                  </a:lnTo>
                  <a:cubicBezTo>
                    <a:pt x="3311247" y="0"/>
                    <a:pt x="3327117" y="15870"/>
                    <a:pt x="3327117" y="35446"/>
                  </a:cubicBezTo>
                  <a:lnTo>
                    <a:pt x="3327117" y="177226"/>
                  </a:lnTo>
                  <a:cubicBezTo>
                    <a:pt x="3327117" y="196802"/>
                    <a:pt x="3311247" y="212672"/>
                    <a:pt x="3291671" y="212672"/>
                  </a:cubicBezTo>
                  <a:lnTo>
                    <a:pt x="35446" y="212672"/>
                  </a:lnTo>
                  <a:cubicBezTo>
                    <a:pt x="15870" y="212672"/>
                    <a:pt x="0" y="196802"/>
                    <a:pt x="0" y="177226"/>
                  </a:cubicBezTo>
                  <a:lnTo>
                    <a:pt x="0" y="35446"/>
                  </a:lnTo>
                  <a:close/>
                </a:path>
              </a:pathLst>
            </a:custGeom>
            <a:solidFill>
              <a:srgbClr val="BBE0E3">
                <a:hueOff val="0"/>
                <a:satOff val="0"/>
                <a:lumOff val="0"/>
                <a:alphaOff val="0"/>
              </a:srgbClr>
            </a:solidFill>
            <a:ln w="25400" cap="flat" cmpd="sng" algn="ctr">
              <a:solidFill>
                <a:srgbClr val="FFFFFF">
                  <a:hueOff val="0"/>
                  <a:satOff val="0"/>
                  <a:lumOff val="0"/>
                  <a:alphaOff val="0"/>
                </a:srgbClr>
              </a:solidFill>
              <a:prstDash val="solid"/>
              <a:miter lim="800000"/>
            </a:ln>
            <a:effectLst/>
          </p:spPr>
          <p:txBody>
            <a:bodyPr spcFirstLastPara="0" vert="horz" wrap="square" lIns="63722" tIns="37052" rIns="63722" bIns="37052" numCol="1" spcCol="1270" anchor="ctr" anchorCtr="0">
              <a:noAutofit/>
            </a:bodyPr>
            <a:lstStyle/>
            <a:p>
              <a:pPr defTabSz="622300" fontAlgn="auto">
                <a:lnSpc>
                  <a:spcPct val="90000"/>
                </a:lnSpc>
                <a:spcBef>
                  <a:spcPts val="0"/>
                </a:spcBef>
                <a:spcAft>
                  <a:spcPct val="35000"/>
                </a:spcAft>
                <a:defRPr/>
              </a:pPr>
              <a:r>
                <a:rPr lang="en-US" sz="1400" kern="0" dirty="0">
                  <a:solidFill>
                    <a:srgbClr val="000000"/>
                  </a:solidFill>
                  <a:latin typeface="Calibri" panose="020F0502020204030204"/>
                  <a:cs typeface="Arial"/>
                </a:rPr>
                <a:t>Identify / support emerging standards</a:t>
              </a:r>
            </a:p>
          </p:txBody>
        </p:sp>
      </p:grpSp>
      <p:sp>
        <p:nvSpPr>
          <p:cNvPr id="19" name="TextBox 18">
            <a:extLst>
              <a:ext uri="{FF2B5EF4-FFF2-40B4-BE49-F238E27FC236}">
                <a16:creationId xmlns="" xmlns:a16="http://schemas.microsoft.com/office/drawing/2014/main" id="{E7659120-B943-4E4C-9670-E9CCE421BB7A}"/>
              </a:ext>
            </a:extLst>
          </p:cNvPr>
          <p:cNvSpPr txBox="1"/>
          <p:nvPr/>
        </p:nvSpPr>
        <p:spPr>
          <a:xfrm>
            <a:off x="9916021" y="1107054"/>
            <a:ext cx="1876425" cy="253916"/>
          </a:xfrm>
          <a:prstGeom prst="rect">
            <a:avLst/>
          </a:prstGeom>
          <a:noFill/>
          <a:ln>
            <a:solidFill>
              <a:srgbClr val="000000"/>
            </a:solidFill>
          </a:ln>
        </p:spPr>
        <p:txBody>
          <a:bodyPr wrap="square" rtlCol="0">
            <a:spAutoFit/>
          </a:bodyPr>
          <a:lstStyle/>
          <a:p>
            <a:pPr fontAlgn="auto">
              <a:spcBef>
                <a:spcPts val="0"/>
              </a:spcBef>
              <a:spcAft>
                <a:spcPts val="0"/>
              </a:spcAft>
              <a:defRPr/>
            </a:pPr>
            <a:r>
              <a:rPr lang="en-US" sz="1050" b="1" i="1" kern="0" dirty="0">
                <a:solidFill>
                  <a:srgbClr val="000000"/>
                </a:solidFill>
                <a:latin typeface="Arial"/>
                <a:cs typeface="Arial"/>
              </a:rPr>
              <a:t>Vision 2030 and beyond…</a:t>
            </a:r>
          </a:p>
        </p:txBody>
      </p:sp>
      <p:sp>
        <p:nvSpPr>
          <p:cNvPr id="20" name="TextBox 19">
            <a:extLst>
              <a:ext uri="{FF2B5EF4-FFF2-40B4-BE49-F238E27FC236}">
                <a16:creationId xmlns="" xmlns:a16="http://schemas.microsoft.com/office/drawing/2014/main" id="{E9E73391-EE64-4A95-A63E-7F5E05DD5130}"/>
              </a:ext>
            </a:extLst>
          </p:cNvPr>
          <p:cNvSpPr txBox="1"/>
          <p:nvPr/>
        </p:nvSpPr>
        <p:spPr>
          <a:xfrm>
            <a:off x="9118687" y="3744346"/>
            <a:ext cx="1644765" cy="461665"/>
          </a:xfrm>
          <a:prstGeom prst="rect">
            <a:avLst/>
          </a:prstGeom>
          <a:pattFill prst="ltUpDiag">
            <a:fgClr>
              <a:srgbClr val="D0EAEC"/>
            </a:fgClr>
            <a:bgClr>
              <a:srgbClr val="FFFFFF"/>
            </a:bgClr>
          </a:pattFill>
          <a:ln>
            <a:solidFill>
              <a:srgbClr val="000000"/>
            </a:solidFill>
          </a:ln>
          <a:effectLst/>
        </p:spPr>
        <p:txBody>
          <a:bodyPr wrap="square" lIns="45720" rIns="0" rtlCol="0">
            <a:spAutoFit/>
          </a:bodyPr>
          <a:lstStyle>
            <a:defPPr>
              <a:defRPr lang="en-US"/>
            </a:defPPr>
            <a:lvl1pPr marR="0" lvl="0" indent="0" fontAlgn="base">
              <a:lnSpc>
                <a:spcPct val="100000"/>
              </a:lnSpc>
              <a:spcBef>
                <a:spcPct val="0"/>
              </a:spcBef>
              <a:spcAft>
                <a:spcPct val="0"/>
              </a:spcAft>
              <a:buClrTx/>
              <a:buSzTx/>
              <a:buFontTx/>
              <a:buNone/>
              <a:tabLst/>
              <a:defRPr kumimoji="0" sz="750" b="0" i="0" u="none" strike="noStrike" cap="none" spc="0" normalizeH="0" baseline="0">
                <a:ln>
                  <a:noFill/>
                </a:ln>
                <a:solidFill>
                  <a:srgbClr val="000000"/>
                </a:solidFill>
                <a:effectLst/>
                <a:uLnTx/>
                <a:uFillTx/>
                <a:latin typeface="Arial"/>
                <a:cs typeface="Arial"/>
              </a:defRPr>
            </a:lvl1pPr>
          </a:lstStyle>
          <a:p>
            <a:pPr algn="ctr">
              <a:defRPr/>
            </a:pPr>
            <a:r>
              <a:rPr lang="en-US" sz="1200" kern="0" dirty="0"/>
              <a:t>Modeling Frameworks and Work Flows</a:t>
            </a:r>
          </a:p>
        </p:txBody>
      </p:sp>
      <p:sp>
        <p:nvSpPr>
          <p:cNvPr id="21" name="TextBox 20">
            <a:extLst>
              <a:ext uri="{FF2B5EF4-FFF2-40B4-BE49-F238E27FC236}">
                <a16:creationId xmlns="" xmlns:a16="http://schemas.microsoft.com/office/drawing/2014/main" id="{C97631E0-8F1E-49A6-8671-E18A0153955C}"/>
              </a:ext>
            </a:extLst>
          </p:cNvPr>
          <p:cNvSpPr txBox="1"/>
          <p:nvPr/>
        </p:nvSpPr>
        <p:spPr>
          <a:xfrm>
            <a:off x="4652874" y="4324419"/>
            <a:ext cx="756527" cy="461665"/>
          </a:xfrm>
          <a:prstGeom prst="rect">
            <a:avLst/>
          </a:prstGeom>
          <a:solidFill>
            <a:srgbClr val="CCCCFF"/>
          </a:solidFill>
          <a:ln>
            <a:solidFill>
              <a:srgbClr val="000000"/>
            </a:solidFill>
          </a:ln>
        </p:spPr>
        <p:txBody>
          <a:bodyPr wrap="square" lIns="45720" rIns="0" rtlCol="0">
            <a:spAutoFit/>
          </a:bodyPr>
          <a:lstStyle/>
          <a:p>
            <a:pPr algn="ctr" fontAlgn="auto">
              <a:spcBef>
                <a:spcPts val="0"/>
              </a:spcBef>
              <a:spcAft>
                <a:spcPts val="0"/>
              </a:spcAft>
              <a:defRPr/>
            </a:pPr>
            <a:r>
              <a:rPr lang="en-US" sz="1200" kern="0" dirty="0">
                <a:solidFill>
                  <a:srgbClr val="000000"/>
                </a:solidFill>
                <a:latin typeface="Arial"/>
                <a:cs typeface="Arial" panose="020B0604020202020204" pitchFamily="34" charset="0"/>
              </a:rPr>
              <a:t>PDM Strategy</a:t>
            </a:r>
          </a:p>
        </p:txBody>
      </p:sp>
      <p:sp>
        <p:nvSpPr>
          <p:cNvPr id="22" name="Arrow: Curved Down 22">
            <a:extLst>
              <a:ext uri="{FF2B5EF4-FFF2-40B4-BE49-F238E27FC236}">
                <a16:creationId xmlns="" xmlns:a16="http://schemas.microsoft.com/office/drawing/2014/main" id="{4819A691-D87B-4DBF-900E-756309549845}"/>
              </a:ext>
            </a:extLst>
          </p:cNvPr>
          <p:cNvSpPr/>
          <p:nvPr/>
        </p:nvSpPr>
        <p:spPr>
          <a:xfrm rot="20635535">
            <a:off x="7079812" y="963462"/>
            <a:ext cx="4554042" cy="711662"/>
          </a:xfrm>
          <a:prstGeom prst="curvedDownArrow">
            <a:avLst/>
          </a:prstGeom>
          <a:solidFill>
            <a:srgbClr val="DAEDEF"/>
          </a:solidFill>
          <a:ln w="25400" cap="flat" cmpd="sng" algn="ctr">
            <a:solidFill>
              <a:srgbClr val="BBE0E3">
                <a:shade val="50000"/>
              </a:srgbClr>
            </a:solidFill>
            <a:prstDash val="solid"/>
          </a:ln>
          <a:effectLst/>
        </p:spPr>
        <p:txBody>
          <a:bodyPr rtlCol="0" anchor="ctr"/>
          <a:lstStyle/>
          <a:p>
            <a:pPr algn="ctr" fontAlgn="auto">
              <a:spcBef>
                <a:spcPts val="0"/>
              </a:spcBef>
              <a:spcAft>
                <a:spcPts val="0"/>
              </a:spcAft>
              <a:defRPr/>
            </a:pPr>
            <a:endParaRPr lang="en-US" sz="1800" kern="0">
              <a:solidFill>
                <a:srgbClr val="000000"/>
              </a:solidFill>
              <a:latin typeface="Arial"/>
              <a:cs typeface="Arial"/>
            </a:endParaRPr>
          </a:p>
        </p:txBody>
      </p:sp>
      <p:sp>
        <p:nvSpPr>
          <p:cNvPr id="23" name="TextBox 22">
            <a:extLst>
              <a:ext uri="{FF2B5EF4-FFF2-40B4-BE49-F238E27FC236}">
                <a16:creationId xmlns="" xmlns:a16="http://schemas.microsoft.com/office/drawing/2014/main" id="{A4403CCB-4D40-456E-AA9A-EAD73947CA18}"/>
              </a:ext>
            </a:extLst>
          </p:cNvPr>
          <p:cNvSpPr txBox="1"/>
          <p:nvPr/>
        </p:nvSpPr>
        <p:spPr>
          <a:xfrm>
            <a:off x="7526698" y="4039696"/>
            <a:ext cx="1084734" cy="276999"/>
          </a:xfrm>
          <a:prstGeom prst="rect">
            <a:avLst/>
          </a:prstGeom>
          <a:solidFill>
            <a:schemeClr val="accent4">
              <a:lumMod val="20000"/>
              <a:lumOff val="80000"/>
            </a:schemeClr>
          </a:solidFill>
          <a:ln>
            <a:solidFill>
              <a:srgbClr val="000000"/>
            </a:solidFill>
          </a:ln>
        </p:spPr>
        <p:txBody>
          <a:bodyPr wrap="square" lIns="45720" rIns="0" rtlCol="0">
            <a:spAutoFit/>
          </a:bodyPr>
          <a:lstStyle/>
          <a:p>
            <a:pPr algn="ctr" fontAlgn="auto">
              <a:spcBef>
                <a:spcPts val="0"/>
              </a:spcBef>
              <a:spcAft>
                <a:spcPts val="0"/>
              </a:spcAft>
              <a:defRPr/>
            </a:pPr>
            <a:r>
              <a:rPr lang="en-US" sz="1200" kern="0" dirty="0">
                <a:solidFill>
                  <a:srgbClr val="000000"/>
                </a:solidFill>
                <a:latin typeface="Arial"/>
                <a:cs typeface="Arial"/>
              </a:rPr>
              <a:t>PLM Strategy</a:t>
            </a:r>
          </a:p>
        </p:txBody>
      </p:sp>
      <p:sp>
        <p:nvSpPr>
          <p:cNvPr id="24" name="TextBox 23">
            <a:extLst>
              <a:ext uri="{FF2B5EF4-FFF2-40B4-BE49-F238E27FC236}">
                <a16:creationId xmlns="" xmlns:a16="http://schemas.microsoft.com/office/drawing/2014/main" id="{9F97ED25-0793-4202-A124-78F5C6933D98}"/>
              </a:ext>
            </a:extLst>
          </p:cNvPr>
          <p:cNvSpPr txBox="1"/>
          <p:nvPr/>
        </p:nvSpPr>
        <p:spPr>
          <a:xfrm>
            <a:off x="5784636" y="3795211"/>
            <a:ext cx="893447" cy="276999"/>
          </a:xfrm>
          <a:prstGeom prst="rect">
            <a:avLst/>
          </a:prstGeom>
          <a:solidFill>
            <a:schemeClr val="accent2">
              <a:lumMod val="20000"/>
              <a:lumOff val="80000"/>
            </a:schemeClr>
          </a:solidFill>
          <a:ln>
            <a:solidFill>
              <a:srgbClr val="000000"/>
            </a:solidFill>
          </a:ln>
        </p:spPr>
        <p:txBody>
          <a:bodyPr wrap="square" lIns="45720" rIns="0" rtlCol="0">
            <a:spAutoFit/>
          </a:bodyPr>
          <a:lstStyle>
            <a:defPPr>
              <a:defRPr lang="en-US"/>
            </a:defPPr>
            <a:lvl1pPr marR="0" lvl="0" indent="0" fontAlgn="base">
              <a:lnSpc>
                <a:spcPct val="100000"/>
              </a:lnSpc>
              <a:spcBef>
                <a:spcPct val="0"/>
              </a:spcBef>
              <a:spcAft>
                <a:spcPct val="0"/>
              </a:spcAft>
              <a:buClrTx/>
              <a:buSzTx/>
              <a:buFontTx/>
              <a:buNone/>
              <a:tabLst/>
              <a:defRPr kumimoji="0" sz="750" b="0" i="0" u="sng" strike="noStrike" cap="none" spc="0" normalizeH="0" baseline="0">
                <a:ln>
                  <a:noFill/>
                </a:ln>
                <a:solidFill>
                  <a:srgbClr val="000000"/>
                </a:solidFill>
                <a:effectLst/>
                <a:uLnTx/>
                <a:uFillTx/>
                <a:latin typeface="Arial"/>
                <a:cs typeface="Arial"/>
              </a:defRPr>
            </a:lvl1pPr>
          </a:lstStyle>
          <a:p>
            <a:pPr algn="ctr" fontAlgn="auto">
              <a:spcBef>
                <a:spcPts val="0"/>
              </a:spcBef>
              <a:spcAft>
                <a:spcPts val="0"/>
              </a:spcAft>
              <a:defRPr/>
            </a:pPr>
            <a:r>
              <a:rPr lang="en-US" sz="1200" u="none" kern="0" dirty="0"/>
              <a:t>Data Linking</a:t>
            </a:r>
          </a:p>
        </p:txBody>
      </p:sp>
      <p:sp>
        <p:nvSpPr>
          <p:cNvPr id="25" name="TextBox 24">
            <a:extLst>
              <a:ext uri="{FF2B5EF4-FFF2-40B4-BE49-F238E27FC236}">
                <a16:creationId xmlns="" xmlns:a16="http://schemas.microsoft.com/office/drawing/2014/main" id="{B8B5BC94-593B-4320-9F30-0B842BC92104}"/>
              </a:ext>
            </a:extLst>
          </p:cNvPr>
          <p:cNvSpPr txBox="1"/>
          <p:nvPr/>
        </p:nvSpPr>
        <p:spPr>
          <a:xfrm>
            <a:off x="3560092" y="4751260"/>
            <a:ext cx="1012201" cy="461665"/>
          </a:xfrm>
          <a:prstGeom prst="rect">
            <a:avLst/>
          </a:prstGeom>
          <a:solidFill>
            <a:srgbClr val="A8E6B7"/>
          </a:solidFill>
          <a:ln>
            <a:solidFill>
              <a:srgbClr val="000000"/>
            </a:solidFill>
          </a:ln>
        </p:spPr>
        <p:txBody>
          <a:bodyPr wrap="square" lIns="45720" rIns="0" rtlCol="0">
            <a:spAutoFit/>
          </a:bodyPr>
          <a:lstStyle/>
          <a:p>
            <a:pPr algn="ctr" fontAlgn="auto">
              <a:spcBef>
                <a:spcPts val="0"/>
              </a:spcBef>
              <a:spcAft>
                <a:spcPts val="0"/>
              </a:spcAft>
              <a:defRPr/>
            </a:pPr>
            <a:r>
              <a:rPr lang="en-US" sz="1200" kern="0" dirty="0">
                <a:solidFill>
                  <a:srgbClr val="000000"/>
                </a:solidFill>
                <a:latin typeface="Arial"/>
                <a:cs typeface="Arial"/>
              </a:rPr>
              <a:t>Terminology-Taxonomy</a:t>
            </a:r>
          </a:p>
        </p:txBody>
      </p:sp>
      <p:sp>
        <p:nvSpPr>
          <p:cNvPr id="26" name="TextBox 25">
            <a:extLst>
              <a:ext uri="{FF2B5EF4-FFF2-40B4-BE49-F238E27FC236}">
                <a16:creationId xmlns="" xmlns:a16="http://schemas.microsoft.com/office/drawing/2014/main" id="{5EE038B6-8014-4B1B-BE5F-552CF4AD482B}"/>
              </a:ext>
            </a:extLst>
          </p:cNvPr>
          <p:cNvSpPr txBox="1"/>
          <p:nvPr/>
        </p:nvSpPr>
        <p:spPr>
          <a:xfrm>
            <a:off x="8698353" y="2786923"/>
            <a:ext cx="1869529" cy="276999"/>
          </a:xfrm>
          <a:prstGeom prst="rect">
            <a:avLst/>
          </a:prstGeom>
          <a:pattFill prst="ltUpDiag">
            <a:fgClr>
              <a:srgbClr val="D0EAEC"/>
            </a:fgClr>
            <a:bgClr>
              <a:srgbClr val="FFFFFF"/>
            </a:bgClr>
          </a:pattFill>
          <a:ln>
            <a:solidFill>
              <a:srgbClr val="000000"/>
            </a:solidFill>
          </a:ln>
          <a:effectLst>
            <a:outerShdw blurRad="50800" dist="38100" dir="2700000" algn="tl" rotWithShape="0">
              <a:prstClr val="black">
                <a:alpha val="40000"/>
              </a:prstClr>
            </a:outerShdw>
          </a:effectLst>
        </p:spPr>
        <p:txBody>
          <a:bodyPr wrap="square" lIns="45720" rIns="0" rtlCol="0">
            <a:spAutoFit/>
          </a:bodyPr>
          <a:lstStyle>
            <a:defPPr>
              <a:defRPr lang="en-US"/>
            </a:defPPr>
            <a:lvl1pPr marR="0" lvl="0" indent="0" fontAlgn="base">
              <a:lnSpc>
                <a:spcPct val="100000"/>
              </a:lnSpc>
              <a:spcBef>
                <a:spcPct val="0"/>
              </a:spcBef>
              <a:spcAft>
                <a:spcPct val="0"/>
              </a:spcAft>
              <a:buClrTx/>
              <a:buSzTx/>
              <a:buFontTx/>
              <a:buNone/>
              <a:tabLst/>
              <a:defRPr kumimoji="0" sz="750" b="0" i="0" u="none" strike="noStrike" cap="none" spc="0" normalizeH="0" baseline="0">
                <a:ln>
                  <a:noFill/>
                </a:ln>
                <a:solidFill>
                  <a:srgbClr val="000000"/>
                </a:solidFill>
                <a:effectLst/>
                <a:uLnTx/>
                <a:uFillTx/>
                <a:latin typeface="Arial"/>
                <a:cs typeface="Arial"/>
              </a:defRPr>
            </a:lvl1pPr>
          </a:lstStyle>
          <a:p>
            <a:pPr algn="ctr">
              <a:defRPr/>
            </a:pPr>
            <a:r>
              <a:rPr lang="en-US" sz="1200" kern="0" dirty="0"/>
              <a:t>Mapping OWL Ontologies</a:t>
            </a:r>
          </a:p>
        </p:txBody>
      </p:sp>
      <p:sp>
        <p:nvSpPr>
          <p:cNvPr id="27" name="TextBox 26">
            <a:extLst>
              <a:ext uri="{FF2B5EF4-FFF2-40B4-BE49-F238E27FC236}">
                <a16:creationId xmlns="" xmlns:a16="http://schemas.microsoft.com/office/drawing/2014/main" id="{D9942AAB-AA01-457F-BC5C-732F672D0B4D}"/>
              </a:ext>
            </a:extLst>
          </p:cNvPr>
          <p:cNvSpPr txBox="1"/>
          <p:nvPr/>
        </p:nvSpPr>
        <p:spPr>
          <a:xfrm>
            <a:off x="5889402" y="4101437"/>
            <a:ext cx="1140737" cy="461665"/>
          </a:xfrm>
          <a:prstGeom prst="rect">
            <a:avLst/>
          </a:prstGeom>
          <a:solidFill>
            <a:schemeClr val="accent2">
              <a:lumMod val="20000"/>
              <a:lumOff val="80000"/>
            </a:schemeClr>
          </a:solidFill>
          <a:ln>
            <a:solidFill>
              <a:srgbClr val="000000"/>
            </a:solidFill>
          </a:ln>
        </p:spPr>
        <p:txBody>
          <a:bodyPr wrap="square" lIns="45720" rIns="0" rtlCol="0">
            <a:spAutoFit/>
          </a:bodyPr>
          <a:lstStyle>
            <a:defPPr>
              <a:defRPr lang="en-US"/>
            </a:defPPr>
            <a:lvl1pPr marR="0" lvl="0" indent="0" fontAlgn="base">
              <a:lnSpc>
                <a:spcPct val="100000"/>
              </a:lnSpc>
              <a:spcBef>
                <a:spcPct val="0"/>
              </a:spcBef>
              <a:spcAft>
                <a:spcPct val="0"/>
              </a:spcAft>
              <a:buClrTx/>
              <a:buSzTx/>
              <a:buFontTx/>
              <a:buNone/>
              <a:tabLst/>
              <a:defRPr kumimoji="0" sz="750" b="0" i="0" u="sng" strike="noStrike" cap="none" spc="0" normalizeH="0" baseline="0">
                <a:ln>
                  <a:noFill/>
                </a:ln>
                <a:solidFill>
                  <a:srgbClr val="000000"/>
                </a:solidFill>
                <a:effectLst/>
                <a:uLnTx/>
                <a:uFillTx/>
                <a:latin typeface="Arial"/>
                <a:cs typeface="Arial"/>
              </a:defRPr>
            </a:lvl1pPr>
          </a:lstStyle>
          <a:p>
            <a:pPr algn="ctr">
              <a:defRPr/>
            </a:pPr>
            <a:r>
              <a:rPr lang="en-US" sz="1200" u="none" kern="0" dirty="0"/>
              <a:t>Internal Collaboration</a:t>
            </a:r>
          </a:p>
        </p:txBody>
      </p:sp>
      <p:sp>
        <p:nvSpPr>
          <p:cNvPr id="28" name="TextBox 27">
            <a:extLst>
              <a:ext uri="{FF2B5EF4-FFF2-40B4-BE49-F238E27FC236}">
                <a16:creationId xmlns="" xmlns:a16="http://schemas.microsoft.com/office/drawing/2014/main" id="{9A1CB6CE-9F6C-4114-A463-8AF581C50210}"/>
              </a:ext>
            </a:extLst>
          </p:cNvPr>
          <p:cNvSpPr txBox="1"/>
          <p:nvPr/>
        </p:nvSpPr>
        <p:spPr>
          <a:xfrm>
            <a:off x="836968" y="4964949"/>
            <a:ext cx="1452785" cy="461665"/>
          </a:xfrm>
          <a:prstGeom prst="rect">
            <a:avLst/>
          </a:prstGeom>
          <a:solidFill>
            <a:srgbClr val="E7E6E6">
              <a:lumMod val="40000"/>
              <a:lumOff val="60000"/>
            </a:srgbClr>
          </a:solidFill>
          <a:ln>
            <a:solidFill>
              <a:srgbClr val="000000"/>
            </a:solidFill>
          </a:ln>
        </p:spPr>
        <p:txBody>
          <a:bodyPr wrap="square" rtlCol="0">
            <a:spAutoFit/>
          </a:bodyPr>
          <a:lstStyle/>
          <a:p>
            <a:pPr fontAlgn="auto">
              <a:spcBef>
                <a:spcPts val="0"/>
              </a:spcBef>
              <a:spcAft>
                <a:spcPts val="0"/>
              </a:spcAft>
              <a:defRPr/>
            </a:pPr>
            <a:r>
              <a:rPr lang="en-US" sz="1200" kern="0" dirty="0">
                <a:solidFill>
                  <a:srgbClr val="000000"/>
                </a:solidFill>
                <a:latin typeface="Arial"/>
                <a:cs typeface="Arial"/>
              </a:rPr>
              <a:t>Grass Roots: </a:t>
            </a:r>
            <a:br>
              <a:rPr lang="en-US" sz="1200" kern="0" dirty="0">
                <a:solidFill>
                  <a:srgbClr val="000000"/>
                </a:solidFill>
                <a:latin typeface="Arial"/>
                <a:cs typeface="Arial"/>
              </a:rPr>
            </a:br>
            <a:r>
              <a:rPr lang="en-US" sz="1200" kern="0" dirty="0">
                <a:solidFill>
                  <a:srgbClr val="000000"/>
                </a:solidFill>
                <a:latin typeface="Arial"/>
                <a:cs typeface="Arial"/>
              </a:rPr>
              <a:t>Project Prototypes</a:t>
            </a:r>
          </a:p>
        </p:txBody>
      </p:sp>
      <p:sp>
        <p:nvSpPr>
          <p:cNvPr id="29" name="TextBox 28">
            <a:extLst>
              <a:ext uri="{FF2B5EF4-FFF2-40B4-BE49-F238E27FC236}">
                <a16:creationId xmlns="" xmlns:a16="http://schemas.microsoft.com/office/drawing/2014/main" id="{9A1CB6CE-9F6C-4114-A463-8AF581C50210}"/>
              </a:ext>
            </a:extLst>
          </p:cNvPr>
          <p:cNvSpPr txBox="1"/>
          <p:nvPr/>
        </p:nvSpPr>
        <p:spPr>
          <a:xfrm>
            <a:off x="6047523" y="4604682"/>
            <a:ext cx="1121360" cy="523220"/>
          </a:xfrm>
          <a:prstGeom prst="rect">
            <a:avLst/>
          </a:prstGeom>
          <a:solidFill>
            <a:srgbClr val="FFCC99"/>
          </a:solidFill>
          <a:ln>
            <a:solidFill>
              <a:srgbClr val="000000"/>
            </a:solidFill>
          </a:ln>
        </p:spPr>
        <p:txBody>
          <a:bodyPr wrap="square" lIns="45720" rIns="0" rtlCol="0">
            <a:spAutoFit/>
          </a:bodyPr>
          <a:lstStyle/>
          <a:p>
            <a:pPr algn="ctr" fontAlgn="auto">
              <a:spcBef>
                <a:spcPts val="0"/>
              </a:spcBef>
              <a:spcAft>
                <a:spcPts val="0"/>
              </a:spcAft>
              <a:defRPr/>
            </a:pPr>
            <a:r>
              <a:rPr lang="en-US" sz="1400" b="1" kern="0" dirty="0">
                <a:solidFill>
                  <a:srgbClr val="000000"/>
                </a:solidFill>
                <a:latin typeface="Arial"/>
                <a:cs typeface="Arial"/>
              </a:rPr>
              <a:t>Enterprise Deployment</a:t>
            </a:r>
          </a:p>
        </p:txBody>
      </p:sp>
      <p:sp>
        <p:nvSpPr>
          <p:cNvPr id="30" name="TextBox 29">
            <a:extLst>
              <a:ext uri="{FF2B5EF4-FFF2-40B4-BE49-F238E27FC236}">
                <a16:creationId xmlns="" xmlns:a16="http://schemas.microsoft.com/office/drawing/2014/main" id="{9F97ED25-0793-4202-A124-78F5C6933D98}"/>
              </a:ext>
            </a:extLst>
          </p:cNvPr>
          <p:cNvSpPr txBox="1"/>
          <p:nvPr/>
        </p:nvSpPr>
        <p:spPr>
          <a:xfrm>
            <a:off x="2369591" y="4730918"/>
            <a:ext cx="992470" cy="646331"/>
          </a:xfrm>
          <a:prstGeom prst="rect">
            <a:avLst/>
          </a:prstGeom>
          <a:solidFill>
            <a:schemeClr val="accent1">
              <a:lumMod val="20000"/>
              <a:lumOff val="80000"/>
            </a:schemeClr>
          </a:solidFill>
          <a:ln>
            <a:solidFill>
              <a:srgbClr val="000000"/>
            </a:solidFill>
          </a:ln>
        </p:spPr>
        <p:txBody>
          <a:bodyPr wrap="square" lIns="45720" rIns="0" rtlCol="0">
            <a:spAutoFit/>
          </a:bodyPr>
          <a:lstStyle>
            <a:defPPr>
              <a:defRPr lang="en-US"/>
            </a:defPPr>
            <a:lvl1pPr marR="0" lvl="0" indent="0" fontAlgn="base">
              <a:lnSpc>
                <a:spcPct val="100000"/>
              </a:lnSpc>
              <a:spcBef>
                <a:spcPct val="0"/>
              </a:spcBef>
              <a:spcAft>
                <a:spcPct val="0"/>
              </a:spcAft>
              <a:buClrTx/>
              <a:buSzTx/>
              <a:buFontTx/>
              <a:buNone/>
              <a:tabLst/>
              <a:defRPr kumimoji="0" sz="750" b="0" i="0" u="sng" strike="noStrike" cap="none" spc="0" normalizeH="0" baseline="0">
                <a:ln>
                  <a:noFill/>
                </a:ln>
                <a:solidFill>
                  <a:srgbClr val="000000"/>
                </a:solidFill>
                <a:effectLst/>
                <a:uLnTx/>
                <a:uFillTx/>
                <a:latin typeface="Arial"/>
                <a:cs typeface="Arial"/>
              </a:defRPr>
            </a:lvl1pPr>
          </a:lstStyle>
          <a:p>
            <a:pPr fontAlgn="auto">
              <a:spcBef>
                <a:spcPts val="0"/>
              </a:spcBef>
              <a:spcAft>
                <a:spcPts val="0"/>
              </a:spcAft>
              <a:defRPr/>
            </a:pPr>
            <a:r>
              <a:rPr lang="en-US" sz="1200" u="none" kern="0" dirty="0"/>
              <a:t>Functional -Logical Architecture</a:t>
            </a:r>
          </a:p>
        </p:txBody>
      </p:sp>
      <p:sp>
        <p:nvSpPr>
          <p:cNvPr id="31" name="TextBox 30">
            <a:extLst>
              <a:ext uri="{FF2B5EF4-FFF2-40B4-BE49-F238E27FC236}">
                <a16:creationId xmlns="" xmlns:a16="http://schemas.microsoft.com/office/drawing/2014/main" id="{9F97ED25-0793-4202-A124-78F5C6933D98}"/>
              </a:ext>
            </a:extLst>
          </p:cNvPr>
          <p:cNvSpPr txBox="1"/>
          <p:nvPr/>
        </p:nvSpPr>
        <p:spPr>
          <a:xfrm>
            <a:off x="7297955" y="3059193"/>
            <a:ext cx="893447" cy="461665"/>
          </a:xfrm>
          <a:prstGeom prst="rect">
            <a:avLst/>
          </a:prstGeom>
          <a:solidFill>
            <a:schemeClr val="accent4">
              <a:lumMod val="20000"/>
              <a:lumOff val="80000"/>
            </a:schemeClr>
          </a:solidFill>
          <a:ln>
            <a:solidFill>
              <a:srgbClr val="000000"/>
            </a:solidFill>
          </a:ln>
        </p:spPr>
        <p:txBody>
          <a:bodyPr wrap="square" lIns="45720" rIns="0" rtlCol="0">
            <a:spAutoFit/>
          </a:bodyPr>
          <a:lstStyle>
            <a:defPPr>
              <a:defRPr lang="en-US"/>
            </a:defPPr>
            <a:lvl1pPr marR="0" lvl="0" indent="0" fontAlgn="base">
              <a:lnSpc>
                <a:spcPct val="100000"/>
              </a:lnSpc>
              <a:spcBef>
                <a:spcPct val="0"/>
              </a:spcBef>
              <a:spcAft>
                <a:spcPct val="0"/>
              </a:spcAft>
              <a:buClrTx/>
              <a:buSzTx/>
              <a:buFontTx/>
              <a:buNone/>
              <a:tabLst/>
              <a:defRPr kumimoji="0" sz="750" b="0" i="0" u="sng" strike="noStrike" cap="none" spc="0" normalizeH="0" baseline="0">
                <a:ln>
                  <a:noFill/>
                </a:ln>
                <a:solidFill>
                  <a:srgbClr val="000000"/>
                </a:solidFill>
                <a:effectLst/>
                <a:uLnTx/>
                <a:uFillTx/>
                <a:latin typeface="Arial"/>
                <a:cs typeface="Arial"/>
              </a:defRPr>
            </a:lvl1pPr>
          </a:lstStyle>
          <a:p>
            <a:pPr algn="ctr" fontAlgn="auto">
              <a:spcBef>
                <a:spcPts val="0"/>
              </a:spcBef>
              <a:spcAft>
                <a:spcPts val="0"/>
              </a:spcAft>
              <a:defRPr/>
            </a:pPr>
            <a:r>
              <a:rPr lang="en-US" sz="1200" u="none" kern="0" dirty="0"/>
              <a:t>Software Modeling</a:t>
            </a:r>
          </a:p>
        </p:txBody>
      </p:sp>
      <p:sp>
        <p:nvSpPr>
          <p:cNvPr id="32" name="TextBox 31">
            <a:extLst>
              <a:ext uri="{FF2B5EF4-FFF2-40B4-BE49-F238E27FC236}">
                <a16:creationId xmlns="" xmlns:a16="http://schemas.microsoft.com/office/drawing/2014/main" id="{9F97ED25-0793-4202-A124-78F5C6933D98}"/>
              </a:ext>
            </a:extLst>
          </p:cNvPr>
          <p:cNvSpPr txBox="1"/>
          <p:nvPr/>
        </p:nvSpPr>
        <p:spPr>
          <a:xfrm>
            <a:off x="7414609" y="3547898"/>
            <a:ext cx="893447" cy="461665"/>
          </a:xfrm>
          <a:prstGeom prst="rect">
            <a:avLst/>
          </a:prstGeom>
          <a:solidFill>
            <a:schemeClr val="accent4">
              <a:lumMod val="20000"/>
              <a:lumOff val="80000"/>
            </a:schemeClr>
          </a:solidFill>
          <a:ln>
            <a:solidFill>
              <a:srgbClr val="000000"/>
            </a:solidFill>
          </a:ln>
        </p:spPr>
        <p:txBody>
          <a:bodyPr wrap="square" lIns="45720" rIns="0" rtlCol="0">
            <a:spAutoFit/>
          </a:bodyPr>
          <a:lstStyle>
            <a:defPPr>
              <a:defRPr lang="en-US"/>
            </a:defPPr>
            <a:lvl1pPr marR="0" lvl="0" indent="0" fontAlgn="base">
              <a:lnSpc>
                <a:spcPct val="100000"/>
              </a:lnSpc>
              <a:spcBef>
                <a:spcPct val="0"/>
              </a:spcBef>
              <a:spcAft>
                <a:spcPct val="0"/>
              </a:spcAft>
              <a:buClrTx/>
              <a:buSzTx/>
              <a:buFontTx/>
              <a:buNone/>
              <a:tabLst/>
              <a:defRPr kumimoji="0" sz="750" b="0" i="0" u="sng" strike="noStrike" cap="none" spc="0" normalizeH="0" baseline="0">
                <a:ln>
                  <a:noFill/>
                </a:ln>
                <a:solidFill>
                  <a:srgbClr val="000000"/>
                </a:solidFill>
                <a:effectLst/>
                <a:uLnTx/>
                <a:uFillTx/>
                <a:latin typeface="Arial"/>
                <a:cs typeface="Arial"/>
              </a:defRPr>
            </a:lvl1pPr>
          </a:lstStyle>
          <a:p>
            <a:pPr algn="ctr" fontAlgn="auto">
              <a:spcBef>
                <a:spcPts val="0"/>
              </a:spcBef>
              <a:spcAft>
                <a:spcPts val="0"/>
              </a:spcAft>
              <a:defRPr/>
            </a:pPr>
            <a:r>
              <a:rPr lang="en-US" sz="1200" u="none" kern="0" dirty="0"/>
              <a:t>Network Signaling</a:t>
            </a:r>
          </a:p>
        </p:txBody>
      </p:sp>
      <p:sp>
        <p:nvSpPr>
          <p:cNvPr id="33" name="TextBox 32">
            <a:extLst>
              <a:ext uri="{FF2B5EF4-FFF2-40B4-BE49-F238E27FC236}">
                <a16:creationId xmlns="" xmlns:a16="http://schemas.microsoft.com/office/drawing/2014/main" id="{9F97ED25-0793-4202-A124-78F5C6933D98}"/>
              </a:ext>
            </a:extLst>
          </p:cNvPr>
          <p:cNvSpPr txBox="1"/>
          <p:nvPr/>
        </p:nvSpPr>
        <p:spPr>
          <a:xfrm>
            <a:off x="2267850" y="4245126"/>
            <a:ext cx="1064422" cy="461665"/>
          </a:xfrm>
          <a:prstGeom prst="rect">
            <a:avLst/>
          </a:prstGeom>
          <a:solidFill>
            <a:schemeClr val="accent1">
              <a:lumMod val="20000"/>
              <a:lumOff val="80000"/>
            </a:schemeClr>
          </a:solidFill>
          <a:ln>
            <a:solidFill>
              <a:srgbClr val="000000"/>
            </a:solidFill>
          </a:ln>
        </p:spPr>
        <p:txBody>
          <a:bodyPr wrap="square" lIns="45720" rIns="0" rtlCol="0">
            <a:spAutoFit/>
          </a:bodyPr>
          <a:lstStyle>
            <a:defPPr>
              <a:defRPr lang="en-US"/>
            </a:defPPr>
            <a:lvl1pPr marR="0" lvl="0" indent="0" fontAlgn="base">
              <a:lnSpc>
                <a:spcPct val="100000"/>
              </a:lnSpc>
              <a:spcBef>
                <a:spcPct val="0"/>
              </a:spcBef>
              <a:spcAft>
                <a:spcPct val="0"/>
              </a:spcAft>
              <a:buClrTx/>
              <a:buSzTx/>
              <a:buFontTx/>
              <a:buNone/>
              <a:tabLst/>
              <a:defRPr kumimoji="0" sz="750" b="0" i="0" u="sng" strike="noStrike" cap="none" spc="0" normalizeH="0" baseline="0">
                <a:ln>
                  <a:noFill/>
                </a:ln>
                <a:solidFill>
                  <a:srgbClr val="000000"/>
                </a:solidFill>
                <a:effectLst/>
                <a:uLnTx/>
                <a:uFillTx/>
                <a:latin typeface="Arial"/>
                <a:cs typeface="Arial"/>
              </a:defRPr>
            </a:lvl1pPr>
          </a:lstStyle>
          <a:p>
            <a:pPr algn="ctr" fontAlgn="auto">
              <a:spcBef>
                <a:spcPts val="0"/>
              </a:spcBef>
              <a:spcAft>
                <a:spcPts val="0"/>
              </a:spcAft>
              <a:defRPr/>
            </a:pPr>
            <a:r>
              <a:rPr lang="en-US" sz="1200" u="none" kern="0" dirty="0"/>
              <a:t>Allocate Requirements</a:t>
            </a:r>
          </a:p>
        </p:txBody>
      </p:sp>
      <p:sp>
        <p:nvSpPr>
          <p:cNvPr id="34" name="TextBox 33">
            <a:extLst>
              <a:ext uri="{FF2B5EF4-FFF2-40B4-BE49-F238E27FC236}">
                <a16:creationId xmlns="" xmlns:a16="http://schemas.microsoft.com/office/drawing/2014/main" id="{9F97ED25-0793-4202-A124-78F5C6933D98}"/>
              </a:ext>
            </a:extLst>
          </p:cNvPr>
          <p:cNvSpPr txBox="1"/>
          <p:nvPr/>
        </p:nvSpPr>
        <p:spPr>
          <a:xfrm>
            <a:off x="7632351" y="4363232"/>
            <a:ext cx="1177332" cy="276999"/>
          </a:xfrm>
          <a:prstGeom prst="rect">
            <a:avLst/>
          </a:prstGeom>
          <a:solidFill>
            <a:schemeClr val="accent4">
              <a:lumMod val="20000"/>
              <a:lumOff val="80000"/>
            </a:schemeClr>
          </a:solidFill>
          <a:ln>
            <a:solidFill>
              <a:srgbClr val="000000"/>
            </a:solidFill>
          </a:ln>
        </p:spPr>
        <p:txBody>
          <a:bodyPr wrap="square" lIns="45720" rIns="0" rtlCol="0">
            <a:spAutoFit/>
          </a:bodyPr>
          <a:lstStyle>
            <a:defPPr>
              <a:defRPr lang="en-US"/>
            </a:defPPr>
            <a:lvl1pPr marR="0" lvl="0" indent="0" fontAlgn="base">
              <a:lnSpc>
                <a:spcPct val="100000"/>
              </a:lnSpc>
              <a:spcBef>
                <a:spcPct val="0"/>
              </a:spcBef>
              <a:spcAft>
                <a:spcPct val="0"/>
              </a:spcAft>
              <a:buClrTx/>
              <a:buSzTx/>
              <a:buFontTx/>
              <a:buNone/>
              <a:tabLst/>
              <a:defRPr kumimoji="0" sz="750" b="0" i="0" u="sng" strike="noStrike" cap="none" spc="0" normalizeH="0" baseline="0">
                <a:ln>
                  <a:noFill/>
                </a:ln>
                <a:solidFill>
                  <a:srgbClr val="000000"/>
                </a:solidFill>
                <a:effectLst/>
                <a:uLnTx/>
                <a:uFillTx/>
                <a:latin typeface="Arial"/>
                <a:cs typeface="Arial"/>
              </a:defRPr>
            </a:lvl1pPr>
          </a:lstStyle>
          <a:p>
            <a:pPr algn="ctr" fontAlgn="auto">
              <a:spcBef>
                <a:spcPts val="0"/>
              </a:spcBef>
              <a:spcAft>
                <a:spcPts val="0"/>
              </a:spcAft>
              <a:defRPr/>
            </a:pPr>
            <a:r>
              <a:rPr lang="en-US" sz="1200" u="none" kern="0" dirty="0"/>
              <a:t>Data Analytics</a:t>
            </a:r>
          </a:p>
        </p:txBody>
      </p:sp>
      <p:sp>
        <p:nvSpPr>
          <p:cNvPr id="35" name="TextBox 34">
            <a:extLst>
              <a:ext uri="{FF2B5EF4-FFF2-40B4-BE49-F238E27FC236}">
                <a16:creationId xmlns="" xmlns:a16="http://schemas.microsoft.com/office/drawing/2014/main" id="{63CD84D3-19CB-4E98-8A34-1C5A59FAF848}"/>
              </a:ext>
            </a:extLst>
          </p:cNvPr>
          <p:cNvSpPr txBox="1"/>
          <p:nvPr/>
        </p:nvSpPr>
        <p:spPr>
          <a:xfrm>
            <a:off x="8800192" y="3107401"/>
            <a:ext cx="1890544" cy="276999"/>
          </a:xfrm>
          <a:prstGeom prst="rect">
            <a:avLst/>
          </a:prstGeom>
          <a:pattFill prst="ltUpDiag">
            <a:fgClr>
              <a:srgbClr val="D0EAEC"/>
            </a:fgClr>
            <a:bgClr>
              <a:srgbClr val="FFFFFF"/>
            </a:bgClr>
          </a:pattFill>
          <a:ln>
            <a:solidFill>
              <a:srgbClr val="000000"/>
            </a:solidFill>
          </a:ln>
        </p:spPr>
        <p:txBody>
          <a:bodyPr wrap="square" lIns="45720" rIns="0" rtlCol="0">
            <a:spAutoFit/>
          </a:bodyPr>
          <a:lstStyle>
            <a:defPPr>
              <a:defRPr lang="en-US"/>
            </a:defPPr>
            <a:lvl1pPr marR="0" lvl="0" indent="0" fontAlgn="base">
              <a:lnSpc>
                <a:spcPct val="100000"/>
              </a:lnSpc>
              <a:spcBef>
                <a:spcPct val="0"/>
              </a:spcBef>
              <a:spcAft>
                <a:spcPct val="0"/>
              </a:spcAft>
              <a:buClrTx/>
              <a:buSzTx/>
              <a:buFontTx/>
              <a:buNone/>
              <a:tabLst/>
              <a:defRPr kumimoji="0" sz="900" b="0" i="0" u="none" strike="noStrike" cap="none" spc="0" normalizeH="0" baseline="0">
                <a:ln>
                  <a:noFill/>
                </a:ln>
                <a:solidFill>
                  <a:srgbClr val="000000"/>
                </a:solidFill>
                <a:effectLst/>
                <a:uLnTx/>
                <a:uFillTx/>
                <a:latin typeface="Arial"/>
                <a:cs typeface="Arial"/>
              </a:defRPr>
            </a:lvl1pPr>
          </a:lstStyle>
          <a:p>
            <a:pPr>
              <a:defRPr/>
            </a:pPr>
            <a:r>
              <a:rPr lang="en-US" sz="1200" kern="0" dirty="0"/>
              <a:t>Data Reuse and Archiving</a:t>
            </a:r>
          </a:p>
        </p:txBody>
      </p:sp>
      <p:sp>
        <p:nvSpPr>
          <p:cNvPr id="36" name="TextBox 35">
            <a:extLst>
              <a:ext uri="{FF2B5EF4-FFF2-40B4-BE49-F238E27FC236}">
                <a16:creationId xmlns="" xmlns:a16="http://schemas.microsoft.com/office/drawing/2014/main" id="{370600BF-7788-433A-8985-D2E5371EF83A}"/>
              </a:ext>
            </a:extLst>
          </p:cNvPr>
          <p:cNvSpPr txBox="1"/>
          <p:nvPr/>
        </p:nvSpPr>
        <p:spPr>
          <a:xfrm>
            <a:off x="4547908" y="3830995"/>
            <a:ext cx="788786" cy="461665"/>
          </a:xfrm>
          <a:prstGeom prst="rect">
            <a:avLst/>
          </a:prstGeom>
          <a:solidFill>
            <a:srgbClr val="CCCCFF"/>
          </a:solidFill>
          <a:ln>
            <a:solidFill>
              <a:srgbClr val="000000"/>
            </a:solidFill>
          </a:ln>
        </p:spPr>
        <p:txBody>
          <a:bodyPr wrap="square" lIns="45720" rIns="0" rtlCol="0">
            <a:spAutoFit/>
          </a:bodyPr>
          <a:lstStyle/>
          <a:p>
            <a:pPr algn="ctr" fontAlgn="auto">
              <a:spcBef>
                <a:spcPts val="0"/>
              </a:spcBef>
              <a:spcAft>
                <a:spcPts val="0"/>
              </a:spcAft>
              <a:defRPr/>
            </a:pPr>
            <a:r>
              <a:rPr lang="en-US" sz="1200" kern="0" dirty="0">
                <a:solidFill>
                  <a:srgbClr val="000000"/>
                </a:solidFill>
                <a:latin typeface="Arial"/>
                <a:cs typeface="Arial"/>
              </a:rPr>
              <a:t>Deploy Training</a:t>
            </a:r>
          </a:p>
        </p:txBody>
      </p:sp>
      <p:sp>
        <p:nvSpPr>
          <p:cNvPr id="37" name="TextBox 36">
            <a:extLst>
              <a:ext uri="{FF2B5EF4-FFF2-40B4-BE49-F238E27FC236}">
                <a16:creationId xmlns="" xmlns:a16="http://schemas.microsoft.com/office/drawing/2014/main" id="{9F97ED25-0793-4202-A124-78F5C6933D98}"/>
              </a:ext>
            </a:extLst>
          </p:cNvPr>
          <p:cNvSpPr txBox="1"/>
          <p:nvPr/>
        </p:nvSpPr>
        <p:spPr>
          <a:xfrm>
            <a:off x="5671237" y="3309664"/>
            <a:ext cx="1403910" cy="461665"/>
          </a:xfrm>
          <a:prstGeom prst="rect">
            <a:avLst/>
          </a:prstGeom>
          <a:solidFill>
            <a:schemeClr val="accent2">
              <a:lumMod val="20000"/>
              <a:lumOff val="80000"/>
            </a:schemeClr>
          </a:solidFill>
          <a:ln>
            <a:solidFill>
              <a:srgbClr val="000000"/>
            </a:solidFill>
          </a:ln>
        </p:spPr>
        <p:txBody>
          <a:bodyPr wrap="square" lIns="45720" rIns="0" rtlCol="0">
            <a:spAutoFit/>
          </a:bodyPr>
          <a:lstStyle>
            <a:defPPr>
              <a:defRPr lang="en-US"/>
            </a:defPPr>
            <a:lvl1pPr marR="0" lvl="0" indent="0" fontAlgn="base">
              <a:lnSpc>
                <a:spcPct val="100000"/>
              </a:lnSpc>
              <a:spcBef>
                <a:spcPct val="0"/>
              </a:spcBef>
              <a:spcAft>
                <a:spcPct val="0"/>
              </a:spcAft>
              <a:buClrTx/>
              <a:buSzTx/>
              <a:buFontTx/>
              <a:buNone/>
              <a:tabLst/>
              <a:defRPr kumimoji="0" sz="750" b="0" i="0" u="sng" strike="noStrike" cap="none" spc="0" normalizeH="0" baseline="0">
                <a:ln>
                  <a:noFill/>
                </a:ln>
                <a:solidFill>
                  <a:srgbClr val="000000"/>
                </a:solidFill>
                <a:effectLst/>
                <a:uLnTx/>
                <a:uFillTx/>
                <a:latin typeface="Arial"/>
                <a:cs typeface="Arial"/>
              </a:defRPr>
            </a:lvl1pPr>
          </a:lstStyle>
          <a:p>
            <a:pPr algn="ctr" fontAlgn="auto">
              <a:spcBef>
                <a:spcPts val="0"/>
              </a:spcBef>
              <a:spcAft>
                <a:spcPts val="0"/>
              </a:spcAft>
              <a:defRPr/>
            </a:pPr>
            <a:r>
              <a:rPr lang="en-US" sz="1200" u="none" kern="0" dirty="0"/>
              <a:t>Data Traceability -</a:t>
            </a:r>
          </a:p>
          <a:p>
            <a:pPr algn="ctr" fontAlgn="auto">
              <a:spcBef>
                <a:spcPts val="0"/>
              </a:spcBef>
              <a:spcAft>
                <a:spcPts val="0"/>
              </a:spcAft>
              <a:defRPr/>
            </a:pPr>
            <a:r>
              <a:rPr lang="en-US" sz="1200" u="none" kern="0" dirty="0"/>
              <a:t>Synchronization</a:t>
            </a:r>
          </a:p>
        </p:txBody>
      </p:sp>
      <p:sp>
        <p:nvSpPr>
          <p:cNvPr id="38" name="TextBox 37">
            <a:extLst>
              <a:ext uri="{FF2B5EF4-FFF2-40B4-BE49-F238E27FC236}">
                <a16:creationId xmlns="" xmlns:a16="http://schemas.microsoft.com/office/drawing/2014/main" id="{9F97ED25-0793-4202-A124-78F5C6933D98}"/>
              </a:ext>
            </a:extLst>
          </p:cNvPr>
          <p:cNvSpPr txBox="1"/>
          <p:nvPr/>
        </p:nvSpPr>
        <p:spPr>
          <a:xfrm>
            <a:off x="4747165" y="4815708"/>
            <a:ext cx="1152337" cy="461665"/>
          </a:xfrm>
          <a:prstGeom prst="rect">
            <a:avLst/>
          </a:prstGeom>
          <a:solidFill>
            <a:srgbClr val="CCCCFF"/>
          </a:solidFill>
          <a:ln>
            <a:solidFill>
              <a:srgbClr val="000000"/>
            </a:solidFill>
          </a:ln>
        </p:spPr>
        <p:txBody>
          <a:bodyPr wrap="square" lIns="45720" rIns="0" rtlCol="0">
            <a:spAutoFit/>
          </a:bodyPr>
          <a:lstStyle>
            <a:defPPr>
              <a:defRPr lang="en-US"/>
            </a:defPPr>
            <a:lvl1pPr marR="0" lvl="0" indent="0" fontAlgn="base">
              <a:lnSpc>
                <a:spcPct val="100000"/>
              </a:lnSpc>
              <a:spcBef>
                <a:spcPct val="0"/>
              </a:spcBef>
              <a:spcAft>
                <a:spcPct val="0"/>
              </a:spcAft>
              <a:buClrTx/>
              <a:buSzTx/>
              <a:buFontTx/>
              <a:buNone/>
              <a:tabLst/>
              <a:defRPr kumimoji="0" sz="750" b="0" i="0" u="sng" strike="noStrike" cap="none" spc="0" normalizeH="0" baseline="0">
                <a:ln>
                  <a:noFill/>
                </a:ln>
                <a:solidFill>
                  <a:srgbClr val="000000"/>
                </a:solidFill>
                <a:effectLst/>
                <a:uLnTx/>
                <a:uFillTx/>
                <a:latin typeface="Arial"/>
                <a:cs typeface="Arial"/>
              </a:defRPr>
            </a:lvl1pPr>
          </a:lstStyle>
          <a:p>
            <a:pPr algn="ctr" fontAlgn="auto">
              <a:spcBef>
                <a:spcPts val="0"/>
              </a:spcBef>
              <a:spcAft>
                <a:spcPts val="0"/>
              </a:spcAft>
              <a:defRPr/>
            </a:pPr>
            <a:r>
              <a:rPr lang="en-US" sz="1200" u="none" kern="0" dirty="0"/>
              <a:t>Config-Change Management</a:t>
            </a:r>
          </a:p>
        </p:txBody>
      </p:sp>
      <p:sp>
        <p:nvSpPr>
          <p:cNvPr id="39" name="TextBox 38">
            <a:extLst>
              <a:ext uri="{FF2B5EF4-FFF2-40B4-BE49-F238E27FC236}">
                <a16:creationId xmlns="" xmlns:a16="http://schemas.microsoft.com/office/drawing/2014/main" id="{370600BF-7788-433A-8985-D2E5371EF83A}"/>
              </a:ext>
            </a:extLst>
          </p:cNvPr>
          <p:cNvSpPr txBox="1"/>
          <p:nvPr/>
        </p:nvSpPr>
        <p:spPr>
          <a:xfrm>
            <a:off x="3401872" y="3756599"/>
            <a:ext cx="681316" cy="461665"/>
          </a:xfrm>
          <a:prstGeom prst="rect">
            <a:avLst/>
          </a:prstGeom>
          <a:solidFill>
            <a:srgbClr val="A8E6B7"/>
          </a:solidFill>
          <a:ln>
            <a:solidFill>
              <a:srgbClr val="000000"/>
            </a:solidFill>
          </a:ln>
        </p:spPr>
        <p:txBody>
          <a:bodyPr wrap="square" lIns="45720" rIns="0" rtlCol="0">
            <a:spAutoFit/>
          </a:bodyPr>
          <a:lstStyle/>
          <a:p>
            <a:pPr algn="ctr" fontAlgn="auto">
              <a:spcBef>
                <a:spcPts val="0"/>
              </a:spcBef>
              <a:spcAft>
                <a:spcPts val="0"/>
              </a:spcAft>
              <a:defRPr/>
            </a:pPr>
            <a:r>
              <a:rPr lang="en-US" sz="1200" kern="0" dirty="0">
                <a:solidFill>
                  <a:srgbClr val="000000"/>
                </a:solidFill>
                <a:latin typeface="Arial"/>
                <a:cs typeface="Arial"/>
              </a:rPr>
              <a:t>Behavior Modeling</a:t>
            </a:r>
          </a:p>
        </p:txBody>
      </p:sp>
      <p:sp>
        <p:nvSpPr>
          <p:cNvPr id="40" name="Arrow: Curved Down 22">
            <a:extLst>
              <a:ext uri="{FF2B5EF4-FFF2-40B4-BE49-F238E27FC236}">
                <a16:creationId xmlns="" xmlns:a16="http://schemas.microsoft.com/office/drawing/2014/main" id="{4819A691-D87B-4DBF-900E-756309549845}"/>
              </a:ext>
            </a:extLst>
          </p:cNvPr>
          <p:cNvSpPr/>
          <p:nvPr/>
        </p:nvSpPr>
        <p:spPr>
          <a:xfrm rot="20731128">
            <a:off x="3294702" y="1206936"/>
            <a:ext cx="6330991" cy="929888"/>
          </a:xfrm>
          <a:prstGeom prst="curvedDownArrow">
            <a:avLst>
              <a:gd name="adj1" fmla="val 17583"/>
              <a:gd name="adj2" fmla="val 35300"/>
              <a:gd name="adj3" fmla="val 19990"/>
            </a:avLst>
          </a:prstGeom>
          <a:solidFill>
            <a:srgbClr val="DAEDEF"/>
          </a:solidFill>
          <a:ln w="25400" cap="flat" cmpd="sng" algn="ctr">
            <a:solidFill>
              <a:srgbClr val="BBE0E3">
                <a:shade val="50000"/>
              </a:srgbClr>
            </a:solidFill>
            <a:prstDash val="solid"/>
          </a:ln>
          <a:effectLst/>
        </p:spPr>
        <p:txBody>
          <a:bodyPr rtlCol="0" anchor="ctr"/>
          <a:lstStyle/>
          <a:p>
            <a:pPr algn="ctr" fontAlgn="auto">
              <a:spcBef>
                <a:spcPts val="0"/>
              </a:spcBef>
              <a:spcAft>
                <a:spcPts val="0"/>
              </a:spcAft>
              <a:defRPr/>
            </a:pPr>
            <a:endParaRPr lang="en-US" sz="1800" kern="0">
              <a:solidFill>
                <a:srgbClr val="000000"/>
              </a:solidFill>
              <a:latin typeface="Arial"/>
              <a:cs typeface="Arial"/>
            </a:endParaRPr>
          </a:p>
        </p:txBody>
      </p:sp>
      <p:sp>
        <p:nvSpPr>
          <p:cNvPr id="41" name="Freeform 40"/>
          <p:cNvSpPr/>
          <p:nvPr/>
        </p:nvSpPr>
        <p:spPr>
          <a:xfrm>
            <a:off x="489643" y="5745096"/>
            <a:ext cx="2492058" cy="206416"/>
          </a:xfrm>
          <a:custGeom>
            <a:avLst/>
            <a:gdLst>
              <a:gd name="connsiteX0" fmla="*/ 0 w 3327117"/>
              <a:gd name="connsiteY0" fmla="*/ 35446 h 212672"/>
              <a:gd name="connsiteX1" fmla="*/ 35446 w 3327117"/>
              <a:gd name="connsiteY1" fmla="*/ 0 h 212672"/>
              <a:gd name="connsiteX2" fmla="*/ 3291671 w 3327117"/>
              <a:gd name="connsiteY2" fmla="*/ 0 h 212672"/>
              <a:gd name="connsiteX3" fmla="*/ 3327117 w 3327117"/>
              <a:gd name="connsiteY3" fmla="*/ 35446 h 212672"/>
              <a:gd name="connsiteX4" fmla="*/ 3327117 w 3327117"/>
              <a:gd name="connsiteY4" fmla="*/ 177226 h 212672"/>
              <a:gd name="connsiteX5" fmla="*/ 3291671 w 3327117"/>
              <a:gd name="connsiteY5" fmla="*/ 212672 h 212672"/>
              <a:gd name="connsiteX6" fmla="*/ 35446 w 3327117"/>
              <a:gd name="connsiteY6" fmla="*/ 212672 h 212672"/>
              <a:gd name="connsiteX7" fmla="*/ 0 w 3327117"/>
              <a:gd name="connsiteY7" fmla="*/ 177226 h 212672"/>
              <a:gd name="connsiteX8" fmla="*/ 0 w 3327117"/>
              <a:gd name="connsiteY8" fmla="*/ 35446 h 212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7117" h="212672">
                <a:moveTo>
                  <a:pt x="0" y="35446"/>
                </a:moveTo>
                <a:cubicBezTo>
                  <a:pt x="0" y="15870"/>
                  <a:pt x="15870" y="0"/>
                  <a:pt x="35446" y="0"/>
                </a:cubicBezTo>
                <a:lnTo>
                  <a:pt x="3291671" y="0"/>
                </a:lnTo>
                <a:cubicBezTo>
                  <a:pt x="3311247" y="0"/>
                  <a:pt x="3327117" y="15870"/>
                  <a:pt x="3327117" y="35446"/>
                </a:cubicBezTo>
                <a:lnTo>
                  <a:pt x="3327117" y="177226"/>
                </a:lnTo>
                <a:cubicBezTo>
                  <a:pt x="3327117" y="196802"/>
                  <a:pt x="3311247" y="212672"/>
                  <a:pt x="3291671" y="212672"/>
                </a:cubicBezTo>
                <a:lnTo>
                  <a:pt x="35446" y="212672"/>
                </a:lnTo>
                <a:cubicBezTo>
                  <a:pt x="15870" y="212672"/>
                  <a:pt x="0" y="196802"/>
                  <a:pt x="0" y="177226"/>
                </a:cubicBezTo>
                <a:lnTo>
                  <a:pt x="0" y="35446"/>
                </a:lnTo>
                <a:close/>
              </a:path>
            </a:pathLst>
          </a:custGeom>
          <a:solidFill>
            <a:srgbClr val="BBE0E3">
              <a:hueOff val="0"/>
              <a:satOff val="0"/>
              <a:lumOff val="0"/>
              <a:alphaOff val="0"/>
            </a:srgbClr>
          </a:solidFill>
          <a:ln w="25400" cap="flat" cmpd="sng" algn="ctr">
            <a:solidFill>
              <a:srgbClr val="FFFFFF">
                <a:hueOff val="0"/>
                <a:satOff val="0"/>
                <a:lumOff val="0"/>
                <a:alphaOff val="0"/>
              </a:srgbClr>
            </a:solidFill>
            <a:prstDash val="solid"/>
            <a:miter lim="800000"/>
          </a:ln>
          <a:effectLst/>
        </p:spPr>
        <p:txBody>
          <a:bodyPr spcFirstLastPara="0" vert="horz" wrap="square" lIns="63722" tIns="37052" rIns="63722" bIns="37052" numCol="1" spcCol="1270" anchor="ctr" anchorCtr="0">
            <a:noAutofit/>
          </a:bodyPr>
          <a:lstStyle/>
          <a:p>
            <a:pPr defTabSz="622300" fontAlgn="auto">
              <a:lnSpc>
                <a:spcPct val="90000"/>
              </a:lnSpc>
              <a:spcBef>
                <a:spcPts val="0"/>
              </a:spcBef>
              <a:spcAft>
                <a:spcPct val="35000"/>
              </a:spcAft>
              <a:defRPr/>
            </a:pPr>
            <a:r>
              <a:rPr lang="en-US" sz="1400" kern="0" dirty="0">
                <a:solidFill>
                  <a:srgbClr val="000000"/>
                </a:solidFill>
                <a:latin typeface="Calibri" panose="020F0502020204030204"/>
                <a:cs typeface="Arial"/>
              </a:rPr>
              <a:t>Process – Tool Infrastructure</a:t>
            </a:r>
          </a:p>
        </p:txBody>
      </p:sp>
      <p:sp>
        <p:nvSpPr>
          <p:cNvPr id="42" name="TextBox 41">
            <a:extLst>
              <a:ext uri="{FF2B5EF4-FFF2-40B4-BE49-F238E27FC236}">
                <a16:creationId xmlns="" xmlns:a16="http://schemas.microsoft.com/office/drawing/2014/main" id="{D9942AAB-AA01-457F-BC5C-732F672D0B4D}"/>
              </a:ext>
            </a:extLst>
          </p:cNvPr>
          <p:cNvSpPr txBox="1"/>
          <p:nvPr/>
        </p:nvSpPr>
        <p:spPr>
          <a:xfrm>
            <a:off x="7754310" y="4684086"/>
            <a:ext cx="1483530" cy="461665"/>
          </a:xfrm>
          <a:prstGeom prst="rect">
            <a:avLst/>
          </a:prstGeom>
          <a:solidFill>
            <a:schemeClr val="accent4">
              <a:lumMod val="20000"/>
              <a:lumOff val="80000"/>
            </a:schemeClr>
          </a:solidFill>
          <a:ln>
            <a:solidFill>
              <a:srgbClr val="000000"/>
            </a:solidFill>
          </a:ln>
        </p:spPr>
        <p:txBody>
          <a:bodyPr wrap="square" lIns="45720" rIns="0" rtlCol="0">
            <a:spAutoFit/>
          </a:bodyPr>
          <a:lstStyle>
            <a:defPPr>
              <a:defRPr lang="en-US"/>
            </a:defPPr>
            <a:lvl1pPr marR="0" lvl="0" indent="0" fontAlgn="base">
              <a:lnSpc>
                <a:spcPct val="100000"/>
              </a:lnSpc>
              <a:spcBef>
                <a:spcPct val="0"/>
              </a:spcBef>
              <a:spcAft>
                <a:spcPct val="0"/>
              </a:spcAft>
              <a:buClrTx/>
              <a:buSzTx/>
              <a:buFontTx/>
              <a:buNone/>
              <a:tabLst/>
              <a:defRPr kumimoji="0" sz="750" b="0" i="0" u="sng" strike="noStrike" cap="none" spc="0" normalizeH="0" baseline="0">
                <a:ln>
                  <a:noFill/>
                </a:ln>
                <a:solidFill>
                  <a:srgbClr val="000000"/>
                </a:solidFill>
                <a:effectLst/>
                <a:uLnTx/>
                <a:uFillTx/>
                <a:latin typeface="Arial"/>
                <a:cs typeface="Arial"/>
              </a:defRPr>
            </a:lvl1pPr>
          </a:lstStyle>
          <a:p>
            <a:pPr algn="ctr">
              <a:defRPr/>
            </a:pPr>
            <a:r>
              <a:rPr lang="en-US" sz="1200" u="none" kern="0" dirty="0"/>
              <a:t>Supplier Collaboration</a:t>
            </a:r>
          </a:p>
        </p:txBody>
      </p:sp>
      <p:sp>
        <p:nvSpPr>
          <p:cNvPr id="43" name="TextBox 42">
            <a:extLst>
              <a:ext uri="{FF2B5EF4-FFF2-40B4-BE49-F238E27FC236}">
                <a16:creationId xmlns="" xmlns:a16="http://schemas.microsoft.com/office/drawing/2014/main" id="{D9942AAB-AA01-457F-BC5C-732F672D0B4D}"/>
              </a:ext>
            </a:extLst>
          </p:cNvPr>
          <p:cNvSpPr txBox="1"/>
          <p:nvPr/>
        </p:nvSpPr>
        <p:spPr>
          <a:xfrm>
            <a:off x="5575066" y="2825003"/>
            <a:ext cx="998762" cy="461665"/>
          </a:xfrm>
          <a:prstGeom prst="rect">
            <a:avLst/>
          </a:prstGeom>
          <a:solidFill>
            <a:schemeClr val="accent2">
              <a:lumMod val="20000"/>
              <a:lumOff val="80000"/>
            </a:schemeClr>
          </a:solidFill>
          <a:ln>
            <a:solidFill>
              <a:srgbClr val="000000"/>
            </a:solidFill>
          </a:ln>
        </p:spPr>
        <p:txBody>
          <a:bodyPr wrap="square" lIns="45720" rIns="0" rtlCol="0">
            <a:spAutoFit/>
          </a:bodyPr>
          <a:lstStyle>
            <a:defPPr>
              <a:defRPr lang="en-US"/>
            </a:defPPr>
            <a:lvl1pPr marR="0" lvl="0" indent="0" fontAlgn="base">
              <a:lnSpc>
                <a:spcPct val="100000"/>
              </a:lnSpc>
              <a:spcBef>
                <a:spcPct val="0"/>
              </a:spcBef>
              <a:spcAft>
                <a:spcPct val="0"/>
              </a:spcAft>
              <a:buClrTx/>
              <a:buSzTx/>
              <a:buFontTx/>
              <a:buNone/>
              <a:tabLst/>
              <a:defRPr kumimoji="0" sz="750" b="0" i="0" u="sng" strike="noStrike" cap="none" spc="0" normalizeH="0" baseline="0">
                <a:ln>
                  <a:noFill/>
                </a:ln>
                <a:solidFill>
                  <a:srgbClr val="000000"/>
                </a:solidFill>
                <a:effectLst/>
                <a:uLnTx/>
                <a:uFillTx/>
                <a:latin typeface="Arial"/>
                <a:cs typeface="Arial"/>
              </a:defRPr>
            </a:lvl1pPr>
          </a:lstStyle>
          <a:p>
            <a:pPr algn="ctr">
              <a:defRPr/>
            </a:pPr>
            <a:r>
              <a:rPr lang="en-US" sz="1200" u="none" kern="0" dirty="0"/>
              <a:t>Metadata </a:t>
            </a:r>
            <a:br>
              <a:rPr lang="en-US" sz="1200" u="none" kern="0" dirty="0"/>
            </a:br>
            <a:r>
              <a:rPr lang="en-US" sz="1200" u="none" kern="0" dirty="0"/>
              <a:t>Standards</a:t>
            </a:r>
          </a:p>
        </p:txBody>
      </p:sp>
      <p:sp>
        <p:nvSpPr>
          <p:cNvPr id="44" name="Freeform 43"/>
          <p:cNvSpPr/>
          <p:nvPr/>
        </p:nvSpPr>
        <p:spPr>
          <a:xfrm>
            <a:off x="4466760" y="5510033"/>
            <a:ext cx="2075587" cy="208982"/>
          </a:xfrm>
          <a:custGeom>
            <a:avLst/>
            <a:gdLst>
              <a:gd name="connsiteX0" fmla="*/ 0 w 3327117"/>
              <a:gd name="connsiteY0" fmla="*/ 35446 h 212672"/>
              <a:gd name="connsiteX1" fmla="*/ 35446 w 3327117"/>
              <a:gd name="connsiteY1" fmla="*/ 0 h 212672"/>
              <a:gd name="connsiteX2" fmla="*/ 3291671 w 3327117"/>
              <a:gd name="connsiteY2" fmla="*/ 0 h 212672"/>
              <a:gd name="connsiteX3" fmla="*/ 3327117 w 3327117"/>
              <a:gd name="connsiteY3" fmla="*/ 35446 h 212672"/>
              <a:gd name="connsiteX4" fmla="*/ 3327117 w 3327117"/>
              <a:gd name="connsiteY4" fmla="*/ 177226 h 212672"/>
              <a:gd name="connsiteX5" fmla="*/ 3291671 w 3327117"/>
              <a:gd name="connsiteY5" fmla="*/ 212672 h 212672"/>
              <a:gd name="connsiteX6" fmla="*/ 35446 w 3327117"/>
              <a:gd name="connsiteY6" fmla="*/ 212672 h 212672"/>
              <a:gd name="connsiteX7" fmla="*/ 0 w 3327117"/>
              <a:gd name="connsiteY7" fmla="*/ 177226 h 212672"/>
              <a:gd name="connsiteX8" fmla="*/ 0 w 3327117"/>
              <a:gd name="connsiteY8" fmla="*/ 35446 h 212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7117" h="212672">
                <a:moveTo>
                  <a:pt x="0" y="35446"/>
                </a:moveTo>
                <a:cubicBezTo>
                  <a:pt x="0" y="15870"/>
                  <a:pt x="15870" y="0"/>
                  <a:pt x="35446" y="0"/>
                </a:cubicBezTo>
                <a:lnTo>
                  <a:pt x="3291671" y="0"/>
                </a:lnTo>
                <a:cubicBezTo>
                  <a:pt x="3311247" y="0"/>
                  <a:pt x="3327117" y="15870"/>
                  <a:pt x="3327117" y="35446"/>
                </a:cubicBezTo>
                <a:lnTo>
                  <a:pt x="3327117" y="177226"/>
                </a:lnTo>
                <a:cubicBezTo>
                  <a:pt x="3327117" y="196802"/>
                  <a:pt x="3311247" y="212672"/>
                  <a:pt x="3291671" y="212672"/>
                </a:cubicBezTo>
                <a:lnTo>
                  <a:pt x="35446" y="212672"/>
                </a:lnTo>
                <a:cubicBezTo>
                  <a:pt x="15870" y="212672"/>
                  <a:pt x="0" y="196802"/>
                  <a:pt x="0" y="177226"/>
                </a:cubicBezTo>
                <a:lnTo>
                  <a:pt x="0" y="35446"/>
                </a:lnTo>
                <a:close/>
              </a:path>
            </a:pathLst>
          </a:custGeom>
          <a:solidFill>
            <a:srgbClr val="BBE0E3">
              <a:hueOff val="0"/>
              <a:satOff val="0"/>
              <a:lumOff val="0"/>
              <a:alphaOff val="0"/>
            </a:srgbClr>
          </a:solidFill>
          <a:ln w="25400" cap="flat" cmpd="sng" algn="ctr">
            <a:solidFill>
              <a:srgbClr val="FFFFFF">
                <a:hueOff val="0"/>
                <a:satOff val="0"/>
                <a:lumOff val="0"/>
                <a:alphaOff val="0"/>
              </a:srgbClr>
            </a:solidFill>
            <a:prstDash val="solid"/>
            <a:miter lim="800000"/>
          </a:ln>
          <a:effectLst/>
        </p:spPr>
        <p:txBody>
          <a:bodyPr spcFirstLastPara="0" vert="horz" wrap="square" lIns="63722" tIns="37052" rIns="63722" bIns="37052" numCol="1" spcCol="1270" anchor="ctr" anchorCtr="0">
            <a:noAutofit/>
          </a:bodyPr>
          <a:lstStyle/>
          <a:p>
            <a:pPr defTabSz="622300" fontAlgn="auto">
              <a:lnSpc>
                <a:spcPct val="90000"/>
              </a:lnSpc>
              <a:spcBef>
                <a:spcPts val="0"/>
              </a:spcBef>
              <a:spcAft>
                <a:spcPct val="35000"/>
              </a:spcAft>
              <a:defRPr/>
            </a:pPr>
            <a:r>
              <a:rPr lang="en-US" sz="1400" kern="0" dirty="0">
                <a:solidFill>
                  <a:srgbClr val="000000"/>
                </a:solidFill>
                <a:latin typeface="Calibri" panose="020F0502020204030204"/>
                <a:cs typeface="Arial"/>
              </a:rPr>
              <a:t>Standardize Deployment</a:t>
            </a:r>
          </a:p>
        </p:txBody>
      </p:sp>
      <p:sp>
        <p:nvSpPr>
          <p:cNvPr id="45" name="Speech Bubble: Oval 27">
            <a:extLst>
              <a:ext uri="{FF2B5EF4-FFF2-40B4-BE49-F238E27FC236}">
                <a16:creationId xmlns="" xmlns:a16="http://schemas.microsoft.com/office/drawing/2014/main" id="{10741033-2C70-4972-992B-FE54767DBCBC}"/>
              </a:ext>
            </a:extLst>
          </p:cNvPr>
          <p:cNvSpPr/>
          <p:nvPr/>
        </p:nvSpPr>
        <p:spPr>
          <a:xfrm>
            <a:off x="8313952" y="5114069"/>
            <a:ext cx="2755800" cy="391057"/>
          </a:xfrm>
          <a:prstGeom prst="wedgeEllipseCallout">
            <a:avLst>
              <a:gd name="adj1" fmla="val -24289"/>
              <a:gd name="adj2" fmla="val 88537"/>
            </a:avLst>
          </a:prstGeom>
          <a:solidFill>
            <a:srgbClr val="FFCC99"/>
          </a:solidFill>
          <a:ln w="25400" cap="flat" cmpd="sng" algn="ctr">
            <a:solidFill>
              <a:srgbClr val="BBE0E3">
                <a:shade val="50000"/>
              </a:srgbClr>
            </a:solidFill>
            <a:prstDash val="solid"/>
          </a:ln>
          <a:effectLst>
            <a:outerShdw blurRad="50800" dist="38100" dir="2700000" algn="tl" rotWithShape="0">
              <a:prstClr val="black">
                <a:alpha val="40000"/>
              </a:prstClr>
            </a:outerShdw>
          </a:effectLst>
        </p:spPr>
        <p:txBody>
          <a:bodyPr rtlCol="0" anchor="ctr"/>
          <a:lstStyle/>
          <a:p>
            <a:pPr algn="ctr" fontAlgn="auto">
              <a:spcBef>
                <a:spcPts val="0"/>
              </a:spcBef>
              <a:spcAft>
                <a:spcPts val="0"/>
              </a:spcAft>
              <a:defRPr/>
            </a:pPr>
            <a:r>
              <a:rPr lang="en-US" sz="1400" b="1" kern="0" dirty="0">
                <a:solidFill>
                  <a:srgbClr val="000000"/>
                </a:solidFill>
                <a:latin typeface="Arial"/>
                <a:cs typeface="Arial"/>
              </a:rPr>
              <a:t>Deployment Metrics</a:t>
            </a:r>
            <a:endParaRPr lang="en-US" sz="1400" b="1" u="sng" kern="0" dirty="0">
              <a:solidFill>
                <a:srgbClr val="000000"/>
              </a:solidFill>
              <a:latin typeface="Arial"/>
              <a:cs typeface="Arial"/>
            </a:endParaRPr>
          </a:p>
        </p:txBody>
      </p:sp>
      <p:sp>
        <p:nvSpPr>
          <p:cNvPr id="46" name="Rectangle 45"/>
          <p:cNvSpPr/>
          <p:nvPr/>
        </p:nvSpPr>
        <p:spPr>
          <a:xfrm>
            <a:off x="7420506" y="6226286"/>
            <a:ext cx="3270230" cy="215444"/>
          </a:xfrm>
          <a:prstGeom prst="rect">
            <a:avLst/>
          </a:prstGeom>
        </p:spPr>
        <p:txBody>
          <a:bodyPr wrap="square">
            <a:spAutoFit/>
          </a:bodyPr>
          <a:lstStyle/>
          <a:p>
            <a:pPr defTabSz="342717" fontAlgn="auto">
              <a:spcBef>
                <a:spcPts val="0"/>
              </a:spcBef>
              <a:spcAft>
                <a:spcPts val="0"/>
              </a:spcAft>
            </a:pPr>
            <a:r>
              <a:rPr lang="en-US" sz="800" dirty="0">
                <a:solidFill>
                  <a:prstClr val="black"/>
                </a:solidFill>
                <a:latin typeface="Calibri" panose="020F0502020204030204"/>
              </a:rPr>
              <a:t>from PDES-LOTAR MBSE Teams to INCOSE, Jan 2021, updated March 2022</a:t>
            </a:r>
            <a:endParaRPr lang="en-US" dirty="0">
              <a:solidFill>
                <a:prstClr val="black"/>
              </a:solidFill>
              <a:latin typeface="Calibri" panose="020F0502020204030204"/>
            </a:endParaRPr>
          </a:p>
        </p:txBody>
      </p:sp>
      <p:sp>
        <p:nvSpPr>
          <p:cNvPr id="47" name="TextBox 46">
            <a:extLst>
              <a:ext uri="{FF2B5EF4-FFF2-40B4-BE49-F238E27FC236}">
                <a16:creationId xmlns="" xmlns:a16="http://schemas.microsoft.com/office/drawing/2014/main" id="{63CD84D3-19CB-4E98-8A34-1C5A59FAF848}"/>
              </a:ext>
            </a:extLst>
          </p:cNvPr>
          <p:cNvSpPr txBox="1"/>
          <p:nvPr/>
        </p:nvSpPr>
        <p:spPr>
          <a:xfrm>
            <a:off x="9285893" y="4264063"/>
            <a:ext cx="1886414" cy="276999"/>
          </a:xfrm>
          <a:prstGeom prst="rect">
            <a:avLst/>
          </a:prstGeom>
          <a:pattFill prst="ltUpDiag">
            <a:fgClr>
              <a:srgbClr val="D0EAEC"/>
            </a:fgClr>
            <a:bgClr>
              <a:srgbClr val="FFFFFF"/>
            </a:bgClr>
          </a:pattFill>
          <a:ln>
            <a:solidFill>
              <a:srgbClr val="000000"/>
            </a:solidFill>
          </a:ln>
        </p:spPr>
        <p:txBody>
          <a:bodyPr wrap="none" lIns="45720" rIns="0" rtlCol="0">
            <a:spAutoFit/>
          </a:bodyPr>
          <a:lstStyle>
            <a:defPPr>
              <a:defRPr lang="en-US"/>
            </a:defPPr>
            <a:lvl1pPr marR="0" lvl="0" indent="0" fontAlgn="base">
              <a:lnSpc>
                <a:spcPct val="100000"/>
              </a:lnSpc>
              <a:spcBef>
                <a:spcPct val="0"/>
              </a:spcBef>
              <a:spcAft>
                <a:spcPct val="0"/>
              </a:spcAft>
              <a:buClrTx/>
              <a:buSzTx/>
              <a:buFontTx/>
              <a:buNone/>
              <a:tabLst/>
              <a:defRPr kumimoji="0" sz="900" b="0" i="0" u="none" strike="noStrike" cap="none" spc="0" normalizeH="0" baseline="0">
                <a:ln>
                  <a:noFill/>
                </a:ln>
                <a:solidFill>
                  <a:srgbClr val="000000"/>
                </a:solidFill>
                <a:effectLst/>
                <a:uLnTx/>
                <a:uFillTx/>
                <a:latin typeface="Arial"/>
                <a:cs typeface="Arial"/>
              </a:defRPr>
            </a:lvl1pPr>
          </a:lstStyle>
          <a:p>
            <a:pPr>
              <a:defRPr/>
            </a:pPr>
            <a:r>
              <a:rPr lang="en-US" sz="1200" kern="0" dirty="0"/>
              <a:t>Multi-Domain Deployments</a:t>
            </a:r>
          </a:p>
        </p:txBody>
      </p:sp>
      <p:sp>
        <p:nvSpPr>
          <p:cNvPr id="48" name="TextBox 47">
            <a:extLst>
              <a:ext uri="{FF2B5EF4-FFF2-40B4-BE49-F238E27FC236}">
                <a16:creationId xmlns="" xmlns:a16="http://schemas.microsoft.com/office/drawing/2014/main" id="{9AE98877-347B-4A56-9B77-74EDC6B8E5B2}"/>
              </a:ext>
            </a:extLst>
          </p:cNvPr>
          <p:cNvSpPr txBox="1"/>
          <p:nvPr/>
        </p:nvSpPr>
        <p:spPr>
          <a:xfrm>
            <a:off x="2626486" y="2928742"/>
            <a:ext cx="1179783" cy="738664"/>
          </a:xfrm>
          <a:prstGeom prst="rect">
            <a:avLst/>
          </a:prstGeom>
          <a:solidFill>
            <a:srgbClr val="FFCC99"/>
          </a:solidFill>
          <a:ln>
            <a:solidFill>
              <a:srgbClr val="000000"/>
            </a:solidFill>
          </a:ln>
          <a:effectLst>
            <a:outerShdw blurRad="50800" dist="38100" dir="2700000" algn="tl" rotWithShape="0">
              <a:prstClr val="black">
                <a:alpha val="40000"/>
              </a:prstClr>
            </a:outerShdw>
          </a:effectLst>
        </p:spPr>
        <p:txBody>
          <a:bodyPr wrap="square" lIns="45720" rIns="0" rtlCol="0">
            <a:spAutoFit/>
          </a:bodyPr>
          <a:lstStyle>
            <a:defPPr>
              <a:defRPr lang="en-US"/>
            </a:defPPr>
            <a:lvl1pPr marR="0" lvl="0" indent="0" fontAlgn="base">
              <a:lnSpc>
                <a:spcPct val="100000"/>
              </a:lnSpc>
              <a:spcBef>
                <a:spcPct val="0"/>
              </a:spcBef>
              <a:spcAft>
                <a:spcPct val="0"/>
              </a:spcAft>
              <a:buClrTx/>
              <a:buSzTx/>
              <a:buFontTx/>
              <a:buNone/>
              <a:tabLst/>
              <a:defRPr kumimoji="0" sz="750" b="0" i="0" u="none" strike="noStrike" cap="none" spc="0" normalizeH="0" baseline="0">
                <a:ln>
                  <a:noFill/>
                </a:ln>
                <a:solidFill>
                  <a:srgbClr val="000000"/>
                </a:solidFill>
                <a:effectLst/>
                <a:uLnTx/>
                <a:uFillTx/>
                <a:latin typeface="Arial"/>
                <a:cs typeface="Arial"/>
              </a:defRPr>
            </a:lvl1pPr>
          </a:lstStyle>
          <a:p>
            <a:pPr algn="ctr">
              <a:defRPr/>
            </a:pPr>
            <a:r>
              <a:rPr lang="en-US" sz="1400" b="1" kern="0" dirty="0"/>
              <a:t>Data Standards Plan</a:t>
            </a:r>
          </a:p>
        </p:txBody>
      </p:sp>
      <p:sp>
        <p:nvSpPr>
          <p:cNvPr id="49" name="TextBox 48">
            <a:extLst>
              <a:ext uri="{FF2B5EF4-FFF2-40B4-BE49-F238E27FC236}">
                <a16:creationId xmlns="" xmlns:a16="http://schemas.microsoft.com/office/drawing/2014/main" id="{7882BE05-E6F3-4FBB-85B4-C27922FB275F}"/>
              </a:ext>
            </a:extLst>
          </p:cNvPr>
          <p:cNvSpPr txBox="1"/>
          <p:nvPr/>
        </p:nvSpPr>
        <p:spPr>
          <a:xfrm>
            <a:off x="10567882" y="2188235"/>
            <a:ext cx="791362" cy="523220"/>
          </a:xfrm>
          <a:prstGeom prst="rect">
            <a:avLst/>
          </a:prstGeom>
          <a:solidFill>
            <a:srgbClr val="FFCC99"/>
          </a:solidFill>
          <a:ln>
            <a:solidFill>
              <a:srgbClr val="000000"/>
            </a:solidFill>
          </a:ln>
          <a:effectLst>
            <a:outerShdw blurRad="50800" dist="38100" dir="2700000" algn="tl" rotWithShape="0">
              <a:prstClr val="black">
                <a:alpha val="40000"/>
              </a:prstClr>
            </a:outerShdw>
          </a:effectLst>
        </p:spPr>
        <p:txBody>
          <a:bodyPr wrap="square" lIns="45720" rIns="0" rtlCol="0">
            <a:spAutoFit/>
          </a:bodyPr>
          <a:lstStyle>
            <a:defPPr>
              <a:defRPr lang="en-US"/>
            </a:defPPr>
            <a:lvl1pPr marR="0" lvl="0" indent="0" algn="ctr" fontAlgn="base">
              <a:lnSpc>
                <a:spcPct val="100000"/>
              </a:lnSpc>
              <a:spcBef>
                <a:spcPct val="0"/>
              </a:spcBef>
              <a:spcAft>
                <a:spcPct val="0"/>
              </a:spcAft>
              <a:buClrTx/>
              <a:buSzTx/>
              <a:buFontTx/>
              <a:buNone/>
              <a:tabLst/>
              <a:defRPr kumimoji="0" sz="900" b="1" i="0" u="none" strike="noStrike" cap="none" spc="0" normalizeH="0" baseline="0">
                <a:ln>
                  <a:noFill/>
                </a:ln>
                <a:solidFill>
                  <a:srgbClr val="000000"/>
                </a:solidFill>
                <a:effectLst/>
                <a:uLnTx/>
                <a:uFillTx/>
                <a:latin typeface="Arial"/>
                <a:cs typeface="Arial"/>
              </a:defRPr>
            </a:lvl1pPr>
          </a:lstStyle>
          <a:p>
            <a:pPr>
              <a:defRPr/>
            </a:pPr>
            <a:r>
              <a:rPr lang="en-US" sz="1400" kern="0" dirty="0"/>
              <a:t>Digital Twin</a:t>
            </a:r>
          </a:p>
        </p:txBody>
      </p:sp>
      <p:sp>
        <p:nvSpPr>
          <p:cNvPr id="50" name="Oval 49">
            <a:extLst>
              <a:ext uri="{FF2B5EF4-FFF2-40B4-BE49-F238E27FC236}">
                <a16:creationId xmlns="" xmlns:a16="http://schemas.microsoft.com/office/drawing/2014/main" id="{9C1EA280-9018-4BC3-95E6-B59D26051225}"/>
              </a:ext>
            </a:extLst>
          </p:cNvPr>
          <p:cNvSpPr/>
          <p:nvPr/>
        </p:nvSpPr>
        <p:spPr>
          <a:xfrm>
            <a:off x="10191146" y="2090390"/>
            <a:ext cx="1531560" cy="720219"/>
          </a:xfrm>
          <a:prstGeom prst="ellipse">
            <a:avLst/>
          </a:prstGeom>
          <a:noFill/>
          <a:ln w="25400" cap="flat" cmpd="sng" algn="ctr">
            <a:solidFill>
              <a:srgbClr val="00B050"/>
            </a:solidFill>
            <a:prstDash val="solid"/>
          </a:ln>
          <a:effectLst/>
        </p:spPr>
        <p:txBody>
          <a:bodyPr rtlCol="0" anchor="ctr"/>
          <a:lstStyle/>
          <a:p>
            <a:pPr algn="ctr" fontAlgn="auto">
              <a:spcBef>
                <a:spcPts val="0"/>
              </a:spcBef>
              <a:spcAft>
                <a:spcPts val="0"/>
              </a:spcAft>
              <a:defRPr/>
            </a:pPr>
            <a:endParaRPr lang="en-US" sz="1800" kern="0">
              <a:solidFill>
                <a:srgbClr val="FFFFFF"/>
              </a:solidFill>
              <a:latin typeface="Arial"/>
              <a:cs typeface="Arial"/>
            </a:endParaRPr>
          </a:p>
        </p:txBody>
      </p:sp>
      <p:sp>
        <p:nvSpPr>
          <p:cNvPr id="51" name="TextBox 50">
            <a:extLst>
              <a:ext uri="{FF2B5EF4-FFF2-40B4-BE49-F238E27FC236}">
                <a16:creationId xmlns="" xmlns:a16="http://schemas.microsoft.com/office/drawing/2014/main" id="{63CD84D3-19CB-4E98-8A34-1C5A59FAF848}"/>
              </a:ext>
            </a:extLst>
          </p:cNvPr>
          <p:cNvSpPr txBox="1"/>
          <p:nvPr/>
        </p:nvSpPr>
        <p:spPr>
          <a:xfrm>
            <a:off x="9422150" y="4582303"/>
            <a:ext cx="1613903" cy="461665"/>
          </a:xfrm>
          <a:prstGeom prst="rect">
            <a:avLst/>
          </a:prstGeom>
          <a:pattFill prst="ltUpDiag">
            <a:fgClr>
              <a:srgbClr val="D0EAEC"/>
            </a:fgClr>
            <a:bgClr>
              <a:srgbClr val="FFFFFF"/>
            </a:bgClr>
          </a:pattFill>
          <a:ln>
            <a:solidFill>
              <a:srgbClr val="000000"/>
            </a:solidFill>
          </a:ln>
        </p:spPr>
        <p:txBody>
          <a:bodyPr wrap="none" lIns="45720" rIns="0" rtlCol="0">
            <a:spAutoFit/>
          </a:bodyPr>
          <a:lstStyle>
            <a:defPPr>
              <a:defRPr lang="en-US"/>
            </a:defPPr>
            <a:lvl1pPr marR="0" lvl="0" indent="0" fontAlgn="base">
              <a:lnSpc>
                <a:spcPct val="100000"/>
              </a:lnSpc>
              <a:spcBef>
                <a:spcPct val="0"/>
              </a:spcBef>
              <a:spcAft>
                <a:spcPct val="0"/>
              </a:spcAft>
              <a:buClrTx/>
              <a:buSzTx/>
              <a:buFontTx/>
              <a:buNone/>
              <a:tabLst/>
              <a:defRPr kumimoji="0" sz="900" b="0" i="0" u="none" strike="noStrike" cap="none" spc="0" normalizeH="0" baseline="0">
                <a:ln>
                  <a:noFill/>
                </a:ln>
                <a:solidFill>
                  <a:srgbClr val="000000"/>
                </a:solidFill>
                <a:effectLst/>
                <a:uLnTx/>
                <a:uFillTx/>
                <a:latin typeface="Arial"/>
                <a:cs typeface="Arial"/>
              </a:defRPr>
            </a:lvl1pPr>
          </a:lstStyle>
          <a:p>
            <a:pPr>
              <a:defRPr/>
            </a:pPr>
            <a:r>
              <a:rPr lang="en-US" sz="1200" kern="0" dirty="0"/>
              <a:t>Manage Obsolescence</a:t>
            </a:r>
            <a:br>
              <a:rPr lang="en-US" sz="1200" kern="0" dirty="0"/>
            </a:br>
            <a:r>
              <a:rPr lang="en-US" sz="1200" kern="0" dirty="0"/>
              <a:t>(tools &amp; data)</a:t>
            </a:r>
          </a:p>
        </p:txBody>
      </p:sp>
      <p:sp>
        <p:nvSpPr>
          <p:cNvPr id="52" name="Freeform 51"/>
          <p:cNvSpPr/>
          <p:nvPr/>
        </p:nvSpPr>
        <p:spPr>
          <a:xfrm>
            <a:off x="6446931" y="5740094"/>
            <a:ext cx="2322132" cy="212672"/>
          </a:xfrm>
          <a:custGeom>
            <a:avLst/>
            <a:gdLst>
              <a:gd name="connsiteX0" fmla="*/ 0 w 3327117"/>
              <a:gd name="connsiteY0" fmla="*/ 35446 h 212672"/>
              <a:gd name="connsiteX1" fmla="*/ 35446 w 3327117"/>
              <a:gd name="connsiteY1" fmla="*/ 0 h 212672"/>
              <a:gd name="connsiteX2" fmla="*/ 3291671 w 3327117"/>
              <a:gd name="connsiteY2" fmla="*/ 0 h 212672"/>
              <a:gd name="connsiteX3" fmla="*/ 3327117 w 3327117"/>
              <a:gd name="connsiteY3" fmla="*/ 35446 h 212672"/>
              <a:gd name="connsiteX4" fmla="*/ 3327117 w 3327117"/>
              <a:gd name="connsiteY4" fmla="*/ 177226 h 212672"/>
              <a:gd name="connsiteX5" fmla="*/ 3291671 w 3327117"/>
              <a:gd name="connsiteY5" fmla="*/ 212672 h 212672"/>
              <a:gd name="connsiteX6" fmla="*/ 35446 w 3327117"/>
              <a:gd name="connsiteY6" fmla="*/ 212672 h 212672"/>
              <a:gd name="connsiteX7" fmla="*/ 0 w 3327117"/>
              <a:gd name="connsiteY7" fmla="*/ 177226 h 212672"/>
              <a:gd name="connsiteX8" fmla="*/ 0 w 3327117"/>
              <a:gd name="connsiteY8" fmla="*/ 35446 h 212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7117" h="212672">
                <a:moveTo>
                  <a:pt x="0" y="35446"/>
                </a:moveTo>
                <a:cubicBezTo>
                  <a:pt x="0" y="15870"/>
                  <a:pt x="15870" y="0"/>
                  <a:pt x="35446" y="0"/>
                </a:cubicBezTo>
                <a:lnTo>
                  <a:pt x="3291671" y="0"/>
                </a:lnTo>
                <a:cubicBezTo>
                  <a:pt x="3311247" y="0"/>
                  <a:pt x="3327117" y="15870"/>
                  <a:pt x="3327117" y="35446"/>
                </a:cubicBezTo>
                <a:lnTo>
                  <a:pt x="3327117" y="177226"/>
                </a:lnTo>
                <a:cubicBezTo>
                  <a:pt x="3327117" y="196802"/>
                  <a:pt x="3311247" y="212672"/>
                  <a:pt x="3291671" y="212672"/>
                </a:cubicBezTo>
                <a:lnTo>
                  <a:pt x="35446" y="212672"/>
                </a:lnTo>
                <a:cubicBezTo>
                  <a:pt x="15870" y="212672"/>
                  <a:pt x="0" y="196802"/>
                  <a:pt x="0" y="177226"/>
                </a:cubicBezTo>
                <a:lnTo>
                  <a:pt x="0" y="35446"/>
                </a:lnTo>
                <a:close/>
              </a:path>
            </a:pathLst>
          </a:custGeom>
          <a:solidFill>
            <a:srgbClr val="BBE0E3">
              <a:hueOff val="0"/>
              <a:satOff val="0"/>
              <a:lumOff val="0"/>
              <a:alphaOff val="0"/>
            </a:srgbClr>
          </a:solidFill>
          <a:ln w="25400" cap="flat" cmpd="sng" algn="ctr">
            <a:solidFill>
              <a:srgbClr val="FFFFFF">
                <a:hueOff val="0"/>
                <a:satOff val="0"/>
                <a:lumOff val="0"/>
                <a:alphaOff val="0"/>
              </a:srgbClr>
            </a:solidFill>
            <a:prstDash val="solid"/>
            <a:miter lim="800000"/>
          </a:ln>
          <a:effectLst/>
        </p:spPr>
        <p:txBody>
          <a:bodyPr spcFirstLastPara="0" vert="horz" wrap="square" lIns="63722" tIns="37052" rIns="63722" bIns="37052" numCol="1" spcCol="1270" anchor="ctr" anchorCtr="0">
            <a:noAutofit/>
          </a:bodyPr>
          <a:lstStyle/>
          <a:p>
            <a:pPr defTabSz="622300" fontAlgn="auto">
              <a:lnSpc>
                <a:spcPct val="90000"/>
              </a:lnSpc>
              <a:spcBef>
                <a:spcPts val="0"/>
              </a:spcBef>
              <a:spcAft>
                <a:spcPct val="35000"/>
              </a:spcAft>
              <a:defRPr/>
            </a:pPr>
            <a:r>
              <a:rPr lang="en-US" sz="1400" kern="0" dirty="0">
                <a:solidFill>
                  <a:srgbClr val="000000"/>
                </a:solidFill>
                <a:latin typeface="Calibri" panose="020F0502020204030204"/>
                <a:cs typeface="Arial"/>
              </a:rPr>
              <a:t>Tool Vendor Requirements</a:t>
            </a:r>
          </a:p>
        </p:txBody>
      </p:sp>
      <p:sp>
        <p:nvSpPr>
          <p:cNvPr id="53" name="Freeform 52"/>
          <p:cNvSpPr/>
          <p:nvPr/>
        </p:nvSpPr>
        <p:spPr>
          <a:xfrm>
            <a:off x="6622184" y="5515573"/>
            <a:ext cx="2322132" cy="212672"/>
          </a:xfrm>
          <a:custGeom>
            <a:avLst/>
            <a:gdLst>
              <a:gd name="connsiteX0" fmla="*/ 0 w 3327117"/>
              <a:gd name="connsiteY0" fmla="*/ 35446 h 212672"/>
              <a:gd name="connsiteX1" fmla="*/ 35446 w 3327117"/>
              <a:gd name="connsiteY1" fmla="*/ 0 h 212672"/>
              <a:gd name="connsiteX2" fmla="*/ 3291671 w 3327117"/>
              <a:gd name="connsiteY2" fmla="*/ 0 h 212672"/>
              <a:gd name="connsiteX3" fmla="*/ 3327117 w 3327117"/>
              <a:gd name="connsiteY3" fmla="*/ 35446 h 212672"/>
              <a:gd name="connsiteX4" fmla="*/ 3327117 w 3327117"/>
              <a:gd name="connsiteY4" fmla="*/ 177226 h 212672"/>
              <a:gd name="connsiteX5" fmla="*/ 3291671 w 3327117"/>
              <a:gd name="connsiteY5" fmla="*/ 212672 h 212672"/>
              <a:gd name="connsiteX6" fmla="*/ 35446 w 3327117"/>
              <a:gd name="connsiteY6" fmla="*/ 212672 h 212672"/>
              <a:gd name="connsiteX7" fmla="*/ 0 w 3327117"/>
              <a:gd name="connsiteY7" fmla="*/ 177226 h 212672"/>
              <a:gd name="connsiteX8" fmla="*/ 0 w 3327117"/>
              <a:gd name="connsiteY8" fmla="*/ 35446 h 212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7117" h="212672">
                <a:moveTo>
                  <a:pt x="0" y="35446"/>
                </a:moveTo>
                <a:cubicBezTo>
                  <a:pt x="0" y="15870"/>
                  <a:pt x="15870" y="0"/>
                  <a:pt x="35446" y="0"/>
                </a:cubicBezTo>
                <a:lnTo>
                  <a:pt x="3291671" y="0"/>
                </a:lnTo>
                <a:cubicBezTo>
                  <a:pt x="3311247" y="0"/>
                  <a:pt x="3327117" y="15870"/>
                  <a:pt x="3327117" y="35446"/>
                </a:cubicBezTo>
                <a:lnTo>
                  <a:pt x="3327117" y="177226"/>
                </a:lnTo>
                <a:cubicBezTo>
                  <a:pt x="3327117" y="196802"/>
                  <a:pt x="3311247" y="212672"/>
                  <a:pt x="3291671" y="212672"/>
                </a:cubicBezTo>
                <a:lnTo>
                  <a:pt x="35446" y="212672"/>
                </a:lnTo>
                <a:cubicBezTo>
                  <a:pt x="15870" y="212672"/>
                  <a:pt x="0" y="196802"/>
                  <a:pt x="0" y="177226"/>
                </a:cubicBezTo>
                <a:lnTo>
                  <a:pt x="0" y="35446"/>
                </a:lnTo>
                <a:close/>
              </a:path>
            </a:pathLst>
          </a:custGeom>
          <a:solidFill>
            <a:srgbClr val="BBE0E3">
              <a:hueOff val="0"/>
              <a:satOff val="0"/>
              <a:lumOff val="0"/>
              <a:alphaOff val="0"/>
            </a:srgbClr>
          </a:solidFill>
          <a:ln w="25400" cap="flat" cmpd="sng" algn="ctr">
            <a:solidFill>
              <a:srgbClr val="FFFFFF">
                <a:hueOff val="0"/>
                <a:satOff val="0"/>
                <a:lumOff val="0"/>
                <a:alphaOff val="0"/>
              </a:srgbClr>
            </a:solidFill>
            <a:prstDash val="solid"/>
            <a:miter lim="800000"/>
          </a:ln>
          <a:effectLst/>
        </p:spPr>
        <p:txBody>
          <a:bodyPr spcFirstLastPara="0" vert="horz" wrap="square" lIns="63722" tIns="37052" rIns="63722" bIns="37052" numCol="1" spcCol="1270" anchor="ctr" anchorCtr="0">
            <a:noAutofit/>
          </a:bodyPr>
          <a:lstStyle/>
          <a:p>
            <a:pPr fontAlgn="auto">
              <a:spcBef>
                <a:spcPts val="0"/>
              </a:spcBef>
              <a:spcAft>
                <a:spcPts val="0"/>
              </a:spcAft>
              <a:defRPr/>
            </a:pPr>
            <a:r>
              <a:rPr lang="en-US" sz="1400" kern="0" dirty="0">
                <a:solidFill>
                  <a:srgbClr val="000000"/>
                </a:solidFill>
                <a:latin typeface="Calibri" panose="020F0502020204030204"/>
                <a:cs typeface="Arial" panose="020B0604020202020204" pitchFamily="34" charset="0"/>
              </a:rPr>
              <a:t>Safety, Data Assurance</a:t>
            </a:r>
          </a:p>
        </p:txBody>
      </p:sp>
      <p:sp>
        <p:nvSpPr>
          <p:cNvPr id="54" name="TextBox 53">
            <a:extLst>
              <a:ext uri="{FF2B5EF4-FFF2-40B4-BE49-F238E27FC236}">
                <a16:creationId xmlns="" xmlns:a16="http://schemas.microsoft.com/office/drawing/2014/main" id="{63CD84D3-19CB-4E98-8A34-1C5A59FAF848}"/>
              </a:ext>
            </a:extLst>
          </p:cNvPr>
          <p:cNvSpPr txBox="1"/>
          <p:nvPr/>
        </p:nvSpPr>
        <p:spPr>
          <a:xfrm>
            <a:off x="8936836" y="3426366"/>
            <a:ext cx="2291226" cy="276999"/>
          </a:xfrm>
          <a:prstGeom prst="rect">
            <a:avLst/>
          </a:prstGeom>
          <a:pattFill prst="ltUpDiag">
            <a:fgClr>
              <a:srgbClr val="D0EAEC"/>
            </a:fgClr>
            <a:bgClr>
              <a:srgbClr val="FFFFFF"/>
            </a:bgClr>
          </a:pattFill>
          <a:ln>
            <a:solidFill>
              <a:srgbClr val="000000"/>
            </a:solidFill>
          </a:ln>
        </p:spPr>
        <p:txBody>
          <a:bodyPr wrap="square" lIns="45720" rIns="0" rtlCol="0">
            <a:spAutoFit/>
          </a:bodyPr>
          <a:lstStyle>
            <a:defPPr>
              <a:defRPr lang="en-US"/>
            </a:defPPr>
            <a:lvl1pPr marR="0" lvl="0" indent="0" fontAlgn="base">
              <a:lnSpc>
                <a:spcPct val="100000"/>
              </a:lnSpc>
              <a:spcBef>
                <a:spcPct val="0"/>
              </a:spcBef>
              <a:spcAft>
                <a:spcPct val="0"/>
              </a:spcAft>
              <a:buClrTx/>
              <a:buSzTx/>
              <a:buFontTx/>
              <a:buNone/>
              <a:tabLst/>
              <a:defRPr kumimoji="0" sz="900" b="0" i="0" u="none" strike="noStrike" cap="none" spc="0" normalizeH="0" baseline="0">
                <a:ln>
                  <a:noFill/>
                </a:ln>
                <a:solidFill>
                  <a:srgbClr val="000000"/>
                </a:solidFill>
                <a:effectLst/>
                <a:uLnTx/>
                <a:uFillTx/>
                <a:latin typeface="Arial"/>
                <a:cs typeface="Arial"/>
              </a:defRPr>
            </a:lvl1pPr>
          </a:lstStyle>
          <a:p>
            <a:pPr>
              <a:defRPr/>
            </a:pPr>
            <a:r>
              <a:rPr lang="en-US" sz="1200" kern="0" dirty="0"/>
              <a:t>Standards based Interoperability</a:t>
            </a:r>
          </a:p>
        </p:txBody>
      </p:sp>
      <p:sp>
        <p:nvSpPr>
          <p:cNvPr id="55" name="Fußzeilenplatzhalter 4"/>
          <p:cNvSpPr txBox="1">
            <a:spLocks/>
          </p:cNvSpPr>
          <p:nvPr/>
        </p:nvSpPr>
        <p:spPr>
          <a:xfrm>
            <a:off x="492887" y="6244898"/>
            <a:ext cx="2734401" cy="207785"/>
          </a:xfrm>
          <a:prstGeom prst="rect">
            <a:avLst/>
          </a:prstGeom>
        </p:spPr>
        <p:txBody>
          <a:bodyPr vert="horz" lIns="0" tIns="0" rIns="0" bIns="0" rtlCol="0" anchor="ctr"/>
          <a:lstStyle>
            <a:defPPr>
              <a:defRPr lang="de-DE"/>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fontAlgn="auto">
              <a:spcBef>
                <a:spcPts val="0"/>
              </a:spcBef>
              <a:spcAft>
                <a:spcPts val="0"/>
              </a:spcAft>
            </a:pPr>
            <a:r>
              <a:rPr lang="en-US" dirty="0">
                <a:solidFill>
                  <a:srgbClr val="000000"/>
                </a:solidFill>
                <a:latin typeface="Calibri" panose="020F0502020204030204" pitchFamily="34" charset="0"/>
                <a:cs typeface="Calibri" panose="020F0502020204030204" pitchFamily="34" charset="0"/>
              </a:rPr>
              <a:t>© PDES Inc.  2021-22 | </a:t>
            </a:r>
            <a:r>
              <a:rPr lang="en-US" noProof="1">
                <a:solidFill>
                  <a:srgbClr val="000000"/>
                </a:solidFill>
                <a:latin typeface="Calibri" panose="020F0502020204030204" pitchFamily="34" charset="0"/>
                <a:cs typeface="Calibri" panose="020F0502020204030204" pitchFamily="34" charset="0"/>
              </a:rPr>
              <a:t>All rights reserved</a:t>
            </a:r>
          </a:p>
        </p:txBody>
      </p:sp>
      <p:sp>
        <p:nvSpPr>
          <p:cNvPr id="56" name="Freeform 55"/>
          <p:cNvSpPr/>
          <p:nvPr/>
        </p:nvSpPr>
        <p:spPr>
          <a:xfrm>
            <a:off x="8815583" y="5745263"/>
            <a:ext cx="1833595" cy="212672"/>
          </a:xfrm>
          <a:custGeom>
            <a:avLst/>
            <a:gdLst>
              <a:gd name="connsiteX0" fmla="*/ 0 w 3327117"/>
              <a:gd name="connsiteY0" fmla="*/ 35446 h 212672"/>
              <a:gd name="connsiteX1" fmla="*/ 35446 w 3327117"/>
              <a:gd name="connsiteY1" fmla="*/ 0 h 212672"/>
              <a:gd name="connsiteX2" fmla="*/ 3291671 w 3327117"/>
              <a:gd name="connsiteY2" fmla="*/ 0 h 212672"/>
              <a:gd name="connsiteX3" fmla="*/ 3327117 w 3327117"/>
              <a:gd name="connsiteY3" fmla="*/ 35446 h 212672"/>
              <a:gd name="connsiteX4" fmla="*/ 3327117 w 3327117"/>
              <a:gd name="connsiteY4" fmla="*/ 177226 h 212672"/>
              <a:gd name="connsiteX5" fmla="*/ 3291671 w 3327117"/>
              <a:gd name="connsiteY5" fmla="*/ 212672 h 212672"/>
              <a:gd name="connsiteX6" fmla="*/ 35446 w 3327117"/>
              <a:gd name="connsiteY6" fmla="*/ 212672 h 212672"/>
              <a:gd name="connsiteX7" fmla="*/ 0 w 3327117"/>
              <a:gd name="connsiteY7" fmla="*/ 177226 h 212672"/>
              <a:gd name="connsiteX8" fmla="*/ 0 w 3327117"/>
              <a:gd name="connsiteY8" fmla="*/ 35446 h 212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7117" h="212672">
                <a:moveTo>
                  <a:pt x="0" y="35446"/>
                </a:moveTo>
                <a:cubicBezTo>
                  <a:pt x="0" y="15870"/>
                  <a:pt x="15870" y="0"/>
                  <a:pt x="35446" y="0"/>
                </a:cubicBezTo>
                <a:lnTo>
                  <a:pt x="3291671" y="0"/>
                </a:lnTo>
                <a:cubicBezTo>
                  <a:pt x="3311247" y="0"/>
                  <a:pt x="3327117" y="15870"/>
                  <a:pt x="3327117" y="35446"/>
                </a:cubicBezTo>
                <a:lnTo>
                  <a:pt x="3327117" y="177226"/>
                </a:lnTo>
                <a:cubicBezTo>
                  <a:pt x="3327117" y="196802"/>
                  <a:pt x="3311247" y="212672"/>
                  <a:pt x="3291671" y="212672"/>
                </a:cubicBezTo>
                <a:lnTo>
                  <a:pt x="35446" y="212672"/>
                </a:lnTo>
                <a:cubicBezTo>
                  <a:pt x="15870" y="212672"/>
                  <a:pt x="0" y="196802"/>
                  <a:pt x="0" y="177226"/>
                </a:cubicBezTo>
                <a:lnTo>
                  <a:pt x="0" y="35446"/>
                </a:lnTo>
                <a:close/>
              </a:path>
            </a:pathLst>
          </a:custGeom>
          <a:solidFill>
            <a:srgbClr val="BBE0E3">
              <a:hueOff val="0"/>
              <a:satOff val="0"/>
              <a:lumOff val="0"/>
              <a:alphaOff val="0"/>
            </a:srgbClr>
          </a:solidFill>
          <a:ln w="25400" cap="flat" cmpd="sng" algn="ctr">
            <a:solidFill>
              <a:srgbClr val="FFFFFF">
                <a:hueOff val="0"/>
                <a:satOff val="0"/>
                <a:lumOff val="0"/>
                <a:alphaOff val="0"/>
              </a:srgbClr>
            </a:solidFill>
            <a:prstDash val="solid"/>
            <a:miter lim="800000"/>
          </a:ln>
          <a:effectLst/>
        </p:spPr>
        <p:txBody>
          <a:bodyPr spcFirstLastPara="0" vert="horz" wrap="square" lIns="63722" tIns="37052" rIns="63722" bIns="37052" numCol="1" spcCol="1270" anchor="ctr" anchorCtr="0">
            <a:noAutofit/>
          </a:bodyPr>
          <a:lstStyle/>
          <a:p>
            <a:pPr defTabSz="622300" fontAlgn="auto">
              <a:lnSpc>
                <a:spcPct val="90000"/>
              </a:lnSpc>
              <a:spcBef>
                <a:spcPts val="0"/>
              </a:spcBef>
              <a:spcAft>
                <a:spcPct val="35000"/>
              </a:spcAft>
              <a:defRPr/>
            </a:pPr>
            <a:r>
              <a:rPr lang="en-US" sz="1400" kern="0" dirty="0">
                <a:solidFill>
                  <a:srgbClr val="000000"/>
                </a:solidFill>
                <a:latin typeface="Calibri" panose="020F0502020204030204"/>
                <a:cs typeface="Arial"/>
              </a:rPr>
              <a:t>Product Sustainability</a:t>
            </a:r>
          </a:p>
        </p:txBody>
      </p:sp>
      <p:sp>
        <p:nvSpPr>
          <p:cNvPr id="57" name="Oval 56">
            <a:extLst>
              <a:ext uri="{FF2B5EF4-FFF2-40B4-BE49-F238E27FC236}">
                <a16:creationId xmlns="" xmlns:a16="http://schemas.microsoft.com/office/drawing/2014/main" id="{9C1EA280-9018-4BC3-95E6-B59D26051225}"/>
              </a:ext>
            </a:extLst>
          </p:cNvPr>
          <p:cNvSpPr/>
          <p:nvPr/>
        </p:nvSpPr>
        <p:spPr>
          <a:xfrm>
            <a:off x="6749829" y="2304419"/>
            <a:ext cx="1531560" cy="720219"/>
          </a:xfrm>
          <a:prstGeom prst="ellipse">
            <a:avLst/>
          </a:prstGeom>
          <a:noFill/>
          <a:ln w="25400" cap="flat" cmpd="sng" algn="ctr">
            <a:solidFill>
              <a:srgbClr val="00B050"/>
            </a:solidFill>
            <a:prstDash val="solid"/>
          </a:ln>
          <a:effectLst/>
        </p:spPr>
        <p:txBody>
          <a:bodyPr rtlCol="0" anchor="ctr"/>
          <a:lstStyle/>
          <a:p>
            <a:pPr algn="ctr" fontAlgn="auto">
              <a:spcBef>
                <a:spcPts val="0"/>
              </a:spcBef>
              <a:spcAft>
                <a:spcPts val="0"/>
              </a:spcAft>
              <a:defRPr/>
            </a:pPr>
            <a:endParaRPr lang="en-US" sz="1800" kern="0">
              <a:solidFill>
                <a:srgbClr val="FFFFFF"/>
              </a:solidFill>
              <a:latin typeface="Arial"/>
              <a:cs typeface="Arial"/>
            </a:endParaRPr>
          </a:p>
        </p:txBody>
      </p:sp>
      <p:sp>
        <p:nvSpPr>
          <p:cNvPr id="58" name="Explosion 2 20">
            <a:extLst>
              <a:ext uri="{FF2B5EF4-FFF2-40B4-BE49-F238E27FC236}">
                <a16:creationId xmlns="" xmlns:a16="http://schemas.microsoft.com/office/drawing/2014/main" id="{BD284FC6-202D-4CFB-93D5-524E3249E816}"/>
              </a:ext>
            </a:extLst>
          </p:cNvPr>
          <p:cNvSpPr/>
          <p:nvPr/>
        </p:nvSpPr>
        <p:spPr>
          <a:xfrm>
            <a:off x="223196" y="1171835"/>
            <a:ext cx="3643654" cy="1592326"/>
          </a:xfrm>
          <a:prstGeom prst="irregularSeal2">
            <a:avLst/>
          </a:prstGeom>
          <a:solidFill>
            <a:srgbClr val="FFFF00"/>
          </a:solidFill>
          <a:ln w="25400" cap="flat" cmpd="sng" algn="ctr">
            <a:solidFill>
              <a:srgbClr val="BBE0E3">
                <a:shade val="50000"/>
              </a:srgbClr>
            </a:solidFill>
            <a:prstDash val="solid"/>
          </a:ln>
          <a:effectLst/>
        </p:spPr>
        <p:txBody>
          <a:bodyPr wrap="none" tIns="73152" rIns="0" rtlCol="0" anchor="t" anchorCtr="0"/>
          <a:lstStyle/>
          <a:p>
            <a:pPr algn="ctr" fontAlgn="auto">
              <a:spcBef>
                <a:spcPts val="0"/>
              </a:spcBef>
              <a:spcAft>
                <a:spcPts val="0"/>
              </a:spcAft>
              <a:defRPr/>
            </a:pPr>
            <a:r>
              <a:rPr lang="en-US" sz="1050" b="1" i="1" kern="0" dirty="0">
                <a:solidFill>
                  <a:srgbClr val="000000"/>
                </a:solidFill>
                <a:latin typeface="Arial"/>
                <a:cs typeface="Arial"/>
              </a:rPr>
              <a:t>Define a new Culture </a:t>
            </a:r>
            <a:r>
              <a:rPr lang="en-US" sz="1050" i="1" kern="0" dirty="0">
                <a:solidFill>
                  <a:srgbClr val="000000"/>
                </a:solidFill>
                <a:latin typeface="Arial"/>
                <a:cs typeface="Arial"/>
                <a:sym typeface="Wingdings" panose="05000000000000000000" pitchFamily="2" charset="2"/>
              </a:rPr>
              <a:t> </a:t>
            </a:r>
            <a:br>
              <a:rPr lang="en-US" sz="1050" i="1" kern="0" dirty="0">
                <a:solidFill>
                  <a:srgbClr val="000000"/>
                </a:solidFill>
                <a:latin typeface="Arial"/>
                <a:cs typeface="Arial"/>
                <a:sym typeface="Wingdings" panose="05000000000000000000" pitchFamily="2" charset="2"/>
              </a:rPr>
            </a:br>
            <a:r>
              <a:rPr lang="en-US" sz="1050" i="1" kern="0" dirty="0">
                <a:solidFill>
                  <a:srgbClr val="000000"/>
                </a:solidFill>
                <a:latin typeface="Arial"/>
                <a:cs typeface="Arial"/>
                <a:sym typeface="Wingdings" panose="05000000000000000000" pitchFamily="2" charset="2"/>
              </a:rPr>
              <a:t>S</a:t>
            </a:r>
            <a:r>
              <a:rPr lang="en-US" sz="1050" i="1" kern="0" dirty="0">
                <a:solidFill>
                  <a:srgbClr val="000000"/>
                </a:solidFill>
                <a:latin typeface="Arial"/>
                <a:cs typeface="Arial"/>
              </a:rPr>
              <a:t>hift to a comprehensive advanced </a:t>
            </a:r>
            <a:br>
              <a:rPr lang="en-US" sz="1050" i="1" kern="0" dirty="0">
                <a:solidFill>
                  <a:srgbClr val="000000"/>
                </a:solidFill>
                <a:latin typeface="Arial"/>
                <a:cs typeface="Arial"/>
              </a:rPr>
            </a:br>
            <a:r>
              <a:rPr lang="en-US" sz="1050" i="1" kern="0" dirty="0">
                <a:solidFill>
                  <a:srgbClr val="000000"/>
                </a:solidFill>
                <a:latin typeface="Arial"/>
                <a:cs typeface="Arial"/>
              </a:rPr>
              <a:t>virtual engineering environment</a:t>
            </a:r>
            <a:br>
              <a:rPr lang="en-US" sz="1050" i="1" kern="0" dirty="0">
                <a:solidFill>
                  <a:srgbClr val="000000"/>
                </a:solidFill>
                <a:latin typeface="Arial"/>
                <a:cs typeface="Arial"/>
              </a:rPr>
            </a:br>
            <a:r>
              <a:rPr lang="en-US" sz="1050" i="1" kern="0" dirty="0">
                <a:solidFill>
                  <a:srgbClr val="000000"/>
                </a:solidFill>
                <a:latin typeface="Arial"/>
                <a:cs typeface="Arial"/>
              </a:rPr>
              <a:t>(NAFEMS SMSWG)</a:t>
            </a:r>
          </a:p>
        </p:txBody>
      </p:sp>
    </p:spTree>
    <p:extLst>
      <p:ext uri="{BB962C8B-B14F-4D97-AF65-F5344CB8AC3E}">
        <p14:creationId xmlns:p14="http://schemas.microsoft.com/office/powerpoint/2010/main" val="550086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 xmlns:a16="http://schemas.microsoft.com/office/drawing/2014/main" id="{AB6DB12C-634F-4C04-9B78-38915240667D}"/>
              </a:ext>
            </a:extLst>
          </p:cNvPr>
          <p:cNvSpPr>
            <a:spLocks noGrp="1"/>
          </p:cNvSpPr>
          <p:nvPr>
            <p:ph idx="1"/>
          </p:nvPr>
        </p:nvSpPr>
        <p:spPr/>
        <p:txBody>
          <a:bodyPr/>
          <a:lstStyle/>
          <a:p>
            <a:pPr marL="457200">
              <a:spcBef>
                <a:spcPts val="1200"/>
              </a:spcBef>
            </a:pPr>
            <a:r>
              <a:rPr lang="en-US" dirty="0" smtClean="0"/>
              <a:t>Intro and Workshop History</a:t>
            </a:r>
          </a:p>
          <a:p>
            <a:pPr marL="457200">
              <a:spcBef>
                <a:spcPts val="1200"/>
              </a:spcBef>
            </a:pPr>
            <a:r>
              <a:rPr lang="en-US" sz="3600" dirty="0"/>
              <a:t>Mark Sampson </a:t>
            </a:r>
            <a:r>
              <a:rPr lang="en-US" dirty="0"/>
              <a:t>- MBSE Industry </a:t>
            </a:r>
            <a:r>
              <a:rPr lang="en-US" dirty="0" smtClean="0"/>
              <a:t>Maturity</a:t>
            </a:r>
          </a:p>
          <a:p>
            <a:pPr marL="457200">
              <a:spcBef>
                <a:spcPts val="1200"/>
              </a:spcBef>
            </a:pPr>
            <a:r>
              <a:rPr lang="en-US" dirty="0" smtClean="0"/>
              <a:t>Capability </a:t>
            </a:r>
            <a:r>
              <a:rPr lang="en-US" dirty="0"/>
              <a:t>Assessment Criteria </a:t>
            </a:r>
            <a:r>
              <a:rPr lang="en-US" dirty="0" smtClean="0"/>
              <a:t>(define MBSE)</a:t>
            </a:r>
          </a:p>
          <a:p>
            <a:pPr marL="457200">
              <a:spcBef>
                <a:spcPts val="1200"/>
              </a:spcBef>
            </a:pPr>
            <a:r>
              <a:rPr lang="en-US" dirty="0" smtClean="0"/>
              <a:t>Develop an Industry Scorecard and Rating</a:t>
            </a:r>
          </a:p>
          <a:p>
            <a:pPr marL="457200">
              <a:spcBef>
                <a:spcPts val="1200"/>
              </a:spcBef>
            </a:pPr>
            <a:r>
              <a:rPr lang="en-US" dirty="0" smtClean="0"/>
              <a:t>Teams:  Rating your Company</a:t>
            </a:r>
          </a:p>
          <a:p>
            <a:pPr marL="457200">
              <a:spcBef>
                <a:spcPts val="1200"/>
              </a:spcBef>
            </a:pPr>
            <a:r>
              <a:rPr lang="en-US" sz="3600" dirty="0" smtClean="0"/>
              <a:t>Peter </a:t>
            </a:r>
            <a:r>
              <a:rPr lang="en-US" sz="3600" dirty="0"/>
              <a:t>Bilello </a:t>
            </a:r>
            <a:r>
              <a:rPr lang="en-US" dirty="0" smtClean="0"/>
              <a:t>- PLM </a:t>
            </a:r>
            <a:r>
              <a:rPr lang="en-US" dirty="0"/>
              <a:t>Features affecting a PLM Capability Assessment</a:t>
            </a:r>
          </a:p>
          <a:p>
            <a:pPr marL="457200">
              <a:spcBef>
                <a:spcPts val="1200"/>
              </a:spcBef>
            </a:pPr>
            <a:r>
              <a:rPr lang="en-US" dirty="0" smtClean="0"/>
              <a:t>Teams:  Prioritizing </a:t>
            </a:r>
            <a:r>
              <a:rPr lang="en-US" dirty="0"/>
              <a:t>Gaps and Strengths, Industry </a:t>
            </a:r>
            <a:r>
              <a:rPr lang="en-US" dirty="0" smtClean="0"/>
              <a:t>and Company</a:t>
            </a:r>
          </a:p>
          <a:p>
            <a:pPr marL="457200">
              <a:spcBef>
                <a:spcPts val="1200"/>
              </a:spcBef>
            </a:pPr>
            <a:r>
              <a:rPr lang="en-US" dirty="0" smtClean="0"/>
              <a:t>Gaps </a:t>
            </a:r>
            <a:r>
              <a:rPr lang="en-US" dirty="0"/>
              <a:t>and Strengths - Teams </a:t>
            </a:r>
            <a:r>
              <a:rPr lang="en-US" dirty="0" smtClean="0"/>
              <a:t>Report-out</a:t>
            </a:r>
          </a:p>
          <a:p>
            <a:pPr marL="457200">
              <a:spcBef>
                <a:spcPts val="1200"/>
              </a:spcBef>
            </a:pPr>
            <a:r>
              <a:rPr lang="en-US" dirty="0" smtClean="0"/>
              <a:t>Workshop Survey</a:t>
            </a:r>
            <a:endParaRPr lang="en-US" dirty="0"/>
          </a:p>
          <a:p>
            <a:endParaRPr lang="en-US" dirty="0"/>
          </a:p>
        </p:txBody>
      </p:sp>
      <p:sp>
        <p:nvSpPr>
          <p:cNvPr id="2" name="Title 1"/>
          <p:cNvSpPr>
            <a:spLocks noGrp="1"/>
          </p:cNvSpPr>
          <p:nvPr>
            <p:ph type="title"/>
          </p:nvPr>
        </p:nvSpPr>
        <p:spPr>
          <a:xfrm>
            <a:off x="0" y="188786"/>
            <a:ext cx="9144000" cy="565150"/>
          </a:xfrm>
        </p:spPr>
        <p:txBody>
          <a:bodyPr/>
          <a:lstStyle/>
          <a:p>
            <a:r>
              <a:rPr lang="en-US" dirty="0" smtClean="0"/>
              <a:t>Workshop Agenda</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3858999793"/>
              </p:ext>
            </p:extLst>
          </p:nvPr>
        </p:nvGraphicFramePr>
        <p:xfrm>
          <a:off x="11523472" y="1239011"/>
          <a:ext cx="668528" cy="5071420"/>
        </p:xfrm>
        <a:graphic>
          <a:graphicData uri="http://schemas.openxmlformats.org/drawingml/2006/table">
            <a:tbl>
              <a:tblPr bandRow="1">
                <a:tableStyleId>{5C22544A-7EE6-4342-B048-85BDC9FD1C3A}</a:tableStyleId>
              </a:tblPr>
              <a:tblGrid>
                <a:gridCol w="668528"/>
              </a:tblGrid>
              <a:tr h="507142">
                <a:tc>
                  <a:txBody>
                    <a:bodyPr/>
                    <a:lstStyle/>
                    <a:p>
                      <a:pPr algn="ctr"/>
                      <a:r>
                        <a:rPr lang="en-US" dirty="0" smtClean="0"/>
                        <a:t>15</a:t>
                      </a:r>
                      <a:endParaRPr lang="en-US" dirty="0"/>
                    </a:p>
                  </a:txBody>
                  <a:tcPr anchor="ctr"/>
                </a:tc>
              </a:tr>
              <a:tr h="507142">
                <a:tc>
                  <a:txBody>
                    <a:bodyPr/>
                    <a:lstStyle/>
                    <a:p>
                      <a:pPr algn="ctr"/>
                      <a:r>
                        <a:rPr lang="en-US" dirty="0" smtClean="0"/>
                        <a:t>60</a:t>
                      </a:r>
                      <a:endParaRPr lang="en-US" dirty="0"/>
                    </a:p>
                  </a:txBody>
                  <a:tcPr anchor="ctr"/>
                </a:tc>
              </a:tr>
              <a:tr h="507142">
                <a:tc>
                  <a:txBody>
                    <a:bodyPr/>
                    <a:lstStyle/>
                    <a:p>
                      <a:pPr algn="ctr"/>
                      <a:r>
                        <a:rPr lang="en-US" dirty="0" smtClean="0"/>
                        <a:t>10</a:t>
                      </a:r>
                      <a:endParaRPr lang="en-US" dirty="0"/>
                    </a:p>
                  </a:txBody>
                  <a:tcPr anchor="ctr"/>
                </a:tc>
              </a:tr>
              <a:tr h="507142">
                <a:tc>
                  <a:txBody>
                    <a:bodyPr/>
                    <a:lstStyle/>
                    <a:p>
                      <a:pPr algn="ctr"/>
                      <a:r>
                        <a:rPr lang="en-US" dirty="0" smtClean="0"/>
                        <a:t>20</a:t>
                      </a:r>
                      <a:endParaRPr lang="en-US" dirty="0"/>
                    </a:p>
                  </a:txBody>
                  <a:tcPr anchor="ctr"/>
                </a:tc>
              </a:tr>
              <a:tr h="507142">
                <a:tc>
                  <a:txBody>
                    <a:bodyPr/>
                    <a:lstStyle/>
                    <a:p>
                      <a:pPr algn="ctr"/>
                      <a:r>
                        <a:rPr lang="en-US" dirty="0" smtClean="0"/>
                        <a:t>30</a:t>
                      </a:r>
                      <a:endParaRPr lang="en-US" dirty="0"/>
                    </a:p>
                  </a:txBody>
                  <a:tcPr anchor="ctr"/>
                </a:tc>
              </a:tr>
              <a:tr h="507142">
                <a:tc>
                  <a:txBody>
                    <a:bodyPr/>
                    <a:lstStyle/>
                    <a:p>
                      <a:pPr algn="ctr"/>
                      <a:r>
                        <a:rPr lang="en-US" dirty="0" smtClean="0"/>
                        <a:t>20</a:t>
                      </a:r>
                      <a:endParaRPr lang="en-US" dirty="0"/>
                    </a:p>
                  </a:txBody>
                  <a:tcPr anchor="ctr"/>
                </a:tc>
              </a:tr>
              <a:tr h="507142">
                <a:tc>
                  <a:txBody>
                    <a:bodyPr/>
                    <a:lstStyle/>
                    <a:p>
                      <a:pPr algn="ctr"/>
                      <a:r>
                        <a:rPr lang="en-US" dirty="0" smtClean="0"/>
                        <a:t>40</a:t>
                      </a:r>
                      <a:endParaRPr lang="en-US" dirty="0"/>
                    </a:p>
                  </a:txBody>
                  <a:tcPr anchor="ctr"/>
                </a:tc>
              </a:tr>
              <a:tr h="507142">
                <a:tc>
                  <a:txBody>
                    <a:bodyPr/>
                    <a:lstStyle/>
                    <a:p>
                      <a:pPr algn="ctr"/>
                      <a:r>
                        <a:rPr lang="en-US" dirty="0" smtClean="0"/>
                        <a:t>10</a:t>
                      </a:r>
                      <a:endParaRPr lang="en-US" dirty="0"/>
                    </a:p>
                  </a:txBody>
                  <a:tcPr anchor="ctr"/>
                </a:tc>
              </a:tr>
              <a:tr h="507142">
                <a:tc>
                  <a:txBody>
                    <a:bodyPr/>
                    <a:lstStyle/>
                    <a:p>
                      <a:pPr algn="ctr"/>
                      <a:r>
                        <a:rPr lang="en-US" dirty="0" smtClean="0"/>
                        <a:t>10</a:t>
                      </a:r>
                      <a:endParaRPr lang="en-US" dirty="0"/>
                    </a:p>
                  </a:txBody>
                  <a:tcPr anchor="ctr"/>
                </a:tc>
              </a:tr>
              <a:tr h="507142">
                <a:tc>
                  <a:txBody>
                    <a:bodyPr/>
                    <a:lstStyle/>
                    <a:p>
                      <a:pPr algn="ctr"/>
                      <a:r>
                        <a:rPr lang="en-US" dirty="0" smtClean="0"/>
                        <a:t>10</a:t>
                      </a:r>
                      <a:endParaRPr lang="en-US" dirty="0"/>
                    </a:p>
                  </a:txBody>
                  <a:tcPr anchor="ctr"/>
                </a:tc>
              </a:tr>
            </a:tbl>
          </a:graphicData>
        </a:graphic>
      </p:graphicFrame>
      <p:sp>
        <p:nvSpPr>
          <p:cNvPr id="5" name="Rectangle 4"/>
          <p:cNvSpPr/>
          <p:nvPr/>
        </p:nvSpPr>
        <p:spPr>
          <a:xfrm>
            <a:off x="10459623" y="3421739"/>
            <a:ext cx="1047082" cy="276999"/>
          </a:xfrm>
          <a:prstGeom prst="rect">
            <a:avLst/>
          </a:prstGeom>
        </p:spPr>
        <p:txBody>
          <a:bodyPr wrap="none">
            <a:spAutoFit/>
          </a:bodyPr>
          <a:lstStyle/>
          <a:p>
            <a:pPr marL="457200">
              <a:spcBef>
                <a:spcPts val="1200"/>
              </a:spcBef>
            </a:pPr>
            <a:r>
              <a:rPr lang="en-US" sz="1200" dirty="0"/>
              <a:t>Break</a:t>
            </a:r>
          </a:p>
        </p:txBody>
      </p:sp>
    </p:spTree>
    <p:extLst>
      <p:ext uri="{BB962C8B-B14F-4D97-AF65-F5344CB8AC3E}">
        <p14:creationId xmlns:p14="http://schemas.microsoft.com/office/powerpoint/2010/main" val="257841173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 name="Cube 185"/>
          <p:cNvSpPr/>
          <p:nvPr/>
        </p:nvSpPr>
        <p:spPr>
          <a:xfrm>
            <a:off x="7070343" y="5308736"/>
            <a:ext cx="390860" cy="355156"/>
          </a:xfrm>
          <a:prstGeom prst="cube">
            <a:avLst/>
          </a:prstGeom>
          <a:solidFill>
            <a:schemeClr val="tx1">
              <a:lumMod val="85000"/>
              <a:lumOff val="15000"/>
            </a:schemeClr>
          </a:solidFill>
          <a:ln w="3175">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fontAlgn="auto">
              <a:spcBef>
                <a:spcPts val="0"/>
              </a:spcBef>
              <a:spcAft>
                <a:spcPts val="0"/>
              </a:spcAft>
              <a:defRPr/>
            </a:pPr>
            <a:endParaRPr lang="en-US" sz="1800">
              <a:solidFill>
                <a:srgbClr val="FFFFFF"/>
              </a:solidFill>
            </a:endParaRPr>
          </a:p>
        </p:txBody>
      </p:sp>
      <p:sp>
        <p:nvSpPr>
          <p:cNvPr id="183" name="TextBox 182"/>
          <p:cNvSpPr txBox="1"/>
          <p:nvPr/>
        </p:nvSpPr>
        <p:spPr>
          <a:xfrm>
            <a:off x="11059625" y="5841470"/>
            <a:ext cx="986410" cy="400110"/>
          </a:xfrm>
          <a:prstGeom prst="rect">
            <a:avLst/>
          </a:prstGeom>
          <a:noFill/>
        </p:spPr>
        <p:txBody>
          <a:bodyPr wrap="square" rtlCol="0">
            <a:spAutoFit/>
          </a:bodyPr>
          <a:lstStyle/>
          <a:p>
            <a:pPr algn="ctr" fontAlgn="auto">
              <a:spcBef>
                <a:spcPts val="0"/>
              </a:spcBef>
              <a:spcAft>
                <a:spcPts val="0"/>
              </a:spcAft>
              <a:defRPr/>
            </a:pPr>
            <a:r>
              <a:rPr lang="en-US" sz="1000" b="1" dirty="0">
                <a:solidFill>
                  <a:srgbClr val="000000"/>
                </a:solidFill>
                <a:latin typeface="Arial"/>
              </a:rPr>
              <a:t>System B Supplier</a:t>
            </a:r>
          </a:p>
        </p:txBody>
      </p:sp>
      <p:pic>
        <p:nvPicPr>
          <p:cNvPr id="184" name="Picture 183"/>
          <p:cNvPicPr>
            <a:picLocks noChangeAspect="1"/>
          </p:cNvPicPr>
          <p:nvPr/>
        </p:nvPicPr>
        <p:blipFill>
          <a:blip r:embed="rId3"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10602425" y="5260920"/>
            <a:ext cx="914400" cy="640764"/>
          </a:xfrm>
          <a:prstGeom prst="rect">
            <a:avLst/>
          </a:prstGeom>
        </p:spPr>
      </p:pic>
      <p:sp>
        <p:nvSpPr>
          <p:cNvPr id="35" name="Rounded Rectangle 34"/>
          <p:cNvSpPr/>
          <p:nvPr/>
        </p:nvSpPr>
        <p:spPr>
          <a:xfrm>
            <a:off x="2261088" y="5399080"/>
            <a:ext cx="2230870" cy="1246169"/>
          </a:xfrm>
          <a:prstGeom prst="roundRect">
            <a:avLst/>
          </a:prstGeom>
          <a:solidFill>
            <a:schemeClr val="accent1">
              <a:lumMod val="20000"/>
              <a:lumOff val="8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fontAlgn="auto">
              <a:spcBef>
                <a:spcPts val="0"/>
              </a:spcBef>
              <a:spcAft>
                <a:spcPts val="0"/>
              </a:spcAft>
              <a:defRPr/>
            </a:pPr>
            <a:endParaRPr lang="en-US" sz="1800">
              <a:solidFill>
                <a:srgbClr val="FFFFFF"/>
              </a:solidFill>
            </a:endParaRPr>
          </a:p>
        </p:txBody>
      </p:sp>
      <p:sp>
        <p:nvSpPr>
          <p:cNvPr id="2" name="Title 1"/>
          <p:cNvSpPr>
            <a:spLocks noGrp="1"/>
          </p:cNvSpPr>
          <p:nvPr>
            <p:ph type="title"/>
          </p:nvPr>
        </p:nvSpPr>
        <p:spPr>
          <a:xfrm>
            <a:off x="468881" y="126267"/>
            <a:ext cx="11249170" cy="387798"/>
          </a:xfrm>
        </p:spPr>
        <p:txBody>
          <a:bodyPr/>
          <a:lstStyle/>
          <a:p>
            <a:r>
              <a:rPr lang="en-US" kern="1200" dirty="0">
                <a:solidFill>
                  <a:srgbClr val="009BDF"/>
                </a:solidFill>
                <a:latin typeface="Arial" panose="020B0604020202020204" pitchFamily="34" charset="0"/>
                <a:cs typeface="Arial" panose="020B0604020202020204" pitchFamily="34" charset="0"/>
              </a:rPr>
              <a:t>Supplier Engagement Framework</a:t>
            </a:r>
            <a:endParaRPr lang="en-US" dirty="0"/>
          </a:p>
        </p:txBody>
      </p:sp>
      <p:cxnSp>
        <p:nvCxnSpPr>
          <p:cNvPr id="10" name="Straight Connector 9"/>
          <p:cNvCxnSpPr>
            <a:cxnSpLocks/>
          </p:cNvCxnSpPr>
          <p:nvPr/>
        </p:nvCxnSpPr>
        <p:spPr>
          <a:xfrm>
            <a:off x="6234840" y="652105"/>
            <a:ext cx="0" cy="5824797"/>
          </a:xfrm>
          <a:prstGeom prst="line">
            <a:avLst/>
          </a:prstGeom>
          <a:ln w="28575"/>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130849" y="3130774"/>
            <a:ext cx="11978640" cy="0"/>
          </a:xfrm>
          <a:prstGeom prst="line">
            <a:avLst/>
          </a:prstGeom>
          <a:ln w="28575"/>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256316" y="597653"/>
            <a:ext cx="1248560" cy="430887"/>
          </a:xfrm>
          <a:prstGeom prst="rect">
            <a:avLst/>
          </a:prstGeom>
          <a:solidFill>
            <a:schemeClr val="accent3"/>
          </a:solidFill>
          <a:effectLst>
            <a:outerShdw blurRad="50800" dist="38100" dir="2700000" algn="tl" rotWithShape="0">
              <a:prstClr val="black">
                <a:alpha val="40000"/>
              </a:prstClr>
            </a:outerShdw>
          </a:effectLst>
        </p:spPr>
        <p:txBody>
          <a:bodyPr wrap="square" rtlCol="0">
            <a:spAutoFit/>
          </a:bodyPr>
          <a:lstStyle/>
          <a:p>
            <a:pPr algn="ctr" fontAlgn="auto">
              <a:spcBef>
                <a:spcPts val="0"/>
              </a:spcBef>
              <a:spcAft>
                <a:spcPts val="0"/>
              </a:spcAft>
              <a:defRPr/>
            </a:pPr>
            <a:r>
              <a:rPr lang="en-US" sz="1100" b="1" dirty="0">
                <a:solidFill>
                  <a:srgbClr val="FFFFFF"/>
                </a:solidFill>
                <a:latin typeface="Arial"/>
              </a:rPr>
              <a:t>LEVEL 1</a:t>
            </a:r>
          </a:p>
          <a:p>
            <a:pPr algn="ctr" fontAlgn="auto">
              <a:spcBef>
                <a:spcPts val="0"/>
              </a:spcBef>
              <a:spcAft>
                <a:spcPts val="0"/>
              </a:spcAft>
              <a:defRPr/>
            </a:pPr>
            <a:r>
              <a:rPr lang="en-US" sz="1100" i="1" dirty="0">
                <a:solidFill>
                  <a:srgbClr val="FFFFFF"/>
                </a:solidFill>
                <a:latin typeface="Arial"/>
              </a:rPr>
              <a:t>EXCHANGE</a:t>
            </a:r>
          </a:p>
        </p:txBody>
      </p:sp>
      <p:sp>
        <p:nvSpPr>
          <p:cNvPr id="19" name="TextBox 18"/>
          <p:cNvSpPr txBox="1"/>
          <p:nvPr/>
        </p:nvSpPr>
        <p:spPr>
          <a:xfrm>
            <a:off x="1545647" y="542299"/>
            <a:ext cx="4611914" cy="569387"/>
          </a:xfrm>
          <a:prstGeom prst="rect">
            <a:avLst/>
          </a:prstGeom>
          <a:noFill/>
        </p:spPr>
        <p:txBody>
          <a:bodyPr wrap="square" rtlCol="0">
            <a:spAutoFit/>
          </a:bodyPr>
          <a:lstStyle/>
          <a:p>
            <a:pPr fontAlgn="auto">
              <a:spcBef>
                <a:spcPts val="0"/>
              </a:spcBef>
              <a:spcAft>
                <a:spcPts val="0"/>
              </a:spcAft>
              <a:defRPr/>
            </a:pPr>
            <a:r>
              <a:rPr lang="en-US" sz="1100" b="1" dirty="0">
                <a:solidFill>
                  <a:srgbClr val="000000"/>
                </a:solidFill>
                <a:latin typeface="Arial"/>
              </a:rPr>
              <a:t>Unidirectional Exchange of TDP – </a:t>
            </a:r>
            <a:r>
              <a:rPr lang="en-US" sz="1100" b="1" i="1" dirty="0">
                <a:solidFill>
                  <a:srgbClr val="000000"/>
                </a:solidFill>
                <a:latin typeface="Arial"/>
              </a:rPr>
              <a:t>build to model</a:t>
            </a:r>
            <a:endParaRPr lang="en-US" sz="1100" i="1" dirty="0">
              <a:solidFill>
                <a:srgbClr val="000000"/>
              </a:solidFill>
              <a:latin typeface="Arial"/>
            </a:endParaRPr>
          </a:p>
          <a:p>
            <a:pPr fontAlgn="auto">
              <a:spcBef>
                <a:spcPts val="0"/>
              </a:spcBef>
              <a:spcAft>
                <a:spcPts val="0"/>
              </a:spcAft>
              <a:defRPr/>
            </a:pPr>
            <a:r>
              <a:rPr lang="en-US" sz="1000" i="1" dirty="0">
                <a:solidFill>
                  <a:srgbClr val="000000"/>
                </a:solidFill>
                <a:latin typeface="Arial"/>
              </a:rPr>
              <a:t>Unidirectional exchange of Technical Data Packages (TDP) from OEM to Supplier. Supplier feedback will be requested and may contain model artifacts.</a:t>
            </a:r>
          </a:p>
        </p:txBody>
      </p:sp>
      <p:sp>
        <p:nvSpPr>
          <p:cNvPr id="20" name="TextBox 19"/>
          <p:cNvSpPr txBox="1"/>
          <p:nvPr/>
        </p:nvSpPr>
        <p:spPr>
          <a:xfrm>
            <a:off x="7806583" y="542299"/>
            <a:ext cx="4386291" cy="569387"/>
          </a:xfrm>
          <a:prstGeom prst="rect">
            <a:avLst/>
          </a:prstGeom>
          <a:noFill/>
        </p:spPr>
        <p:txBody>
          <a:bodyPr wrap="square" rtlCol="0">
            <a:spAutoFit/>
          </a:bodyPr>
          <a:lstStyle/>
          <a:p>
            <a:pPr algn="just" fontAlgn="auto">
              <a:spcBef>
                <a:spcPts val="0"/>
              </a:spcBef>
              <a:spcAft>
                <a:spcPts val="0"/>
              </a:spcAft>
              <a:defRPr/>
            </a:pPr>
            <a:r>
              <a:rPr lang="en-US" sz="1100" b="1" dirty="0">
                <a:solidFill>
                  <a:srgbClr val="000000"/>
                </a:solidFill>
                <a:latin typeface="Arial"/>
              </a:rPr>
              <a:t>Bidirectional Exchange of TDP – </a:t>
            </a:r>
            <a:r>
              <a:rPr lang="en-US" sz="1100" b="1" i="1" dirty="0">
                <a:solidFill>
                  <a:srgbClr val="000000"/>
                </a:solidFill>
                <a:latin typeface="Arial"/>
              </a:rPr>
              <a:t>build to requirements </a:t>
            </a:r>
          </a:p>
          <a:p>
            <a:pPr algn="just" fontAlgn="auto">
              <a:spcBef>
                <a:spcPts val="0"/>
              </a:spcBef>
              <a:spcAft>
                <a:spcPts val="0"/>
              </a:spcAft>
              <a:defRPr/>
            </a:pPr>
            <a:r>
              <a:rPr lang="en-US" sz="1000" i="1" dirty="0">
                <a:solidFill>
                  <a:srgbClr val="000000"/>
                </a:solidFill>
                <a:latin typeface="Arial"/>
              </a:rPr>
              <a:t>Bi-directional exchange of TDP. OEM provides specification models. OEM and supplier import, review and return </a:t>
            </a:r>
            <a:r>
              <a:rPr lang="en-US" sz="1000" i="1" u="sng" dirty="0">
                <a:solidFill>
                  <a:srgbClr val="000000"/>
                </a:solidFill>
                <a:latin typeface="Arial"/>
              </a:rPr>
              <a:t>different versions</a:t>
            </a:r>
            <a:r>
              <a:rPr lang="en-US" sz="1000" i="1" dirty="0">
                <a:solidFill>
                  <a:srgbClr val="000000"/>
                </a:solidFill>
                <a:latin typeface="Arial"/>
              </a:rPr>
              <a:t> of the TDP.</a:t>
            </a:r>
          </a:p>
        </p:txBody>
      </p:sp>
      <p:sp>
        <p:nvSpPr>
          <p:cNvPr id="29" name="TextBox 28"/>
          <p:cNvSpPr txBox="1"/>
          <p:nvPr/>
        </p:nvSpPr>
        <p:spPr>
          <a:xfrm>
            <a:off x="4416108" y="2377929"/>
            <a:ext cx="1730226" cy="276999"/>
          </a:xfrm>
          <a:prstGeom prst="rect">
            <a:avLst/>
          </a:prstGeom>
          <a:noFill/>
        </p:spPr>
        <p:txBody>
          <a:bodyPr wrap="square" rtlCol="0">
            <a:spAutoFit/>
          </a:bodyPr>
          <a:lstStyle/>
          <a:p>
            <a:pPr algn="ctr" fontAlgn="auto">
              <a:spcBef>
                <a:spcPts val="0"/>
              </a:spcBef>
              <a:spcAft>
                <a:spcPts val="0"/>
              </a:spcAft>
              <a:defRPr/>
            </a:pPr>
            <a:r>
              <a:rPr lang="en-US" sz="1200" b="1" dirty="0">
                <a:solidFill>
                  <a:srgbClr val="000000"/>
                </a:solidFill>
                <a:latin typeface="Arial"/>
              </a:rPr>
              <a:t>Supplier</a:t>
            </a:r>
          </a:p>
        </p:txBody>
      </p:sp>
      <p:sp>
        <p:nvSpPr>
          <p:cNvPr id="6" name="Right Arrow 5"/>
          <p:cNvSpPr/>
          <p:nvPr/>
        </p:nvSpPr>
        <p:spPr>
          <a:xfrm>
            <a:off x="3811354" y="1706503"/>
            <a:ext cx="571551" cy="407423"/>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defRPr/>
            </a:pPr>
            <a:endParaRPr lang="en-US" sz="1800">
              <a:solidFill>
                <a:srgbClr val="FFFFFF"/>
              </a:solidFill>
            </a:endParaRPr>
          </a:p>
        </p:txBody>
      </p:sp>
      <p:sp>
        <p:nvSpPr>
          <p:cNvPr id="77" name="TextBox 76"/>
          <p:cNvSpPr txBox="1"/>
          <p:nvPr/>
        </p:nvSpPr>
        <p:spPr>
          <a:xfrm>
            <a:off x="5194059" y="4501217"/>
            <a:ext cx="1096196" cy="276999"/>
          </a:xfrm>
          <a:prstGeom prst="rect">
            <a:avLst/>
          </a:prstGeom>
          <a:noFill/>
        </p:spPr>
        <p:txBody>
          <a:bodyPr wrap="square" rtlCol="0">
            <a:spAutoFit/>
          </a:bodyPr>
          <a:lstStyle/>
          <a:p>
            <a:pPr fontAlgn="auto">
              <a:spcBef>
                <a:spcPts val="0"/>
              </a:spcBef>
              <a:spcAft>
                <a:spcPts val="0"/>
              </a:spcAft>
              <a:defRPr/>
            </a:pPr>
            <a:r>
              <a:rPr lang="en-US" sz="1200" b="1" dirty="0">
                <a:solidFill>
                  <a:srgbClr val="000000"/>
                </a:solidFill>
                <a:latin typeface="Arial"/>
              </a:rPr>
              <a:t>Supplier</a:t>
            </a:r>
          </a:p>
        </p:txBody>
      </p:sp>
      <p:sp>
        <p:nvSpPr>
          <p:cNvPr id="83" name="TextBox 82"/>
          <p:cNvSpPr txBox="1"/>
          <p:nvPr/>
        </p:nvSpPr>
        <p:spPr>
          <a:xfrm>
            <a:off x="7573810" y="4185565"/>
            <a:ext cx="2522672" cy="246221"/>
          </a:xfrm>
          <a:prstGeom prst="rect">
            <a:avLst/>
          </a:prstGeom>
          <a:noFill/>
        </p:spPr>
        <p:txBody>
          <a:bodyPr wrap="square" rtlCol="0">
            <a:spAutoFit/>
          </a:bodyPr>
          <a:lstStyle/>
          <a:p>
            <a:pPr algn="ctr" fontAlgn="auto">
              <a:spcBef>
                <a:spcPts val="0"/>
              </a:spcBef>
              <a:spcAft>
                <a:spcPts val="0"/>
              </a:spcAft>
              <a:defRPr/>
            </a:pPr>
            <a:r>
              <a:rPr lang="en-US" sz="1000" b="1" dirty="0">
                <a:solidFill>
                  <a:srgbClr val="0039A6"/>
                </a:solidFill>
                <a:latin typeface="Arial"/>
              </a:rPr>
              <a:t>Integrated Digital Environment</a:t>
            </a:r>
          </a:p>
        </p:txBody>
      </p:sp>
      <p:sp>
        <p:nvSpPr>
          <p:cNvPr id="95" name="TextBox 94"/>
          <p:cNvSpPr txBox="1"/>
          <p:nvPr/>
        </p:nvSpPr>
        <p:spPr>
          <a:xfrm>
            <a:off x="10750723" y="1978718"/>
            <a:ext cx="1096196" cy="261610"/>
          </a:xfrm>
          <a:prstGeom prst="rect">
            <a:avLst/>
          </a:prstGeom>
          <a:noFill/>
        </p:spPr>
        <p:txBody>
          <a:bodyPr wrap="square" rtlCol="0">
            <a:spAutoFit/>
          </a:bodyPr>
          <a:lstStyle/>
          <a:p>
            <a:pPr algn="ctr" fontAlgn="auto">
              <a:spcBef>
                <a:spcPts val="0"/>
              </a:spcBef>
              <a:spcAft>
                <a:spcPts val="0"/>
              </a:spcAft>
              <a:defRPr/>
            </a:pPr>
            <a:r>
              <a:rPr lang="en-US" sz="1100" b="1" dirty="0">
                <a:solidFill>
                  <a:srgbClr val="000000"/>
                </a:solidFill>
                <a:latin typeface="Arial"/>
              </a:rPr>
              <a:t>Supplier</a:t>
            </a:r>
          </a:p>
        </p:txBody>
      </p:sp>
      <p:pic>
        <p:nvPicPr>
          <p:cNvPr id="18" name="Picture 17"/>
          <p:cNvPicPr>
            <a:picLocks noChangeAspect="1"/>
          </p:cNvPicPr>
          <p:nvPr/>
        </p:nvPicPr>
        <p:blipFill>
          <a:blip r:embed="rId4"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4575598" y="1461084"/>
            <a:ext cx="1325768" cy="929029"/>
          </a:xfrm>
          <a:prstGeom prst="rect">
            <a:avLst/>
          </a:prstGeom>
        </p:spPr>
      </p:pic>
      <p:pic>
        <p:nvPicPr>
          <p:cNvPr id="86" name="Picture 85"/>
          <p:cNvPicPr>
            <a:picLocks noChangeAspect="1"/>
          </p:cNvPicPr>
          <p:nvPr/>
        </p:nvPicPr>
        <p:blipFill>
          <a:blip r:embed="rId5"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10775436" y="1233500"/>
            <a:ext cx="920414" cy="644978"/>
          </a:xfrm>
          <a:prstGeom prst="rect">
            <a:avLst/>
          </a:prstGeom>
        </p:spPr>
      </p:pic>
      <p:pic>
        <p:nvPicPr>
          <p:cNvPr id="87" name="Picture 86"/>
          <p:cNvPicPr>
            <a:picLocks noChangeAspect="1"/>
          </p:cNvPicPr>
          <p:nvPr/>
        </p:nvPicPr>
        <p:blipFill>
          <a:blip r:embed="rId3"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5098362" y="3864780"/>
            <a:ext cx="915011" cy="641192"/>
          </a:xfrm>
          <a:prstGeom prst="rect">
            <a:avLst/>
          </a:prstGeom>
        </p:spPr>
      </p:pic>
      <p:sp>
        <p:nvSpPr>
          <p:cNvPr id="96" name="TextBox 95"/>
          <p:cNvSpPr txBox="1"/>
          <p:nvPr/>
        </p:nvSpPr>
        <p:spPr>
          <a:xfrm>
            <a:off x="11023620" y="4749753"/>
            <a:ext cx="986410" cy="400110"/>
          </a:xfrm>
          <a:prstGeom prst="rect">
            <a:avLst/>
          </a:prstGeom>
          <a:noFill/>
        </p:spPr>
        <p:txBody>
          <a:bodyPr wrap="square" rtlCol="0">
            <a:spAutoFit/>
          </a:bodyPr>
          <a:lstStyle/>
          <a:p>
            <a:pPr algn="ctr" fontAlgn="auto">
              <a:spcBef>
                <a:spcPts val="0"/>
              </a:spcBef>
              <a:spcAft>
                <a:spcPts val="0"/>
              </a:spcAft>
              <a:defRPr/>
            </a:pPr>
            <a:r>
              <a:rPr lang="en-US" sz="1000" b="1" dirty="0">
                <a:solidFill>
                  <a:srgbClr val="000000"/>
                </a:solidFill>
                <a:latin typeface="Arial"/>
              </a:rPr>
              <a:t>System A Supplier </a:t>
            </a:r>
          </a:p>
        </p:txBody>
      </p:sp>
      <p:pic>
        <p:nvPicPr>
          <p:cNvPr id="97" name="Picture 96"/>
          <p:cNvPicPr>
            <a:picLocks noChangeAspect="1"/>
          </p:cNvPicPr>
          <p:nvPr/>
        </p:nvPicPr>
        <p:blipFill>
          <a:blip r:embed="rId3"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10602425" y="4175110"/>
            <a:ext cx="914400" cy="640764"/>
          </a:xfrm>
          <a:prstGeom prst="rect">
            <a:avLst/>
          </a:prstGeom>
        </p:spPr>
      </p:pic>
      <p:sp>
        <p:nvSpPr>
          <p:cNvPr id="63" name="Rounded Rectangle 62"/>
          <p:cNvSpPr/>
          <p:nvPr/>
        </p:nvSpPr>
        <p:spPr>
          <a:xfrm>
            <a:off x="7793219" y="4427770"/>
            <a:ext cx="2083854" cy="1521334"/>
          </a:xfrm>
          <a:prstGeom prst="roundRect">
            <a:avLst/>
          </a:prstGeom>
          <a:no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defRPr/>
            </a:pPr>
            <a:endParaRPr lang="en-US" sz="1800">
              <a:solidFill>
                <a:srgbClr val="FFFFFF"/>
              </a:solidFill>
            </a:endParaRPr>
          </a:p>
        </p:txBody>
      </p:sp>
      <p:cxnSp>
        <p:nvCxnSpPr>
          <p:cNvPr id="139" name="Straight Arrow Connector 138"/>
          <p:cNvCxnSpPr/>
          <p:nvPr/>
        </p:nvCxnSpPr>
        <p:spPr>
          <a:xfrm flipH="1">
            <a:off x="1313440" y="4521870"/>
            <a:ext cx="502084" cy="0"/>
          </a:xfrm>
          <a:prstGeom prst="straightConnector1">
            <a:avLst/>
          </a:prstGeom>
          <a:ln w="28575">
            <a:solidFill>
              <a:schemeClr val="accent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40" name="Straight Arrow Connector 139"/>
          <p:cNvCxnSpPr/>
          <p:nvPr/>
        </p:nvCxnSpPr>
        <p:spPr>
          <a:xfrm>
            <a:off x="1322375" y="4197588"/>
            <a:ext cx="554890" cy="0"/>
          </a:xfrm>
          <a:prstGeom prst="straightConnector1">
            <a:avLst/>
          </a:prstGeom>
          <a:ln w="28575">
            <a:solidFill>
              <a:schemeClr val="accent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11" name="TextBox 110"/>
          <p:cNvSpPr txBox="1"/>
          <p:nvPr/>
        </p:nvSpPr>
        <p:spPr>
          <a:xfrm>
            <a:off x="2581629" y="6195124"/>
            <a:ext cx="1895578" cy="400110"/>
          </a:xfrm>
          <a:prstGeom prst="rect">
            <a:avLst/>
          </a:prstGeom>
          <a:noFill/>
        </p:spPr>
        <p:txBody>
          <a:bodyPr wrap="square" rtlCol="0">
            <a:spAutoFit/>
          </a:bodyPr>
          <a:lstStyle/>
          <a:p>
            <a:pPr algn="r" fontAlgn="auto">
              <a:spcBef>
                <a:spcPts val="0"/>
              </a:spcBef>
              <a:spcAft>
                <a:spcPts val="0"/>
              </a:spcAft>
              <a:defRPr/>
            </a:pPr>
            <a:r>
              <a:rPr lang="en-US" sz="1000" b="1" dirty="0">
                <a:solidFill>
                  <a:srgbClr val="0039A6">
                    <a:lumMod val="50000"/>
                  </a:srgbClr>
                </a:solidFill>
                <a:latin typeface="Arial"/>
              </a:rPr>
              <a:t>Collaboration </a:t>
            </a:r>
          </a:p>
          <a:p>
            <a:pPr algn="r" fontAlgn="auto">
              <a:spcBef>
                <a:spcPts val="0"/>
              </a:spcBef>
              <a:spcAft>
                <a:spcPts val="0"/>
              </a:spcAft>
              <a:defRPr/>
            </a:pPr>
            <a:r>
              <a:rPr lang="en-US" sz="1000" b="1" dirty="0">
                <a:solidFill>
                  <a:srgbClr val="0039A6">
                    <a:lumMod val="50000"/>
                  </a:srgbClr>
                </a:solidFill>
                <a:latin typeface="Arial"/>
              </a:rPr>
              <a:t>Hub</a:t>
            </a:r>
          </a:p>
        </p:txBody>
      </p:sp>
      <p:cxnSp>
        <p:nvCxnSpPr>
          <p:cNvPr id="112" name="Straight Connector 111"/>
          <p:cNvCxnSpPr/>
          <p:nvPr/>
        </p:nvCxnSpPr>
        <p:spPr>
          <a:xfrm>
            <a:off x="399232" y="4908981"/>
            <a:ext cx="5577840" cy="0"/>
          </a:xfrm>
          <a:prstGeom prst="line">
            <a:avLst/>
          </a:prstGeom>
          <a:ln w="12700">
            <a:prstDash val="sysDash"/>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115" name="Picture 114"/>
          <p:cNvPicPr>
            <a:picLocks noChangeAspect="1"/>
          </p:cNvPicPr>
          <p:nvPr/>
        </p:nvPicPr>
        <p:blipFill>
          <a:blip r:embed="rId3"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4693929" y="5682809"/>
            <a:ext cx="914400" cy="640764"/>
          </a:xfrm>
          <a:prstGeom prst="rect">
            <a:avLst/>
          </a:prstGeom>
        </p:spPr>
      </p:pic>
      <p:sp>
        <p:nvSpPr>
          <p:cNvPr id="126" name="TextBox 125"/>
          <p:cNvSpPr txBox="1"/>
          <p:nvPr/>
        </p:nvSpPr>
        <p:spPr>
          <a:xfrm>
            <a:off x="5309762" y="6193640"/>
            <a:ext cx="842548" cy="276999"/>
          </a:xfrm>
          <a:prstGeom prst="rect">
            <a:avLst/>
          </a:prstGeom>
          <a:noFill/>
        </p:spPr>
        <p:txBody>
          <a:bodyPr wrap="square" rtlCol="0">
            <a:spAutoFit/>
          </a:bodyPr>
          <a:lstStyle>
            <a:defPPr>
              <a:defRPr lang="en-US"/>
            </a:defPPr>
            <a:lvl1pPr>
              <a:defRPr sz="1200" b="1">
                <a:solidFill>
                  <a:srgbClr val="000000"/>
                </a:solidFill>
              </a:defRPr>
            </a:lvl1pPr>
          </a:lstStyle>
          <a:p>
            <a:pPr fontAlgn="auto">
              <a:spcBef>
                <a:spcPts val="0"/>
              </a:spcBef>
              <a:spcAft>
                <a:spcPts val="0"/>
              </a:spcAft>
            </a:pPr>
            <a:r>
              <a:rPr lang="en-US" dirty="0">
                <a:latin typeface="Arial"/>
              </a:rPr>
              <a:t>Supplier</a:t>
            </a:r>
          </a:p>
        </p:txBody>
      </p:sp>
      <p:sp>
        <p:nvSpPr>
          <p:cNvPr id="36" name="Rectangle 35"/>
          <p:cNvSpPr/>
          <p:nvPr/>
        </p:nvSpPr>
        <p:spPr>
          <a:xfrm>
            <a:off x="3064989" y="5404427"/>
            <a:ext cx="1135247" cy="253916"/>
          </a:xfrm>
          <a:prstGeom prst="rect">
            <a:avLst/>
          </a:prstGeom>
        </p:spPr>
        <p:txBody>
          <a:bodyPr wrap="none">
            <a:spAutoFit/>
          </a:bodyPr>
          <a:lstStyle/>
          <a:p>
            <a:pPr fontAlgn="auto">
              <a:spcBef>
                <a:spcPts val="0"/>
              </a:spcBef>
              <a:spcAft>
                <a:spcPts val="0"/>
              </a:spcAft>
              <a:defRPr/>
            </a:pPr>
            <a:r>
              <a:rPr lang="en-US" sz="1050" b="1" dirty="0">
                <a:solidFill>
                  <a:srgbClr val="000000"/>
                </a:solidFill>
                <a:latin typeface="Arial"/>
              </a:rPr>
              <a:t>Technical Data</a:t>
            </a:r>
            <a:endParaRPr lang="en-US" sz="1050" dirty="0">
              <a:solidFill>
                <a:srgbClr val="000000"/>
              </a:solidFill>
              <a:latin typeface="Arial"/>
            </a:endParaRPr>
          </a:p>
        </p:txBody>
      </p:sp>
      <p:sp>
        <p:nvSpPr>
          <p:cNvPr id="113" name="TextBox 112">
            <a:extLst>
              <a:ext uri="{FF2B5EF4-FFF2-40B4-BE49-F238E27FC236}">
                <a16:creationId xmlns="" xmlns:a16="http://schemas.microsoft.com/office/drawing/2014/main" id="{41CF331C-0497-4E5A-9DBF-9B409300480D}"/>
              </a:ext>
            </a:extLst>
          </p:cNvPr>
          <p:cNvSpPr txBox="1"/>
          <p:nvPr/>
        </p:nvSpPr>
        <p:spPr>
          <a:xfrm>
            <a:off x="1650650" y="3298595"/>
            <a:ext cx="4550878" cy="400110"/>
          </a:xfrm>
          <a:prstGeom prst="rect">
            <a:avLst/>
          </a:prstGeom>
          <a:noFill/>
        </p:spPr>
        <p:txBody>
          <a:bodyPr wrap="square" rtlCol="0">
            <a:spAutoFit/>
          </a:bodyPr>
          <a:lstStyle/>
          <a:p>
            <a:pPr fontAlgn="auto">
              <a:spcBef>
                <a:spcPts val="0"/>
              </a:spcBef>
              <a:spcAft>
                <a:spcPts val="0"/>
              </a:spcAft>
              <a:defRPr/>
            </a:pPr>
            <a:r>
              <a:rPr lang="en-US" sz="1000" i="1" dirty="0">
                <a:solidFill>
                  <a:srgbClr val="000000"/>
                </a:solidFill>
                <a:latin typeface="Arial"/>
              </a:rPr>
              <a:t>Co-development where OEM and supplier import, review and return a </a:t>
            </a:r>
            <a:r>
              <a:rPr lang="en-US" sz="1000" i="1" u="sng" dirty="0">
                <a:solidFill>
                  <a:srgbClr val="000000"/>
                </a:solidFill>
                <a:latin typeface="Arial"/>
              </a:rPr>
              <a:t>shared version</a:t>
            </a:r>
            <a:r>
              <a:rPr lang="en-US" sz="1000" i="1" dirty="0">
                <a:solidFill>
                  <a:srgbClr val="000000"/>
                </a:solidFill>
                <a:latin typeface="Arial"/>
              </a:rPr>
              <a:t> of the TDP, under common Configuration Management (CM).</a:t>
            </a:r>
            <a:endParaRPr lang="en-US" sz="1100" b="1" i="1" dirty="0">
              <a:solidFill>
                <a:srgbClr val="000000"/>
              </a:solidFill>
              <a:latin typeface="Arial"/>
            </a:endParaRPr>
          </a:p>
        </p:txBody>
      </p:sp>
      <p:sp>
        <p:nvSpPr>
          <p:cNvPr id="116" name="TextBox 115">
            <a:extLst>
              <a:ext uri="{FF2B5EF4-FFF2-40B4-BE49-F238E27FC236}">
                <a16:creationId xmlns="" xmlns:a16="http://schemas.microsoft.com/office/drawing/2014/main" id="{AE1D1C88-110C-417B-8DFE-B632C353E774}"/>
              </a:ext>
            </a:extLst>
          </p:cNvPr>
          <p:cNvSpPr txBox="1"/>
          <p:nvPr/>
        </p:nvSpPr>
        <p:spPr>
          <a:xfrm>
            <a:off x="7543966" y="3243624"/>
            <a:ext cx="4421531" cy="723275"/>
          </a:xfrm>
          <a:prstGeom prst="rect">
            <a:avLst/>
          </a:prstGeom>
          <a:noFill/>
        </p:spPr>
        <p:txBody>
          <a:bodyPr wrap="square" rtlCol="0">
            <a:spAutoFit/>
          </a:bodyPr>
          <a:lstStyle/>
          <a:p>
            <a:pPr fontAlgn="auto">
              <a:spcBef>
                <a:spcPts val="0"/>
              </a:spcBef>
              <a:spcAft>
                <a:spcPts val="0"/>
              </a:spcAft>
              <a:defRPr/>
            </a:pPr>
            <a:r>
              <a:rPr lang="en-US" sz="1100" b="1" dirty="0">
                <a:solidFill>
                  <a:srgbClr val="000000"/>
                </a:solidFill>
                <a:latin typeface="Arial"/>
              </a:rPr>
              <a:t>Platform level co-simulation</a:t>
            </a:r>
          </a:p>
          <a:p>
            <a:pPr fontAlgn="auto">
              <a:spcBef>
                <a:spcPts val="0"/>
              </a:spcBef>
              <a:spcAft>
                <a:spcPts val="0"/>
              </a:spcAft>
              <a:defRPr/>
            </a:pPr>
            <a:r>
              <a:rPr lang="en-US" sz="1000" i="1" dirty="0">
                <a:solidFill>
                  <a:srgbClr val="000000"/>
                </a:solidFill>
                <a:latin typeface="Arial"/>
              </a:rPr>
              <a:t>Joint simulation of behavior (executable) models to perform system or platform level integration tests. Used in combination with other Engagement Levels. Multiple variants: real time, distributed, cloud based… </a:t>
            </a:r>
            <a:endParaRPr lang="en-US" sz="1100" b="1" i="1" dirty="0">
              <a:solidFill>
                <a:srgbClr val="000000"/>
              </a:solidFill>
              <a:latin typeface="Arial"/>
            </a:endParaRPr>
          </a:p>
        </p:txBody>
      </p:sp>
      <p:pic>
        <p:nvPicPr>
          <p:cNvPr id="117" name="Picture 116">
            <a:extLst>
              <a:ext uri="{FF2B5EF4-FFF2-40B4-BE49-F238E27FC236}">
                <a16:creationId xmlns="" xmlns:a16="http://schemas.microsoft.com/office/drawing/2014/main" id="{76BF6247-47A9-441B-A86A-78C3D30429A9}"/>
              </a:ext>
            </a:extLst>
          </p:cNvPr>
          <p:cNvPicPr>
            <a:picLocks noChangeAspect="1"/>
          </p:cNvPicPr>
          <p:nvPr/>
        </p:nvPicPr>
        <p:blipFill>
          <a:blip r:embed="rId6"/>
          <a:stretch>
            <a:fillRect/>
          </a:stretch>
        </p:blipFill>
        <p:spPr>
          <a:xfrm>
            <a:off x="7999824" y="1426033"/>
            <a:ext cx="719381" cy="707778"/>
          </a:xfrm>
          <a:prstGeom prst="rect">
            <a:avLst/>
          </a:prstGeom>
        </p:spPr>
      </p:pic>
      <p:sp>
        <p:nvSpPr>
          <p:cNvPr id="129" name="Right Brace 128">
            <a:extLst>
              <a:ext uri="{FF2B5EF4-FFF2-40B4-BE49-F238E27FC236}">
                <a16:creationId xmlns="" xmlns:a16="http://schemas.microsoft.com/office/drawing/2014/main" id="{9926845E-D259-4E5F-BBB8-ECE5DDE3775D}"/>
              </a:ext>
            </a:extLst>
          </p:cNvPr>
          <p:cNvSpPr/>
          <p:nvPr/>
        </p:nvSpPr>
        <p:spPr>
          <a:xfrm>
            <a:off x="7507901" y="1261426"/>
            <a:ext cx="298682" cy="962656"/>
          </a:xfrm>
          <a:prstGeom prst="righ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fontAlgn="auto">
              <a:spcBef>
                <a:spcPts val="0"/>
              </a:spcBef>
              <a:spcAft>
                <a:spcPts val="0"/>
              </a:spcAft>
              <a:defRPr/>
            </a:pPr>
            <a:endParaRPr lang="en-US" sz="1800">
              <a:solidFill>
                <a:srgbClr val="000000"/>
              </a:solidFill>
            </a:endParaRPr>
          </a:p>
        </p:txBody>
      </p:sp>
      <p:sp>
        <p:nvSpPr>
          <p:cNvPr id="147" name="Right Brace 146">
            <a:extLst>
              <a:ext uri="{FF2B5EF4-FFF2-40B4-BE49-F238E27FC236}">
                <a16:creationId xmlns="" xmlns:a16="http://schemas.microsoft.com/office/drawing/2014/main" id="{892B6D86-AB4F-49FB-8913-61F517503609}"/>
              </a:ext>
            </a:extLst>
          </p:cNvPr>
          <p:cNvSpPr/>
          <p:nvPr/>
        </p:nvSpPr>
        <p:spPr>
          <a:xfrm rot="10800000">
            <a:off x="9811056" y="1864491"/>
            <a:ext cx="272371" cy="801835"/>
          </a:xfrm>
          <a:prstGeom prst="righ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fontAlgn="auto">
              <a:spcBef>
                <a:spcPts val="0"/>
              </a:spcBef>
              <a:spcAft>
                <a:spcPts val="0"/>
              </a:spcAft>
              <a:defRPr/>
            </a:pPr>
            <a:endParaRPr lang="en-US" sz="1800" dirty="0">
              <a:solidFill>
                <a:srgbClr val="000000"/>
              </a:solidFill>
            </a:endParaRPr>
          </a:p>
        </p:txBody>
      </p:sp>
      <p:cxnSp>
        <p:nvCxnSpPr>
          <p:cNvPr id="23" name="Straight Connector 22">
            <a:extLst>
              <a:ext uri="{FF2B5EF4-FFF2-40B4-BE49-F238E27FC236}">
                <a16:creationId xmlns="" xmlns:a16="http://schemas.microsoft.com/office/drawing/2014/main" id="{4502FE89-E478-4FA9-B4EF-64D32DA4734D}"/>
              </a:ext>
            </a:extLst>
          </p:cNvPr>
          <p:cNvCxnSpPr/>
          <p:nvPr/>
        </p:nvCxnSpPr>
        <p:spPr>
          <a:xfrm>
            <a:off x="8925886" y="1150225"/>
            <a:ext cx="0" cy="1554480"/>
          </a:xfrm>
          <a:prstGeom prst="line">
            <a:avLst/>
          </a:prstGeom>
          <a:ln>
            <a:solidFill>
              <a:schemeClr val="tx2"/>
            </a:solidFill>
            <a:prstDash val="dashDot"/>
          </a:ln>
        </p:spPr>
        <p:style>
          <a:lnRef idx="1">
            <a:schemeClr val="accent1"/>
          </a:lnRef>
          <a:fillRef idx="0">
            <a:schemeClr val="accent1"/>
          </a:fillRef>
          <a:effectRef idx="0">
            <a:schemeClr val="accent1"/>
          </a:effectRef>
          <a:fontRef idx="minor">
            <a:schemeClr val="tx1"/>
          </a:fontRef>
        </p:style>
      </p:cxnSp>
      <p:sp>
        <p:nvSpPr>
          <p:cNvPr id="22" name="Arrow: Right 21">
            <a:extLst>
              <a:ext uri="{FF2B5EF4-FFF2-40B4-BE49-F238E27FC236}">
                <a16:creationId xmlns="" xmlns:a16="http://schemas.microsoft.com/office/drawing/2014/main" id="{AAA041A1-8FB4-4743-8B4B-4FFF872444C9}"/>
              </a:ext>
            </a:extLst>
          </p:cNvPr>
          <p:cNvSpPr/>
          <p:nvPr/>
        </p:nvSpPr>
        <p:spPr>
          <a:xfrm>
            <a:off x="9028355" y="1466219"/>
            <a:ext cx="577593" cy="314884"/>
          </a:xfrm>
          <a:prstGeom prst="rightArrow">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800">
              <a:solidFill>
                <a:srgbClr val="FFFFFF"/>
              </a:solidFill>
            </a:endParaRPr>
          </a:p>
        </p:txBody>
      </p:sp>
      <p:sp>
        <p:nvSpPr>
          <p:cNvPr id="99" name="Arrow: Right 98">
            <a:extLst>
              <a:ext uri="{FF2B5EF4-FFF2-40B4-BE49-F238E27FC236}">
                <a16:creationId xmlns="" xmlns:a16="http://schemas.microsoft.com/office/drawing/2014/main" id="{8A98FF6C-3060-4E09-B45B-7247AE75597B}"/>
              </a:ext>
            </a:extLst>
          </p:cNvPr>
          <p:cNvSpPr/>
          <p:nvPr/>
        </p:nvSpPr>
        <p:spPr>
          <a:xfrm rot="10800000">
            <a:off x="8250346" y="2235561"/>
            <a:ext cx="577593" cy="314884"/>
          </a:xfrm>
          <a:prstGeom prst="rightArrow">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800">
              <a:solidFill>
                <a:srgbClr val="FFFFFF"/>
              </a:solidFill>
            </a:endParaRPr>
          </a:p>
        </p:txBody>
      </p:sp>
      <p:pic>
        <p:nvPicPr>
          <p:cNvPr id="1026" name="Picture 2" descr="Iteration Icons - Download Free Vector Icons | Noun Project">
            <a:extLst>
              <a:ext uri="{FF2B5EF4-FFF2-40B4-BE49-F238E27FC236}">
                <a16:creationId xmlns="" xmlns:a16="http://schemas.microsoft.com/office/drawing/2014/main" id="{3DA18553-1126-4D2A-8DA1-CA479BA4B85D}"/>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633770" y="5578790"/>
            <a:ext cx="631396" cy="631396"/>
          </a:xfrm>
          <a:prstGeom prst="rect">
            <a:avLst/>
          </a:prstGeom>
          <a:noFill/>
          <a:extLst>
            <a:ext uri="{909E8E84-426E-40DD-AFC4-6F175D3DCCD1}">
              <a14:hiddenFill xmlns:a14="http://schemas.microsoft.com/office/drawing/2010/main">
                <a:solidFill>
                  <a:srgbClr val="FFFFFF"/>
                </a:solidFill>
              </a14:hiddenFill>
            </a:ext>
          </a:extLst>
        </p:spPr>
      </p:pic>
      <p:cxnSp>
        <p:nvCxnSpPr>
          <p:cNvPr id="32" name="Elbow Connector 31"/>
          <p:cNvCxnSpPr/>
          <p:nvPr/>
        </p:nvCxnSpPr>
        <p:spPr>
          <a:xfrm rot="5400000">
            <a:off x="3377901" y="976525"/>
            <a:ext cx="198412" cy="3566160"/>
          </a:xfrm>
          <a:prstGeom prst="bentConnector2">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2191552" y="2599820"/>
            <a:ext cx="2481770" cy="261610"/>
          </a:xfrm>
          <a:prstGeom prst="rect">
            <a:avLst/>
          </a:prstGeom>
          <a:noFill/>
        </p:spPr>
        <p:txBody>
          <a:bodyPr wrap="none" rtlCol="0">
            <a:spAutoFit/>
          </a:bodyPr>
          <a:lstStyle/>
          <a:p>
            <a:pPr fontAlgn="auto">
              <a:spcBef>
                <a:spcPts val="0"/>
              </a:spcBef>
              <a:spcAft>
                <a:spcPts val="0"/>
              </a:spcAft>
            </a:pPr>
            <a:r>
              <a:rPr lang="en-US" sz="1100" i="1" dirty="0">
                <a:solidFill>
                  <a:srgbClr val="000000"/>
                </a:solidFill>
                <a:latin typeface="Arial"/>
              </a:rPr>
              <a:t>Supplier </a:t>
            </a:r>
            <a:r>
              <a:rPr lang="en-US" sz="1100" i="1" dirty="0" smtClean="0">
                <a:solidFill>
                  <a:srgbClr val="000000"/>
                </a:solidFill>
                <a:latin typeface="Arial"/>
              </a:rPr>
              <a:t>Feedback incl. Quality data </a:t>
            </a:r>
            <a:endParaRPr lang="en-US" sz="1100" i="1" dirty="0">
              <a:solidFill>
                <a:srgbClr val="000000"/>
              </a:solidFill>
              <a:latin typeface="Arial"/>
            </a:endParaRPr>
          </a:p>
        </p:txBody>
      </p:sp>
      <p:sp>
        <p:nvSpPr>
          <p:cNvPr id="125" name="TextBox 124"/>
          <p:cNvSpPr txBox="1"/>
          <p:nvPr/>
        </p:nvSpPr>
        <p:spPr>
          <a:xfrm>
            <a:off x="6313594" y="3293694"/>
            <a:ext cx="1248560" cy="584775"/>
          </a:xfrm>
          <a:prstGeom prst="rect">
            <a:avLst/>
          </a:prstGeom>
          <a:solidFill>
            <a:schemeClr val="accent3"/>
          </a:solidFill>
          <a:effectLst>
            <a:outerShdw blurRad="50800" dist="38100" dir="2700000" algn="tl" rotWithShape="0">
              <a:prstClr val="black">
                <a:alpha val="40000"/>
              </a:prstClr>
            </a:outerShdw>
          </a:effectLst>
        </p:spPr>
        <p:txBody>
          <a:bodyPr wrap="square" rtlCol="0">
            <a:spAutoFit/>
          </a:bodyPr>
          <a:lstStyle/>
          <a:p>
            <a:pPr algn="ctr" fontAlgn="auto">
              <a:spcBef>
                <a:spcPts val="0"/>
              </a:spcBef>
              <a:spcAft>
                <a:spcPts val="0"/>
              </a:spcAft>
              <a:defRPr/>
            </a:pPr>
            <a:r>
              <a:rPr lang="en-US" sz="1100" b="1" dirty="0">
                <a:solidFill>
                  <a:srgbClr val="FFFFFF"/>
                </a:solidFill>
                <a:latin typeface="Arial"/>
              </a:rPr>
              <a:t>LEVEL 4</a:t>
            </a:r>
          </a:p>
          <a:p>
            <a:pPr algn="ctr" fontAlgn="auto">
              <a:spcBef>
                <a:spcPts val="0"/>
              </a:spcBef>
              <a:spcAft>
                <a:spcPts val="0"/>
              </a:spcAft>
              <a:defRPr/>
            </a:pPr>
            <a:r>
              <a:rPr lang="en-US" sz="1050" i="1" dirty="0">
                <a:solidFill>
                  <a:srgbClr val="FFFFFF"/>
                </a:solidFill>
                <a:latin typeface="Arial"/>
              </a:rPr>
              <a:t>DIGITAL INTEGRATION</a:t>
            </a:r>
          </a:p>
        </p:txBody>
      </p:sp>
      <p:sp>
        <p:nvSpPr>
          <p:cNvPr id="130" name="TextBox 129"/>
          <p:cNvSpPr txBox="1"/>
          <p:nvPr/>
        </p:nvSpPr>
        <p:spPr>
          <a:xfrm>
            <a:off x="256315" y="3279811"/>
            <a:ext cx="1394777" cy="569387"/>
          </a:xfrm>
          <a:prstGeom prst="rect">
            <a:avLst/>
          </a:prstGeom>
          <a:solidFill>
            <a:schemeClr val="accent3"/>
          </a:solidFill>
          <a:effectLst>
            <a:outerShdw blurRad="50800" dist="38100" dir="2700000" algn="tl" rotWithShape="0">
              <a:prstClr val="black">
                <a:alpha val="40000"/>
              </a:prstClr>
            </a:outerShdw>
          </a:effectLst>
        </p:spPr>
        <p:txBody>
          <a:bodyPr wrap="square" rtlCol="0">
            <a:spAutoFit/>
          </a:bodyPr>
          <a:lstStyle/>
          <a:p>
            <a:pPr algn="ctr" fontAlgn="auto">
              <a:spcBef>
                <a:spcPts val="0"/>
              </a:spcBef>
              <a:spcAft>
                <a:spcPts val="0"/>
              </a:spcAft>
              <a:defRPr/>
            </a:pPr>
            <a:r>
              <a:rPr lang="en-US" sz="1100" b="1" dirty="0">
                <a:solidFill>
                  <a:srgbClr val="FFFFFF"/>
                </a:solidFill>
                <a:latin typeface="Arial"/>
              </a:rPr>
              <a:t>LEVEL 3A</a:t>
            </a:r>
          </a:p>
          <a:p>
            <a:pPr algn="ctr" fontAlgn="auto">
              <a:spcBef>
                <a:spcPts val="0"/>
              </a:spcBef>
              <a:spcAft>
                <a:spcPts val="0"/>
              </a:spcAft>
              <a:defRPr/>
            </a:pPr>
            <a:r>
              <a:rPr lang="en-US" sz="1000" i="1" dirty="0">
                <a:solidFill>
                  <a:srgbClr val="FFFFFF"/>
                </a:solidFill>
                <a:latin typeface="Arial"/>
              </a:rPr>
              <a:t>COLLABORATION based on TDP</a:t>
            </a:r>
            <a:endParaRPr lang="en-US" sz="1050" i="1" dirty="0">
              <a:solidFill>
                <a:srgbClr val="FFFFFF"/>
              </a:solidFill>
              <a:latin typeface="Arial"/>
            </a:endParaRPr>
          </a:p>
        </p:txBody>
      </p:sp>
      <p:sp>
        <p:nvSpPr>
          <p:cNvPr id="135" name="TextBox 134"/>
          <p:cNvSpPr txBox="1"/>
          <p:nvPr/>
        </p:nvSpPr>
        <p:spPr>
          <a:xfrm>
            <a:off x="6313594" y="613042"/>
            <a:ext cx="1433228" cy="415498"/>
          </a:xfrm>
          <a:prstGeom prst="rect">
            <a:avLst/>
          </a:prstGeom>
          <a:solidFill>
            <a:schemeClr val="accent3"/>
          </a:solidFill>
          <a:effectLst>
            <a:outerShdw blurRad="50800" dist="38100" dir="2700000" algn="tl" rotWithShape="0">
              <a:prstClr val="black">
                <a:alpha val="40000"/>
              </a:prstClr>
            </a:outerShdw>
          </a:effectLst>
        </p:spPr>
        <p:txBody>
          <a:bodyPr wrap="square" rtlCol="0">
            <a:spAutoFit/>
          </a:bodyPr>
          <a:lstStyle/>
          <a:p>
            <a:pPr algn="ctr" fontAlgn="auto">
              <a:spcBef>
                <a:spcPts val="0"/>
              </a:spcBef>
              <a:spcAft>
                <a:spcPts val="0"/>
              </a:spcAft>
              <a:defRPr/>
            </a:pPr>
            <a:r>
              <a:rPr lang="en-US" sz="1100" b="1" dirty="0">
                <a:solidFill>
                  <a:srgbClr val="FFFFFF"/>
                </a:solidFill>
                <a:latin typeface="Arial"/>
              </a:rPr>
              <a:t>LEVEL 2</a:t>
            </a:r>
          </a:p>
          <a:p>
            <a:pPr algn="ctr" fontAlgn="auto">
              <a:spcBef>
                <a:spcPts val="0"/>
              </a:spcBef>
              <a:spcAft>
                <a:spcPts val="0"/>
              </a:spcAft>
              <a:defRPr/>
            </a:pPr>
            <a:r>
              <a:rPr lang="en-US" sz="1000" i="1" dirty="0">
                <a:solidFill>
                  <a:srgbClr val="FFFFFF"/>
                </a:solidFill>
                <a:latin typeface="Arial"/>
              </a:rPr>
              <a:t>INTEROPERABILITY</a:t>
            </a:r>
            <a:endParaRPr lang="en-US" sz="1050" i="1" dirty="0">
              <a:solidFill>
                <a:srgbClr val="FFFFFF"/>
              </a:solidFill>
              <a:latin typeface="Arial"/>
            </a:endParaRPr>
          </a:p>
        </p:txBody>
      </p:sp>
      <p:pic>
        <p:nvPicPr>
          <p:cNvPr id="165" name="Picture 164"/>
          <p:cNvPicPr>
            <a:picLocks noChangeAspect="1"/>
          </p:cNvPicPr>
          <p:nvPr/>
        </p:nvPicPr>
        <p:blipFill rotWithShape="1">
          <a:blip r:embed="rId8" cstate="print">
            <a:extLst>
              <a:ext uri="{28A0092B-C50C-407E-A947-70E740481C1C}">
                <a14:useLocalDpi xmlns:a14="http://schemas.microsoft.com/office/drawing/2010/main" val="0"/>
              </a:ext>
            </a:extLst>
          </a:blip>
          <a:srcRect l="45333" t="18311" r="45065" b="76482"/>
          <a:stretch/>
        </p:blipFill>
        <p:spPr>
          <a:xfrm>
            <a:off x="7129056" y="5492216"/>
            <a:ext cx="201251" cy="64334"/>
          </a:xfrm>
          <a:prstGeom prst="rect">
            <a:avLst/>
          </a:prstGeom>
        </p:spPr>
      </p:pic>
      <p:sp>
        <p:nvSpPr>
          <p:cNvPr id="180" name="Cube 179"/>
          <p:cNvSpPr/>
          <p:nvPr/>
        </p:nvSpPr>
        <p:spPr>
          <a:xfrm>
            <a:off x="10260068" y="4579714"/>
            <a:ext cx="390860" cy="355156"/>
          </a:xfrm>
          <a:prstGeom prst="cube">
            <a:avLst/>
          </a:prstGeom>
          <a:solidFill>
            <a:schemeClr val="tx1">
              <a:lumMod val="85000"/>
              <a:lumOff val="15000"/>
            </a:schemeClr>
          </a:solidFill>
          <a:ln w="3175">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fontAlgn="auto">
              <a:spcBef>
                <a:spcPts val="0"/>
              </a:spcBef>
              <a:spcAft>
                <a:spcPts val="0"/>
              </a:spcAft>
              <a:defRPr/>
            </a:pPr>
            <a:endParaRPr lang="en-US" sz="1800">
              <a:solidFill>
                <a:srgbClr val="FFFFFF"/>
              </a:solidFill>
            </a:endParaRPr>
          </a:p>
        </p:txBody>
      </p:sp>
      <p:sp>
        <p:nvSpPr>
          <p:cNvPr id="181" name="Cube 180"/>
          <p:cNvSpPr/>
          <p:nvPr/>
        </p:nvSpPr>
        <p:spPr>
          <a:xfrm>
            <a:off x="10247700" y="5663892"/>
            <a:ext cx="390860" cy="355156"/>
          </a:xfrm>
          <a:prstGeom prst="cube">
            <a:avLst/>
          </a:prstGeom>
          <a:solidFill>
            <a:schemeClr val="tx1">
              <a:lumMod val="85000"/>
              <a:lumOff val="15000"/>
            </a:schemeClr>
          </a:solidFill>
          <a:ln w="3175">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fontAlgn="auto">
              <a:spcBef>
                <a:spcPts val="0"/>
              </a:spcBef>
              <a:spcAft>
                <a:spcPts val="0"/>
              </a:spcAft>
              <a:defRPr/>
            </a:pPr>
            <a:endParaRPr lang="en-US" sz="1800">
              <a:solidFill>
                <a:srgbClr val="FFFFFF"/>
              </a:solidFill>
            </a:endParaRPr>
          </a:p>
        </p:txBody>
      </p:sp>
      <p:pic>
        <p:nvPicPr>
          <p:cNvPr id="164" name="Picture 163"/>
          <p:cNvPicPr>
            <a:picLocks noChangeAspect="1"/>
          </p:cNvPicPr>
          <p:nvPr/>
        </p:nvPicPr>
        <p:blipFill rotWithShape="1">
          <a:blip r:embed="rId8" cstate="print">
            <a:extLst>
              <a:ext uri="{28A0092B-C50C-407E-A947-70E740481C1C}">
                <a14:useLocalDpi xmlns:a14="http://schemas.microsoft.com/office/drawing/2010/main" val="0"/>
              </a:ext>
            </a:extLst>
          </a:blip>
          <a:srcRect l="32908" t="21924" r="62641" b="61183"/>
          <a:stretch/>
        </p:blipFill>
        <p:spPr>
          <a:xfrm>
            <a:off x="10304156" y="5797301"/>
            <a:ext cx="83142" cy="186079"/>
          </a:xfrm>
          <a:prstGeom prst="rect">
            <a:avLst/>
          </a:prstGeom>
        </p:spPr>
      </p:pic>
      <p:pic>
        <p:nvPicPr>
          <p:cNvPr id="166" name="Picture 165"/>
          <p:cNvPicPr>
            <a:picLocks noChangeAspect="1"/>
          </p:cNvPicPr>
          <p:nvPr/>
        </p:nvPicPr>
        <p:blipFill rotWithShape="1">
          <a:blip r:embed="rId8" cstate="print">
            <a:extLst>
              <a:ext uri="{28A0092B-C50C-407E-A947-70E740481C1C}">
                <a14:useLocalDpi xmlns:a14="http://schemas.microsoft.com/office/drawing/2010/main" val="0"/>
              </a:ext>
            </a:extLst>
          </a:blip>
          <a:srcRect l="32908" t="21924" r="62641" b="61183"/>
          <a:stretch/>
        </p:blipFill>
        <p:spPr>
          <a:xfrm>
            <a:off x="10442217" y="5798458"/>
            <a:ext cx="83142" cy="186079"/>
          </a:xfrm>
          <a:prstGeom prst="rect">
            <a:avLst/>
          </a:prstGeom>
        </p:spPr>
      </p:pic>
      <p:pic>
        <p:nvPicPr>
          <p:cNvPr id="179" name="Picture 178"/>
          <p:cNvPicPr>
            <a:picLocks noChangeAspect="1"/>
          </p:cNvPicPr>
          <p:nvPr/>
        </p:nvPicPr>
        <p:blipFill rotWithShape="1">
          <a:blip r:embed="rId8" cstate="print">
            <a:extLst>
              <a:ext uri="{28A0092B-C50C-407E-A947-70E740481C1C}">
                <a14:useLocalDpi xmlns:a14="http://schemas.microsoft.com/office/drawing/2010/main" val="0"/>
              </a:ext>
            </a:extLst>
          </a:blip>
          <a:srcRect l="41280" t="34952" r="54080" b="61205"/>
          <a:stretch/>
        </p:blipFill>
        <p:spPr>
          <a:xfrm>
            <a:off x="10329477" y="4731014"/>
            <a:ext cx="156914" cy="76633"/>
          </a:xfrm>
          <a:prstGeom prst="rect">
            <a:avLst/>
          </a:prstGeom>
        </p:spPr>
      </p:pic>
      <p:pic>
        <p:nvPicPr>
          <p:cNvPr id="182" name="Picture 181"/>
          <p:cNvPicPr>
            <a:picLocks noChangeAspect="1"/>
          </p:cNvPicPr>
          <p:nvPr/>
        </p:nvPicPr>
        <p:blipFill rotWithShape="1">
          <a:blip r:embed="rId8" cstate="print">
            <a:extLst>
              <a:ext uri="{28A0092B-C50C-407E-A947-70E740481C1C}">
                <a14:useLocalDpi xmlns:a14="http://schemas.microsoft.com/office/drawing/2010/main" val="0"/>
              </a:ext>
            </a:extLst>
          </a:blip>
          <a:srcRect l="41280" t="34952" r="54080" b="61205"/>
          <a:stretch/>
        </p:blipFill>
        <p:spPr>
          <a:xfrm>
            <a:off x="10335464" y="4826254"/>
            <a:ext cx="156914" cy="76633"/>
          </a:xfrm>
          <a:prstGeom prst="rect">
            <a:avLst/>
          </a:prstGeom>
        </p:spPr>
      </p:pic>
      <p:cxnSp>
        <p:nvCxnSpPr>
          <p:cNvPr id="51" name="Elbow Connector 50"/>
          <p:cNvCxnSpPr>
            <a:stCxn id="186" idx="4"/>
            <a:endCxn id="63" idx="1"/>
          </p:cNvCxnSpPr>
          <p:nvPr/>
        </p:nvCxnSpPr>
        <p:spPr>
          <a:xfrm flipV="1">
            <a:off x="7372414" y="5188437"/>
            <a:ext cx="420805" cy="342272"/>
          </a:xfrm>
          <a:prstGeom prst="bentConnector3">
            <a:avLst>
              <a:gd name="adj1" fmla="val 50000"/>
            </a:avLst>
          </a:prstGeom>
        </p:spPr>
        <p:style>
          <a:lnRef idx="1">
            <a:schemeClr val="accent6"/>
          </a:lnRef>
          <a:fillRef idx="0">
            <a:schemeClr val="accent6"/>
          </a:fillRef>
          <a:effectRef idx="0">
            <a:schemeClr val="accent6"/>
          </a:effectRef>
          <a:fontRef idx="minor">
            <a:schemeClr val="tx1"/>
          </a:fontRef>
        </p:style>
      </p:cxnSp>
      <p:sp>
        <p:nvSpPr>
          <p:cNvPr id="195" name="TextBox 194"/>
          <p:cNvSpPr txBox="1"/>
          <p:nvPr/>
        </p:nvSpPr>
        <p:spPr>
          <a:xfrm>
            <a:off x="9874519" y="6049505"/>
            <a:ext cx="908831" cy="338554"/>
          </a:xfrm>
          <a:prstGeom prst="rect">
            <a:avLst/>
          </a:prstGeom>
          <a:noFill/>
        </p:spPr>
        <p:txBody>
          <a:bodyPr wrap="square" rtlCol="0">
            <a:spAutoFit/>
          </a:bodyPr>
          <a:lstStyle/>
          <a:p>
            <a:pPr fontAlgn="auto">
              <a:spcBef>
                <a:spcPts val="0"/>
              </a:spcBef>
              <a:spcAft>
                <a:spcPts val="0"/>
              </a:spcAft>
              <a:defRPr/>
            </a:pPr>
            <a:r>
              <a:rPr lang="en-US" sz="800" b="1" dirty="0">
                <a:solidFill>
                  <a:srgbClr val="000000"/>
                </a:solidFill>
                <a:latin typeface="Arial"/>
              </a:rPr>
              <a:t>Supplier B System model</a:t>
            </a:r>
          </a:p>
        </p:txBody>
      </p:sp>
      <p:sp>
        <p:nvSpPr>
          <p:cNvPr id="121" name="TextBox 120"/>
          <p:cNvSpPr txBox="1"/>
          <p:nvPr/>
        </p:nvSpPr>
        <p:spPr>
          <a:xfrm>
            <a:off x="6818401" y="5665752"/>
            <a:ext cx="890844" cy="215444"/>
          </a:xfrm>
          <a:prstGeom prst="rect">
            <a:avLst/>
          </a:prstGeom>
          <a:noFill/>
        </p:spPr>
        <p:txBody>
          <a:bodyPr wrap="square" rtlCol="0">
            <a:spAutoFit/>
          </a:bodyPr>
          <a:lstStyle/>
          <a:p>
            <a:pPr fontAlgn="auto">
              <a:spcBef>
                <a:spcPts val="0"/>
              </a:spcBef>
              <a:spcAft>
                <a:spcPts val="0"/>
              </a:spcAft>
              <a:defRPr/>
            </a:pPr>
            <a:r>
              <a:rPr lang="en-US" sz="800" b="1" dirty="0">
                <a:solidFill>
                  <a:srgbClr val="000000"/>
                </a:solidFill>
                <a:latin typeface="Arial"/>
              </a:rPr>
              <a:t>Sim Platform</a:t>
            </a:r>
          </a:p>
        </p:txBody>
      </p:sp>
      <p:pic>
        <p:nvPicPr>
          <p:cNvPr id="7" name="Picture 6"/>
          <p:cNvPicPr>
            <a:picLocks noChangeAspect="1"/>
          </p:cNvPicPr>
          <p:nvPr/>
        </p:nvPicPr>
        <p:blipFill>
          <a:blip r:embed="rId9"/>
          <a:stretch>
            <a:fillRect/>
          </a:stretch>
        </p:blipFill>
        <p:spPr>
          <a:xfrm>
            <a:off x="2651309" y="1470771"/>
            <a:ext cx="1049402" cy="1027720"/>
          </a:xfrm>
          <a:prstGeom prst="rect">
            <a:avLst/>
          </a:prstGeom>
        </p:spPr>
      </p:pic>
      <p:sp>
        <p:nvSpPr>
          <p:cNvPr id="122" name="TextBox 121"/>
          <p:cNvSpPr txBox="1"/>
          <p:nvPr/>
        </p:nvSpPr>
        <p:spPr>
          <a:xfrm>
            <a:off x="8944801" y="2663886"/>
            <a:ext cx="935803" cy="246221"/>
          </a:xfrm>
          <a:prstGeom prst="rect">
            <a:avLst/>
          </a:prstGeom>
          <a:noFill/>
        </p:spPr>
        <p:txBody>
          <a:bodyPr wrap="square" rtlCol="0">
            <a:spAutoFit/>
          </a:bodyPr>
          <a:lstStyle/>
          <a:p>
            <a:pPr fontAlgn="auto">
              <a:spcBef>
                <a:spcPts val="0"/>
              </a:spcBef>
              <a:spcAft>
                <a:spcPts val="0"/>
              </a:spcAft>
              <a:defRPr/>
            </a:pPr>
            <a:r>
              <a:rPr lang="en-US" sz="1000" b="1" dirty="0" smtClean="0">
                <a:solidFill>
                  <a:srgbClr val="000000"/>
                </a:solidFill>
                <a:latin typeface="Arial"/>
              </a:rPr>
              <a:t>Digital TDP</a:t>
            </a:r>
            <a:endParaRPr lang="en-US" sz="1000" b="1" dirty="0">
              <a:solidFill>
                <a:srgbClr val="000000"/>
              </a:solidFill>
              <a:latin typeface="Arial"/>
            </a:endParaRPr>
          </a:p>
        </p:txBody>
      </p:sp>
      <p:pic>
        <p:nvPicPr>
          <p:cNvPr id="123" name="Picture 122">
            <a:extLst>
              <a:ext uri="{FF2B5EF4-FFF2-40B4-BE49-F238E27FC236}">
                <a16:creationId xmlns="" xmlns:a16="http://schemas.microsoft.com/office/drawing/2014/main" id="{76BF6247-47A9-441B-A86A-78C3D30429A9}"/>
              </a:ext>
            </a:extLst>
          </p:cNvPr>
          <p:cNvPicPr>
            <a:picLocks noChangeAspect="1"/>
          </p:cNvPicPr>
          <p:nvPr/>
        </p:nvPicPr>
        <p:blipFill>
          <a:blip r:embed="rId6"/>
          <a:stretch>
            <a:fillRect/>
          </a:stretch>
        </p:blipFill>
        <p:spPr>
          <a:xfrm>
            <a:off x="9023834" y="1961963"/>
            <a:ext cx="719381" cy="707778"/>
          </a:xfrm>
          <a:prstGeom prst="rect">
            <a:avLst/>
          </a:prstGeom>
        </p:spPr>
      </p:pic>
      <p:sp>
        <p:nvSpPr>
          <p:cNvPr id="131" name="TextBox 130"/>
          <p:cNvSpPr txBox="1"/>
          <p:nvPr/>
        </p:nvSpPr>
        <p:spPr>
          <a:xfrm>
            <a:off x="2827652" y="1213387"/>
            <a:ext cx="2276066" cy="246221"/>
          </a:xfrm>
          <a:prstGeom prst="rect">
            <a:avLst/>
          </a:prstGeom>
          <a:noFill/>
        </p:spPr>
        <p:txBody>
          <a:bodyPr wrap="square" rtlCol="0">
            <a:spAutoFit/>
          </a:bodyPr>
          <a:lstStyle/>
          <a:p>
            <a:pPr fontAlgn="auto">
              <a:spcBef>
                <a:spcPts val="0"/>
              </a:spcBef>
              <a:spcAft>
                <a:spcPts val="0"/>
              </a:spcAft>
              <a:defRPr/>
            </a:pPr>
            <a:r>
              <a:rPr lang="en-US" sz="1000" b="1" dirty="0">
                <a:solidFill>
                  <a:srgbClr val="000000"/>
                </a:solidFill>
                <a:latin typeface="Arial"/>
              </a:rPr>
              <a:t>Digital TDP</a:t>
            </a:r>
          </a:p>
        </p:txBody>
      </p:sp>
      <p:sp>
        <p:nvSpPr>
          <p:cNvPr id="132" name="Rectangle 131"/>
          <p:cNvSpPr/>
          <p:nvPr/>
        </p:nvSpPr>
        <p:spPr>
          <a:xfrm>
            <a:off x="4905607" y="6563355"/>
            <a:ext cx="1662739" cy="27317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srgbClr val="FFFFFF"/>
              </a:solidFill>
            </a:endParaRPr>
          </a:p>
        </p:txBody>
      </p:sp>
      <p:sp>
        <p:nvSpPr>
          <p:cNvPr id="133" name="TextBox 132"/>
          <p:cNvSpPr txBox="1"/>
          <p:nvPr/>
        </p:nvSpPr>
        <p:spPr>
          <a:xfrm>
            <a:off x="538249" y="2692062"/>
            <a:ext cx="1727465" cy="307777"/>
          </a:xfrm>
          <a:prstGeom prst="rect">
            <a:avLst/>
          </a:prstGeom>
          <a:noFill/>
        </p:spPr>
        <p:txBody>
          <a:bodyPr wrap="square" rtlCol="0">
            <a:spAutoFit/>
          </a:bodyPr>
          <a:lstStyle/>
          <a:p>
            <a:pPr algn="ctr" fontAlgn="auto">
              <a:spcBef>
                <a:spcPts val="0"/>
              </a:spcBef>
              <a:spcAft>
                <a:spcPts val="0"/>
              </a:spcAft>
              <a:defRPr/>
            </a:pPr>
            <a:r>
              <a:rPr lang="en-US" sz="1400" b="1" dirty="0">
                <a:solidFill>
                  <a:srgbClr val="000000"/>
                </a:solidFill>
                <a:latin typeface="Arial"/>
              </a:rPr>
              <a:t>OEM</a:t>
            </a:r>
          </a:p>
        </p:txBody>
      </p:sp>
      <p:sp>
        <p:nvSpPr>
          <p:cNvPr id="134" name="TextBox 133"/>
          <p:cNvSpPr txBox="1"/>
          <p:nvPr/>
        </p:nvSpPr>
        <p:spPr>
          <a:xfrm>
            <a:off x="6350037" y="2493141"/>
            <a:ext cx="1730226" cy="276999"/>
          </a:xfrm>
          <a:prstGeom prst="rect">
            <a:avLst/>
          </a:prstGeom>
        </p:spPr>
        <p:txBody>
          <a:bodyPr wrap="square" rtlCol="0">
            <a:spAutoFit/>
          </a:bodyPr>
          <a:lstStyle/>
          <a:p>
            <a:pPr algn="ctr" fontAlgn="auto">
              <a:spcBef>
                <a:spcPts val="0"/>
              </a:spcBef>
              <a:spcAft>
                <a:spcPts val="0"/>
              </a:spcAft>
              <a:defRPr/>
            </a:pPr>
            <a:r>
              <a:rPr lang="en-US" sz="1200" b="1" dirty="0">
                <a:solidFill>
                  <a:srgbClr val="000000"/>
                </a:solidFill>
                <a:latin typeface="Arial"/>
              </a:rPr>
              <a:t>OEM</a:t>
            </a:r>
          </a:p>
        </p:txBody>
      </p:sp>
      <p:sp>
        <p:nvSpPr>
          <p:cNvPr id="141" name="TextBox 140"/>
          <p:cNvSpPr txBox="1"/>
          <p:nvPr/>
        </p:nvSpPr>
        <p:spPr>
          <a:xfrm>
            <a:off x="343022" y="6286356"/>
            <a:ext cx="1730226" cy="276999"/>
          </a:xfrm>
          <a:prstGeom prst="rect">
            <a:avLst/>
          </a:prstGeom>
          <a:noFill/>
        </p:spPr>
        <p:txBody>
          <a:bodyPr wrap="square" rtlCol="0">
            <a:spAutoFit/>
          </a:bodyPr>
          <a:lstStyle/>
          <a:p>
            <a:pPr algn="ctr" fontAlgn="auto">
              <a:spcBef>
                <a:spcPts val="0"/>
              </a:spcBef>
              <a:spcAft>
                <a:spcPts val="0"/>
              </a:spcAft>
              <a:defRPr/>
            </a:pPr>
            <a:r>
              <a:rPr lang="en-US" sz="1200" b="1" dirty="0">
                <a:solidFill>
                  <a:srgbClr val="000000"/>
                </a:solidFill>
                <a:latin typeface="Arial"/>
              </a:rPr>
              <a:t>OEM</a:t>
            </a:r>
          </a:p>
        </p:txBody>
      </p:sp>
      <p:sp>
        <p:nvSpPr>
          <p:cNvPr id="144" name="TextBox 143"/>
          <p:cNvSpPr txBox="1"/>
          <p:nvPr/>
        </p:nvSpPr>
        <p:spPr>
          <a:xfrm>
            <a:off x="-152254" y="4593088"/>
            <a:ext cx="1730226" cy="276999"/>
          </a:xfrm>
          <a:prstGeom prst="rect">
            <a:avLst/>
          </a:prstGeom>
          <a:noFill/>
        </p:spPr>
        <p:txBody>
          <a:bodyPr wrap="square" rtlCol="0">
            <a:spAutoFit/>
          </a:bodyPr>
          <a:lstStyle/>
          <a:p>
            <a:pPr algn="ctr" fontAlgn="auto">
              <a:spcBef>
                <a:spcPts val="0"/>
              </a:spcBef>
              <a:spcAft>
                <a:spcPts val="0"/>
              </a:spcAft>
              <a:defRPr/>
            </a:pPr>
            <a:r>
              <a:rPr lang="en-US" sz="1200" b="1" dirty="0">
                <a:solidFill>
                  <a:srgbClr val="000000"/>
                </a:solidFill>
                <a:latin typeface="Arial"/>
              </a:rPr>
              <a:t>OEM</a:t>
            </a:r>
          </a:p>
        </p:txBody>
      </p:sp>
      <p:pic>
        <p:nvPicPr>
          <p:cNvPr id="145" name="Picture 144"/>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a:off x="1130048" y="5766731"/>
            <a:ext cx="914400" cy="640764"/>
          </a:xfrm>
          <a:prstGeom prst="rect">
            <a:avLst/>
          </a:prstGeom>
        </p:spPr>
      </p:pic>
      <p:sp>
        <p:nvSpPr>
          <p:cNvPr id="156" name="TextBox 155"/>
          <p:cNvSpPr txBox="1"/>
          <p:nvPr/>
        </p:nvSpPr>
        <p:spPr>
          <a:xfrm>
            <a:off x="257412" y="4998276"/>
            <a:ext cx="1345353" cy="569387"/>
          </a:xfrm>
          <a:prstGeom prst="rect">
            <a:avLst/>
          </a:prstGeom>
          <a:solidFill>
            <a:schemeClr val="accent3"/>
          </a:solidFill>
          <a:effectLst>
            <a:outerShdw blurRad="50800" dist="38100" dir="2700000" algn="tl" rotWithShape="0">
              <a:prstClr val="black">
                <a:alpha val="40000"/>
              </a:prstClr>
            </a:outerShdw>
          </a:effectLst>
        </p:spPr>
        <p:txBody>
          <a:bodyPr wrap="square" rtlCol="0">
            <a:spAutoFit/>
          </a:bodyPr>
          <a:lstStyle/>
          <a:p>
            <a:pPr algn="ctr" fontAlgn="auto">
              <a:spcBef>
                <a:spcPts val="0"/>
              </a:spcBef>
              <a:spcAft>
                <a:spcPts val="0"/>
              </a:spcAft>
              <a:defRPr/>
            </a:pPr>
            <a:r>
              <a:rPr lang="en-US" sz="1100" b="1" dirty="0">
                <a:solidFill>
                  <a:srgbClr val="FFFFFF"/>
                </a:solidFill>
                <a:latin typeface="Arial"/>
              </a:rPr>
              <a:t>LEVEL 3B</a:t>
            </a:r>
          </a:p>
          <a:p>
            <a:pPr algn="ctr" fontAlgn="auto">
              <a:spcBef>
                <a:spcPts val="0"/>
              </a:spcBef>
              <a:spcAft>
                <a:spcPts val="0"/>
              </a:spcAft>
              <a:defRPr/>
            </a:pPr>
            <a:r>
              <a:rPr lang="en-US" sz="1000" i="1" dirty="0">
                <a:solidFill>
                  <a:srgbClr val="FFFFFF"/>
                </a:solidFill>
                <a:latin typeface="Arial"/>
              </a:rPr>
              <a:t>COLLABORATION based on PLM</a:t>
            </a:r>
            <a:endParaRPr lang="en-US" sz="1050" i="1" dirty="0">
              <a:solidFill>
                <a:srgbClr val="FFFFFF"/>
              </a:solidFill>
              <a:latin typeface="Arial"/>
            </a:endParaRPr>
          </a:p>
        </p:txBody>
      </p:sp>
      <p:pic>
        <p:nvPicPr>
          <p:cNvPr id="157" name="Picture 156"/>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270254" y="1569301"/>
            <a:ext cx="296132" cy="348952"/>
          </a:xfrm>
          <a:prstGeom prst="rect">
            <a:avLst/>
          </a:prstGeom>
        </p:spPr>
      </p:pic>
      <p:pic>
        <p:nvPicPr>
          <p:cNvPr id="163" name="Picture 162"/>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8420407" y="1503235"/>
            <a:ext cx="196021" cy="230984"/>
          </a:xfrm>
          <a:prstGeom prst="rect">
            <a:avLst/>
          </a:prstGeom>
        </p:spPr>
      </p:pic>
      <p:pic>
        <p:nvPicPr>
          <p:cNvPr id="178" name="Picture 177"/>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9451578" y="2008594"/>
            <a:ext cx="196021" cy="230984"/>
          </a:xfrm>
          <a:prstGeom prst="rect">
            <a:avLst/>
          </a:prstGeom>
        </p:spPr>
      </p:pic>
      <p:sp>
        <p:nvSpPr>
          <p:cNvPr id="191" name="TextBox 190">
            <a:extLst>
              <a:ext uri="{FF2B5EF4-FFF2-40B4-BE49-F238E27FC236}">
                <a16:creationId xmlns="" xmlns:a16="http://schemas.microsoft.com/office/drawing/2014/main" id="{41CF331C-0497-4E5A-9DBF-9B409300480D}"/>
              </a:ext>
            </a:extLst>
          </p:cNvPr>
          <p:cNvSpPr txBox="1"/>
          <p:nvPr/>
        </p:nvSpPr>
        <p:spPr>
          <a:xfrm>
            <a:off x="1584900" y="4993747"/>
            <a:ext cx="4661051" cy="400110"/>
          </a:xfrm>
          <a:prstGeom prst="rect">
            <a:avLst/>
          </a:prstGeom>
          <a:noFill/>
        </p:spPr>
        <p:txBody>
          <a:bodyPr wrap="square" rtlCol="0">
            <a:spAutoFit/>
          </a:bodyPr>
          <a:lstStyle/>
          <a:p>
            <a:pPr fontAlgn="auto">
              <a:spcBef>
                <a:spcPts val="0"/>
              </a:spcBef>
              <a:spcAft>
                <a:spcPts val="0"/>
              </a:spcAft>
              <a:defRPr/>
            </a:pPr>
            <a:r>
              <a:rPr lang="en-US" sz="1000" i="1" dirty="0">
                <a:solidFill>
                  <a:srgbClr val="000000"/>
                </a:solidFill>
                <a:latin typeface="Arial"/>
              </a:rPr>
              <a:t>Co-development in a </a:t>
            </a:r>
            <a:r>
              <a:rPr lang="en-US" sz="1000" i="1" u="sng" dirty="0">
                <a:solidFill>
                  <a:srgbClr val="000000"/>
                </a:solidFill>
                <a:latin typeface="Arial"/>
              </a:rPr>
              <a:t>shared “collaboration vault”</a:t>
            </a:r>
            <a:r>
              <a:rPr lang="en-US" sz="1000" i="1" dirty="0">
                <a:solidFill>
                  <a:srgbClr val="000000"/>
                </a:solidFill>
                <a:latin typeface="Arial"/>
              </a:rPr>
              <a:t> where TDP content is managed. Common, PLM-enforced data Configuration Management is required.</a:t>
            </a:r>
            <a:endParaRPr lang="en-US" sz="1100" b="1" i="1" dirty="0">
              <a:solidFill>
                <a:srgbClr val="000000"/>
              </a:solidFill>
              <a:latin typeface="Arial"/>
            </a:endParaRPr>
          </a:p>
        </p:txBody>
      </p:sp>
      <p:sp>
        <p:nvSpPr>
          <p:cNvPr id="148" name="TextBox 147"/>
          <p:cNvSpPr txBox="1"/>
          <p:nvPr/>
        </p:nvSpPr>
        <p:spPr>
          <a:xfrm>
            <a:off x="6073033" y="5054490"/>
            <a:ext cx="1730226" cy="276999"/>
          </a:xfrm>
          <a:prstGeom prst="rect">
            <a:avLst/>
          </a:prstGeom>
          <a:noFill/>
        </p:spPr>
        <p:txBody>
          <a:bodyPr wrap="square" rtlCol="0">
            <a:spAutoFit/>
          </a:bodyPr>
          <a:lstStyle/>
          <a:p>
            <a:pPr algn="ctr" fontAlgn="auto">
              <a:spcBef>
                <a:spcPts val="0"/>
              </a:spcBef>
              <a:spcAft>
                <a:spcPts val="0"/>
              </a:spcAft>
              <a:defRPr/>
            </a:pPr>
            <a:r>
              <a:rPr lang="en-US" sz="1200" b="1" dirty="0">
                <a:solidFill>
                  <a:srgbClr val="000000"/>
                </a:solidFill>
                <a:latin typeface="Arial"/>
              </a:rPr>
              <a:t>OEM</a:t>
            </a:r>
          </a:p>
        </p:txBody>
      </p:sp>
      <p:pic>
        <p:nvPicPr>
          <p:cNvPr id="15" name="Picture 14"/>
          <p:cNvPicPr>
            <a:picLocks noChangeAspect="1"/>
          </p:cNvPicPr>
          <p:nvPr/>
        </p:nvPicPr>
        <p:blipFill rotWithShape="1">
          <a:blip r:embed="rId12"/>
          <a:srcRect l="38378" t="46144" r="42503" b="35703"/>
          <a:stretch/>
        </p:blipFill>
        <p:spPr>
          <a:xfrm>
            <a:off x="6649667" y="1379965"/>
            <a:ext cx="797735" cy="426064"/>
          </a:xfrm>
          <a:prstGeom prst="rect">
            <a:avLst/>
          </a:prstGeom>
          <a:ln w="19050">
            <a:solidFill>
              <a:schemeClr val="tx1"/>
            </a:solidFill>
          </a:ln>
        </p:spPr>
      </p:pic>
      <p:pic>
        <p:nvPicPr>
          <p:cNvPr id="185" name="Picture 184">
            <a:extLst>
              <a:ext uri="{FF2B5EF4-FFF2-40B4-BE49-F238E27FC236}">
                <a16:creationId xmlns="" xmlns:a16="http://schemas.microsoft.com/office/drawing/2014/main" id="{5783E07D-B772-4D34-AA7D-4D7CF736E90B}"/>
              </a:ext>
            </a:extLst>
          </p:cNvPr>
          <p:cNvPicPr>
            <a:picLocks noChangeAspect="1"/>
          </p:cNvPicPr>
          <p:nvPr/>
        </p:nvPicPr>
        <p:blipFill>
          <a:blip r:embed="rId13"/>
          <a:stretch>
            <a:fillRect/>
          </a:stretch>
        </p:blipFill>
        <p:spPr>
          <a:xfrm>
            <a:off x="801760" y="1414622"/>
            <a:ext cx="1067489" cy="1122147"/>
          </a:xfrm>
          <a:prstGeom prst="rect">
            <a:avLst/>
          </a:prstGeom>
          <a:ln>
            <a:solidFill>
              <a:schemeClr val="tx1"/>
            </a:solidFill>
          </a:ln>
        </p:spPr>
      </p:pic>
      <p:pic>
        <p:nvPicPr>
          <p:cNvPr id="16" name="Picture 15"/>
          <p:cNvPicPr>
            <a:picLocks noChangeAspect="1"/>
          </p:cNvPicPr>
          <p:nvPr/>
        </p:nvPicPr>
        <p:blipFill>
          <a:blip r:embed="rId14"/>
          <a:stretch>
            <a:fillRect/>
          </a:stretch>
        </p:blipFill>
        <p:spPr>
          <a:xfrm>
            <a:off x="6402905" y="1647032"/>
            <a:ext cx="792426" cy="650921"/>
          </a:xfrm>
          <a:prstGeom prst="rect">
            <a:avLst/>
          </a:prstGeom>
        </p:spPr>
      </p:pic>
      <p:pic>
        <p:nvPicPr>
          <p:cNvPr id="190" name="Picture 189"/>
          <p:cNvPicPr>
            <a:picLocks noChangeAspect="1"/>
          </p:cNvPicPr>
          <p:nvPr/>
        </p:nvPicPr>
        <p:blipFill>
          <a:blip r:embed="rId15"/>
          <a:stretch>
            <a:fillRect/>
          </a:stretch>
        </p:blipFill>
        <p:spPr>
          <a:xfrm>
            <a:off x="10014398" y="1875070"/>
            <a:ext cx="689405" cy="396792"/>
          </a:xfrm>
          <a:prstGeom prst="rect">
            <a:avLst/>
          </a:prstGeom>
        </p:spPr>
      </p:pic>
      <p:pic>
        <p:nvPicPr>
          <p:cNvPr id="196" name="Picture 195"/>
          <p:cNvPicPr>
            <a:picLocks noChangeAspect="1"/>
          </p:cNvPicPr>
          <p:nvPr/>
        </p:nvPicPr>
        <p:blipFill>
          <a:blip r:embed="rId16"/>
          <a:stretch>
            <a:fillRect/>
          </a:stretch>
        </p:blipFill>
        <p:spPr>
          <a:xfrm>
            <a:off x="10118747" y="2282442"/>
            <a:ext cx="579624" cy="550521"/>
          </a:xfrm>
          <a:prstGeom prst="rect">
            <a:avLst/>
          </a:prstGeom>
        </p:spPr>
      </p:pic>
      <p:pic>
        <p:nvPicPr>
          <p:cNvPr id="197" name="Picture 196"/>
          <p:cNvPicPr>
            <a:picLocks noChangeAspect="1"/>
          </p:cNvPicPr>
          <p:nvPr/>
        </p:nvPicPr>
        <p:blipFill>
          <a:blip r:embed="rId17"/>
          <a:stretch>
            <a:fillRect/>
          </a:stretch>
        </p:blipFill>
        <p:spPr>
          <a:xfrm>
            <a:off x="10640628" y="1961963"/>
            <a:ext cx="316762" cy="464322"/>
          </a:xfrm>
          <a:prstGeom prst="rect">
            <a:avLst/>
          </a:prstGeom>
        </p:spPr>
      </p:pic>
      <p:sp>
        <p:nvSpPr>
          <p:cNvPr id="198" name="TextBox 197"/>
          <p:cNvSpPr txBox="1"/>
          <p:nvPr/>
        </p:nvSpPr>
        <p:spPr>
          <a:xfrm>
            <a:off x="7964045" y="1181615"/>
            <a:ext cx="1706548" cy="246221"/>
          </a:xfrm>
          <a:prstGeom prst="rect">
            <a:avLst/>
          </a:prstGeom>
          <a:noFill/>
        </p:spPr>
        <p:txBody>
          <a:bodyPr wrap="square" rtlCol="0">
            <a:spAutoFit/>
          </a:bodyPr>
          <a:lstStyle/>
          <a:p>
            <a:pPr fontAlgn="auto">
              <a:spcBef>
                <a:spcPts val="0"/>
              </a:spcBef>
              <a:spcAft>
                <a:spcPts val="0"/>
              </a:spcAft>
              <a:defRPr/>
            </a:pPr>
            <a:r>
              <a:rPr lang="en-US" sz="1000" b="1" dirty="0">
                <a:solidFill>
                  <a:srgbClr val="000000"/>
                </a:solidFill>
                <a:latin typeface="Arial"/>
              </a:rPr>
              <a:t>Digital TDP</a:t>
            </a:r>
          </a:p>
        </p:txBody>
      </p:sp>
      <p:pic>
        <p:nvPicPr>
          <p:cNvPr id="202" name="Picture 201"/>
          <p:cNvPicPr>
            <a:picLocks noChangeAspect="1"/>
          </p:cNvPicPr>
          <p:nvPr/>
        </p:nvPicPr>
        <p:blipFill>
          <a:blip r:embed="rId14"/>
          <a:stretch>
            <a:fillRect/>
          </a:stretch>
        </p:blipFill>
        <p:spPr>
          <a:xfrm>
            <a:off x="2358719" y="5710656"/>
            <a:ext cx="692884" cy="569154"/>
          </a:xfrm>
          <a:prstGeom prst="rect">
            <a:avLst/>
          </a:prstGeom>
        </p:spPr>
      </p:pic>
      <p:pic>
        <p:nvPicPr>
          <p:cNvPr id="203" name="Picture 202"/>
          <p:cNvPicPr>
            <a:picLocks noChangeAspect="1"/>
          </p:cNvPicPr>
          <p:nvPr/>
        </p:nvPicPr>
        <p:blipFill>
          <a:blip r:embed="rId16"/>
          <a:stretch>
            <a:fillRect/>
          </a:stretch>
        </p:blipFill>
        <p:spPr>
          <a:xfrm>
            <a:off x="2877141" y="5897351"/>
            <a:ext cx="579624" cy="550521"/>
          </a:xfrm>
          <a:prstGeom prst="rect">
            <a:avLst/>
          </a:prstGeom>
        </p:spPr>
      </p:pic>
      <p:pic>
        <p:nvPicPr>
          <p:cNvPr id="204" name="Picture 203"/>
          <p:cNvPicPr>
            <a:picLocks noChangeAspect="1"/>
          </p:cNvPicPr>
          <p:nvPr/>
        </p:nvPicPr>
        <p:blipFill>
          <a:blip r:embed="rId17"/>
          <a:stretch>
            <a:fillRect/>
          </a:stretch>
        </p:blipFill>
        <p:spPr>
          <a:xfrm>
            <a:off x="3161650" y="5670415"/>
            <a:ext cx="316762" cy="464322"/>
          </a:xfrm>
          <a:prstGeom prst="rect">
            <a:avLst/>
          </a:prstGeom>
        </p:spPr>
      </p:pic>
      <p:pic>
        <p:nvPicPr>
          <p:cNvPr id="205" name="Picture 204"/>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a:off x="6460816" y="4416231"/>
            <a:ext cx="914400" cy="640764"/>
          </a:xfrm>
          <a:prstGeom prst="rect">
            <a:avLst/>
          </a:prstGeom>
        </p:spPr>
      </p:pic>
      <p:sp>
        <p:nvSpPr>
          <p:cNvPr id="206" name="TextBox 205"/>
          <p:cNvSpPr txBox="1"/>
          <p:nvPr/>
        </p:nvSpPr>
        <p:spPr>
          <a:xfrm>
            <a:off x="9890544" y="4991531"/>
            <a:ext cx="908831" cy="338554"/>
          </a:xfrm>
          <a:prstGeom prst="rect">
            <a:avLst/>
          </a:prstGeom>
          <a:noFill/>
        </p:spPr>
        <p:txBody>
          <a:bodyPr wrap="square" rtlCol="0">
            <a:spAutoFit/>
          </a:bodyPr>
          <a:lstStyle/>
          <a:p>
            <a:pPr fontAlgn="auto">
              <a:spcBef>
                <a:spcPts val="0"/>
              </a:spcBef>
              <a:spcAft>
                <a:spcPts val="0"/>
              </a:spcAft>
              <a:defRPr/>
            </a:pPr>
            <a:r>
              <a:rPr lang="en-US" sz="800" b="1" dirty="0">
                <a:solidFill>
                  <a:srgbClr val="000000"/>
                </a:solidFill>
                <a:latin typeface="Arial"/>
              </a:rPr>
              <a:t>Supplier A System model</a:t>
            </a:r>
          </a:p>
        </p:txBody>
      </p:sp>
      <p:pic>
        <p:nvPicPr>
          <p:cNvPr id="28" name="Picture 27"/>
          <p:cNvPicPr>
            <a:picLocks noChangeAspect="1"/>
          </p:cNvPicPr>
          <p:nvPr/>
        </p:nvPicPr>
        <p:blipFill>
          <a:blip r:embed="rId18"/>
          <a:stretch>
            <a:fillRect/>
          </a:stretch>
        </p:blipFill>
        <p:spPr>
          <a:xfrm>
            <a:off x="8072859" y="4713125"/>
            <a:ext cx="1440380" cy="950623"/>
          </a:xfrm>
          <a:prstGeom prst="rect">
            <a:avLst/>
          </a:prstGeom>
        </p:spPr>
      </p:pic>
      <p:sp>
        <p:nvSpPr>
          <p:cNvPr id="34" name="Rectangle 33"/>
          <p:cNvSpPr/>
          <p:nvPr/>
        </p:nvSpPr>
        <p:spPr>
          <a:xfrm>
            <a:off x="8817145" y="5378396"/>
            <a:ext cx="127656" cy="160461"/>
          </a:xfrm>
          <a:prstGeom prst="rect">
            <a:avLst/>
          </a:prstGeom>
          <a:no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srgbClr val="FFFFFF"/>
              </a:solidFill>
            </a:endParaRPr>
          </a:p>
        </p:txBody>
      </p:sp>
      <p:sp>
        <p:nvSpPr>
          <p:cNvPr id="207" name="Rectangle 206"/>
          <p:cNvSpPr/>
          <p:nvPr/>
        </p:nvSpPr>
        <p:spPr>
          <a:xfrm>
            <a:off x="8631244" y="5324126"/>
            <a:ext cx="119042" cy="117152"/>
          </a:xfrm>
          <a:prstGeom prst="rect">
            <a:avLst/>
          </a:prstGeom>
          <a:no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srgbClr val="FFFFFF"/>
              </a:solidFill>
            </a:endParaRPr>
          </a:p>
        </p:txBody>
      </p:sp>
      <p:sp>
        <p:nvSpPr>
          <p:cNvPr id="40" name="Rectangle 39"/>
          <p:cNvSpPr/>
          <p:nvPr/>
        </p:nvSpPr>
        <p:spPr>
          <a:xfrm>
            <a:off x="8342686" y="5244135"/>
            <a:ext cx="128193" cy="79991"/>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srgbClr val="FFFFFF"/>
              </a:solidFill>
            </a:endParaRPr>
          </a:p>
        </p:txBody>
      </p:sp>
      <p:cxnSp>
        <p:nvCxnSpPr>
          <p:cNvPr id="188" name="Elbow Connector 187"/>
          <p:cNvCxnSpPr>
            <a:stCxn id="180" idx="2"/>
            <a:endCxn id="40" idx="0"/>
          </p:cNvCxnSpPr>
          <p:nvPr/>
        </p:nvCxnSpPr>
        <p:spPr>
          <a:xfrm rot="10800000" flipV="1">
            <a:off x="8406784" y="4801687"/>
            <a:ext cx="1853285" cy="442448"/>
          </a:xfrm>
          <a:prstGeom prst="bentConnector2">
            <a:avLst/>
          </a:prstGeom>
        </p:spPr>
        <p:style>
          <a:lnRef idx="1">
            <a:schemeClr val="accent6"/>
          </a:lnRef>
          <a:fillRef idx="0">
            <a:schemeClr val="accent6"/>
          </a:fillRef>
          <a:effectRef idx="0">
            <a:schemeClr val="accent6"/>
          </a:effectRef>
          <a:fontRef idx="minor">
            <a:schemeClr val="tx1"/>
          </a:fontRef>
        </p:style>
      </p:cxnSp>
      <p:cxnSp>
        <p:nvCxnSpPr>
          <p:cNvPr id="187" name="Elbow Connector 186"/>
          <p:cNvCxnSpPr>
            <a:stCxn id="181" idx="2"/>
            <a:endCxn id="34" idx="3"/>
          </p:cNvCxnSpPr>
          <p:nvPr/>
        </p:nvCxnSpPr>
        <p:spPr>
          <a:xfrm rot="10800000">
            <a:off x="8944802" y="5458627"/>
            <a:ext cx="1302899" cy="427238"/>
          </a:xfrm>
          <a:prstGeom prst="bentConnector3">
            <a:avLst>
              <a:gd name="adj1" fmla="val 50000"/>
            </a:avLst>
          </a:prstGeom>
        </p:spPr>
        <p:style>
          <a:lnRef idx="1">
            <a:schemeClr val="accent6"/>
          </a:lnRef>
          <a:fillRef idx="0">
            <a:schemeClr val="accent6"/>
          </a:fillRef>
          <a:effectRef idx="0">
            <a:schemeClr val="accent6"/>
          </a:effectRef>
          <a:fontRef idx="minor">
            <a:schemeClr val="tx1"/>
          </a:fontRef>
        </p:style>
      </p:cxnSp>
      <p:grpSp>
        <p:nvGrpSpPr>
          <p:cNvPr id="53" name="Group 52"/>
          <p:cNvGrpSpPr/>
          <p:nvPr/>
        </p:nvGrpSpPr>
        <p:grpSpPr>
          <a:xfrm>
            <a:off x="3093400" y="3663695"/>
            <a:ext cx="1287584" cy="1067786"/>
            <a:chOff x="2462059" y="3768068"/>
            <a:chExt cx="1287584" cy="1067786"/>
          </a:xfrm>
        </p:grpSpPr>
        <p:sp>
          <p:nvSpPr>
            <p:cNvPr id="189" name="TextBox 188"/>
            <p:cNvSpPr txBox="1"/>
            <p:nvPr/>
          </p:nvSpPr>
          <p:spPr>
            <a:xfrm>
              <a:off x="2726503" y="3768068"/>
              <a:ext cx="974208" cy="246221"/>
            </a:xfrm>
            <a:prstGeom prst="rect">
              <a:avLst/>
            </a:prstGeom>
            <a:noFill/>
          </p:spPr>
          <p:txBody>
            <a:bodyPr wrap="square" rtlCol="0">
              <a:spAutoFit/>
            </a:bodyPr>
            <a:lstStyle/>
            <a:p>
              <a:pPr fontAlgn="auto">
                <a:spcBef>
                  <a:spcPts val="0"/>
                </a:spcBef>
                <a:spcAft>
                  <a:spcPts val="0"/>
                </a:spcAft>
                <a:defRPr/>
              </a:pPr>
              <a:r>
                <a:rPr lang="en-US" sz="1000" b="1" dirty="0">
                  <a:solidFill>
                    <a:srgbClr val="000000"/>
                  </a:solidFill>
                  <a:latin typeface="Arial"/>
                </a:rPr>
                <a:t>Digital TDP</a:t>
              </a:r>
            </a:p>
          </p:txBody>
        </p:sp>
        <p:pic>
          <p:nvPicPr>
            <p:cNvPr id="199" name="Picture 198"/>
            <p:cNvPicPr>
              <a:picLocks noChangeAspect="1"/>
            </p:cNvPicPr>
            <p:nvPr/>
          </p:nvPicPr>
          <p:blipFill>
            <a:blip r:embed="rId14"/>
            <a:stretch>
              <a:fillRect/>
            </a:stretch>
          </p:blipFill>
          <p:spPr>
            <a:xfrm>
              <a:off x="2569727" y="4086567"/>
              <a:ext cx="692884" cy="569154"/>
            </a:xfrm>
            <a:prstGeom prst="rect">
              <a:avLst/>
            </a:prstGeom>
          </p:spPr>
        </p:pic>
        <p:pic>
          <p:nvPicPr>
            <p:cNvPr id="200" name="Picture 199"/>
            <p:cNvPicPr>
              <a:picLocks noChangeAspect="1"/>
            </p:cNvPicPr>
            <p:nvPr/>
          </p:nvPicPr>
          <p:blipFill>
            <a:blip r:embed="rId16"/>
            <a:stretch>
              <a:fillRect/>
            </a:stretch>
          </p:blipFill>
          <p:spPr>
            <a:xfrm>
              <a:off x="3088149" y="4273262"/>
              <a:ext cx="579624" cy="550521"/>
            </a:xfrm>
            <a:prstGeom prst="rect">
              <a:avLst/>
            </a:prstGeom>
          </p:spPr>
        </p:pic>
        <p:pic>
          <p:nvPicPr>
            <p:cNvPr id="201" name="Picture 200"/>
            <p:cNvPicPr>
              <a:picLocks noChangeAspect="1"/>
            </p:cNvPicPr>
            <p:nvPr/>
          </p:nvPicPr>
          <p:blipFill>
            <a:blip r:embed="rId17"/>
            <a:stretch>
              <a:fillRect/>
            </a:stretch>
          </p:blipFill>
          <p:spPr>
            <a:xfrm>
              <a:off x="3372658" y="4046326"/>
              <a:ext cx="316762" cy="464322"/>
            </a:xfrm>
            <a:prstGeom prst="rect">
              <a:avLst/>
            </a:prstGeom>
          </p:spPr>
        </p:pic>
        <p:sp>
          <p:nvSpPr>
            <p:cNvPr id="48" name="Rectangle 47"/>
            <p:cNvSpPr/>
            <p:nvPr/>
          </p:nvSpPr>
          <p:spPr>
            <a:xfrm>
              <a:off x="2462059" y="4021221"/>
              <a:ext cx="1287584" cy="81463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srgbClr val="FFFFFF"/>
                </a:solidFill>
              </a:endParaRPr>
            </a:p>
          </p:txBody>
        </p:sp>
      </p:grpSp>
      <p:sp>
        <p:nvSpPr>
          <p:cNvPr id="209" name="TextBox 208"/>
          <p:cNvSpPr txBox="1"/>
          <p:nvPr/>
        </p:nvSpPr>
        <p:spPr>
          <a:xfrm>
            <a:off x="1614962" y="3730864"/>
            <a:ext cx="1604880" cy="230832"/>
          </a:xfrm>
          <a:prstGeom prst="rect">
            <a:avLst/>
          </a:prstGeom>
          <a:noFill/>
        </p:spPr>
        <p:txBody>
          <a:bodyPr wrap="square" rtlCol="0">
            <a:spAutoFit/>
          </a:bodyPr>
          <a:lstStyle/>
          <a:p>
            <a:pPr algn="ctr" fontAlgn="auto">
              <a:spcBef>
                <a:spcPts val="0"/>
              </a:spcBef>
              <a:spcAft>
                <a:spcPts val="0"/>
              </a:spcAft>
              <a:defRPr/>
            </a:pPr>
            <a:r>
              <a:rPr lang="en-US" b="1" dirty="0" smtClean="0">
                <a:solidFill>
                  <a:srgbClr val="000000"/>
                </a:solidFill>
                <a:latin typeface="Arial"/>
              </a:rPr>
              <a:t>Common Config Mgmt.</a:t>
            </a:r>
            <a:endParaRPr lang="en-US" b="1" dirty="0">
              <a:solidFill>
                <a:srgbClr val="000000"/>
              </a:solidFill>
              <a:latin typeface="Arial"/>
            </a:endParaRPr>
          </a:p>
        </p:txBody>
      </p:sp>
      <p:pic>
        <p:nvPicPr>
          <p:cNvPr id="52" name="Picture 51"/>
          <p:cNvPicPr>
            <a:picLocks noChangeAspect="1"/>
          </p:cNvPicPr>
          <p:nvPr/>
        </p:nvPicPr>
        <p:blipFill>
          <a:blip r:embed="rId19"/>
          <a:stretch>
            <a:fillRect/>
          </a:stretch>
        </p:blipFill>
        <p:spPr>
          <a:xfrm>
            <a:off x="1960752" y="3952666"/>
            <a:ext cx="924822" cy="845227"/>
          </a:xfrm>
          <a:prstGeom prst="rect">
            <a:avLst/>
          </a:prstGeom>
        </p:spPr>
      </p:pic>
      <p:pic>
        <p:nvPicPr>
          <p:cNvPr id="210" name="Picture 209"/>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a:off x="256546" y="3976001"/>
            <a:ext cx="914400" cy="640764"/>
          </a:xfrm>
          <a:prstGeom prst="rect">
            <a:avLst/>
          </a:prstGeom>
        </p:spPr>
      </p:pic>
      <p:cxnSp>
        <p:nvCxnSpPr>
          <p:cNvPr id="211" name="Straight Arrow Connector 210"/>
          <p:cNvCxnSpPr/>
          <p:nvPr/>
        </p:nvCxnSpPr>
        <p:spPr>
          <a:xfrm flipH="1">
            <a:off x="4446031" y="4515122"/>
            <a:ext cx="502084" cy="0"/>
          </a:xfrm>
          <a:prstGeom prst="straightConnector1">
            <a:avLst/>
          </a:prstGeom>
          <a:ln w="28575">
            <a:solidFill>
              <a:schemeClr val="accent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12" name="Straight Arrow Connector 211"/>
          <p:cNvCxnSpPr/>
          <p:nvPr/>
        </p:nvCxnSpPr>
        <p:spPr>
          <a:xfrm>
            <a:off x="4454966" y="4190840"/>
            <a:ext cx="554890" cy="0"/>
          </a:xfrm>
          <a:prstGeom prst="straightConnector1">
            <a:avLst/>
          </a:prstGeom>
          <a:ln w="28575">
            <a:solidFill>
              <a:schemeClr val="accent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62" name="Right Arrow 161"/>
          <p:cNvSpPr/>
          <p:nvPr/>
        </p:nvSpPr>
        <p:spPr>
          <a:xfrm>
            <a:off x="2004689" y="1703723"/>
            <a:ext cx="571551" cy="407423"/>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defRPr/>
            </a:pPr>
            <a:endParaRPr lang="en-US" sz="1800">
              <a:solidFill>
                <a:srgbClr val="FFFFFF"/>
              </a:solidFill>
            </a:endParaRPr>
          </a:p>
        </p:txBody>
      </p:sp>
      <p:sp>
        <p:nvSpPr>
          <p:cNvPr id="4" name="TextBox 3"/>
          <p:cNvSpPr txBox="1"/>
          <p:nvPr/>
        </p:nvSpPr>
        <p:spPr>
          <a:xfrm rot="1010066">
            <a:off x="3210479" y="1483210"/>
            <a:ext cx="550151" cy="200055"/>
          </a:xfrm>
          <a:prstGeom prst="rect">
            <a:avLst/>
          </a:prstGeom>
          <a:noFill/>
        </p:spPr>
        <p:txBody>
          <a:bodyPr wrap="none" rtlCol="0">
            <a:spAutoFit/>
          </a:bodyPr>
          <a:lstStyle/>
          <a:p>
            <a:pPr fontAlgn="auto">
              <a:spcBef>
                <a:spcPts val="0"/>
              </a:spcBef>
              <a:spcAft>
                <a:spcPts val="0"/>
              </a:spcAft>
            </a:pPr>
            <a:r>
              <a:rPr lang="en-US" sz="700" b="1" dirty="0" smtClean="0">
                <a:solidFill>
                  <a:srgbClr val="000000"/>
                </a:solidFill>
                <a:latin typeface="Arial"/>
              </a:rPr>
              <a:t>Manifest</a:t>
            </a:r>
            <a:endParaRPr lang="en-US" sz="700" b="1" dirty="0">
              <a:solidFill>
                <a:srgbClr val="000000"/>
              </a:solidFill>
              <a:latin typeface="Arial"/>
            </a:endParaRPr>
          </a:p>
        </p:txBody>
      </p:sp>
      <p:sp>
        <p:nvSpPr>
          <p:cNvPr id="3" name="Rectangle 2"/>
          <p:cNvSpPr/>
          <p:nvPr/>
        </p:nvSpPr>
        <p:spPr>
          <a:xfrm>
            <a:off x="10602425" y="6587544"/>
            <a:ext cx="1148071" cy="246221"/>
          </a:xfrm>
          <a:prstGeom prst="rect">
            <a:avLst/>
          </a:prstGeom>
        </p:spPr>
        <p:txBody>
          <a:bodyPr wrap="none">
            <a:spAutoFit/>
          </a:bodyPr>
          <a:lstStyle/>
          <a:p>
            <a:pPr fontAlgn="auto">
              <a:spcBef>
                <a:spcPts val="0"/>
              </a:spcBef>
              <a:spcAft>
                <a:spcPts val="0"/>
              </a:spcAft>
            </a:pPr>
            <a:r>
              <a:rPr lang="en-US" sz="1000" dirty="0">
                <a:solidFill>
                  <a:srgbClr val="000000"/>
                </a:solidFill>
                <a:latin typeface="Arial"/>
              </a:rPr>
              <a:t>RROI 22-174038</a:t>
            </a:r>
          </a:p>
        </p:txBody>
      </p:sp>
    </p:spTree>
    <p:extLst>
      <p:ext uri="{BB962C8B-B14F-4D97-AF65-F5344CB8AC3E}">
        <p14:creationId xmlns:p14="http://schemas.microsoft.com/office/powerpoint/2010/main" val="1041313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Build an Advanced MBSE Capability Assessment</a:t>
            </a:r>
            <a:endParaRPr lang="en-US" dirty="0"/>
          </a:p>
        </p:txBody>
      </p:sp>
      <p:sp>
        <p:nvSpPr>
          <p:cNvPr id="6" name="Content Placeholder 5">
            <a:extLst>
              <a:ext uri="{FF2B5EF4-FFF2-40B4-BE49-F238E27FC236}">
                <a16:creationId xmlns="" xmlns:a16="http://schemas.microsoft.com/office/drawing/2014/main" id="{AA45A3BB-204E-4058-901F-C046374E71E2}"/>
              </a:ext>
            </a:extLst>
          </p:cNvPr>
          <p:cNvSpPr>
            <a:spLocks noGrp="1"/>
          </p:cNvSpPr>
          <p:nvPr>
            <p:ph idx="4294967295"/>
          </p:nvPr>
        </p:nvSpPr>
        <p:spPr>
          <a:xfrm>
            <a:off x="0" y="1206500"/>
            <a:ext cx="12192000" cy="5135563"/>
          </a:xfrm>
          <a:prstGeom prst="rect">
            <a:avLst/>
          </a:prstGeom>
        </p:spPr>
        <p:txBody>
          <a:bodyPr/>
          <a:lstStyle/>
          <a:p>
            <a:pPr marL="465138" indent="0">
              <a:spcBef>
                <a:spcPts val="1200"/>
              </a:spcBef>
              <a:buNone/>
            </a:pPr>
            <a:r>
              <a:rPr lang="en-US" dirty="0" smtClean="0">
                <a:solidFill>
                  <a:schemeClr val="tx1"/>
                </a:solidFill>
              </a:rPr>
              <a:t>Clean Sheet, using the Industry and Company assessments, what MBSE capabilities are needed for the future?</a:t>
            </a:r>
          </a:p>
          <a:p>
            <a:pPr marL="465138" indent="0">
              <a:spcBef>
                <a:spcPts val="1200"/>
              </a:spcBef>
              <a:buNone/>
            </a:pPr>
            <a:r>
              <a:rPr lang="en-US" sz="1800" b="0" i="1" dirty="0" smtClean="0">
                <a:solidFill>
                  <a:schemeClr val="tx1"/>
                </a:solidFill>
              </a:rPr>
              <a:t>Six Teams.  Each Team member contributes at least one idea.  The Team collective prioritizes the list.  </a:t>
            </a:r>
            <a:br>
              <a:rPr lang="en-US" sz="1800" b="0" i="1" dirty="0" smtClean="0">
                <a:solidFill>
                  <a:schemeClr val="tx1"/>
                </a:solidFill>
              </a:rPr>
            </a:br>
            <a:r>
              <a:rPr lang="en-US" sz="1800" b="0" i="1" dirty="0" smtClean="0">
                <a:solidFill>
                  <a:schemeClr val="tx1"/>
                </a:solidFill>
              </a:rPr>
              <a:t>Select one spokesperson and report back to Group.</a:t>
            </a:r>
          </a:p>
          <a:p>
            <a:endParaRPr lang="en-US" dirty="0">
              <a:solidFill>
                <a:schemeClr val="tx1"/>
              </a:solidFill>
            </a:endParaRPr>
          </a:p>
          <a:p>
            <a:pPr marL="914400" indent="-457200">
              <a:spcBef>
                <a:spcPts val="3000"/>
              </a:spcBef>
              <a:buFont typeface="+mj-lt"/>
              <a:buAutoNum type="arabicPeriod"/>
            </a:pPr>
            <a:r>
              <a:rPr lang="en-US" dirty="0"/>
              <a:t>Supplier Engagement </a:t>
            </a:r>
            <a:r>
              <a:rPr lang="en-US" dirty="0" smtClean="0"/>
              <a:t>Process - </a:t>
            </a:r>
            <a:r>
              <a:rPr lang="en-US" dirty="0" smtClean="0">
                <a:solidFill>
                  <a:schemeClr val="tx1"/>
                </a:solidFill>
              </a:rPr>
              <a:t>Internal </a:t>
            </a:r>
            <a:r>
              <a:rPr lang="en-US" dirty="0">
                <a:solidFill>
                  <a:schemeClr val="tx1"/>
                </a:solidFill>
              </a:rPr>
              <a:t>and external design </a:t>
            </a:r>
            <a:r>
              <a:rPr lang="en-US" dirty="0" smtClean="0">
                <a:solidFill>
                  <a:schemeClr val="tx1"/>
                </a:solidFill>
              </a:rPr>
              <a:t>collaboration, and built-in support </a:t>
            </a:r>
            <a:r>
              <a:rPr lang="en-US" dirty="0">
                <a:solidFill>
                  <a:schemeClr val="tx1"/>
                </a:solidFill>
              </a:rPr>
              <a:t>for </a:t>
            </a:r>
            <a:r>
              <a:rPr lang="en-US" dirty="0" smtClean="0">
                <a:solidFill>
                  <a:schemeClr val="tx1"/>
                </a:solidFill>
              </a:rPr>
              <a:t>interoperability</a:t>
            </a:r>
          </a:p>
          <a:p>
            <a:pPr marL="914400" indent="-457200">
              <a:buFont typeface="+mj-lt"/>
              <a:buAutoNum type="arabicPeriod"/>
            </a:pPr>
            <a:r>
              <a:rPr lang="en-US" dirty="0"/>
              <a:t>V&amp;V and </a:t>
            </a:r>
            <a:r>
              <a:rPr lang="en-US" dirty="0" smtClean="0"/>
              <a:t>Safety models using specialized architecture and modeling tools</a:t>
            </a:r>
          </a:p>
          <a:p>
            <a:pPr marL="914400" indent="-457200">
              <a:buFont typeface="+mj-lt"/>
              <a:buAutoNum type="arabicPeriod"/>
            </a:pPr>
            <a:r>
              <a:rPr lang="en-US" dirty="0" smtClean="0"/>
              <a:t>Alternative data representations</a:t>
            </a:r>
          </a:p>
          <a:p>
            <a:pPr marL="914400" indent="-457200">
              <a:buFont typeface="+mj-lt"/>
              <a:buAutoNum type="arabicPeriod"/>
            </a:pPr>
            <a:r>
              <a:rPr lang="en-US" dirty="0" smtClean="0"/>
              <a:t>Stable IT Infrastructure for repositories and web services</a:t>
            </a:r>
          </a:p>
          <a:p>
            <a:pPr marL="914400" indent="-457200">
              <a:buFont typeface="+mj-lt"/>
              <a:buAutoNum type="arabicPeriod"/>
            </a:pPr>
            <a:r>
              <a:rPr lang="en-US" dirty="0" smtClean="0"/>
              <a:t>Resource planning and training</a:t>
            </a:r>
          </a:p>
          <a:p>
            <a:pPr marL="914400" indent="-457200">
              <a:buFont typeface="+mj-lt"/>
              <a:buAutoNum type="arabicPeriod"/>
            </a:pPr>
            <a:r>
              <a:rPr lang="en-US" dirty="0" smtClean="0"/>
              <a:t>How to better capitalize on investments and skills</a:t>
            </a:r>
          </a:p>
        </p:txBody>
      </p:sp>
      <p:sp>
        <p:nvSpPr>
          <p:cNvPr id="3" name="Rectangle 2"/>
          <p:cNvSpPr/>
          <p:nvPr/>
        </p:nvSpPr>
        <p:spPr>
          <a:xfrm>
            <a:off x="781050" y="3113559"/>
            <a:ext cx="1876676" cy="307777"/>
          </a:xfrm>
          <a:prstGeom prst="rect">
            <a:avLst/>
          </a:prstGeom>
        </p:spPr>
        <p:txBody>
          <a:bodyPr wrap="square">
            <a:spAutoFit/>
          </a:bodyPr>
          <a:lstStyle/>
          <a:p>
            <a:pPr>
              <a:spcBef>
                <a:spcPts val="1200"/>
              </a:spcBef>
            </a:pPr>
            <a:r>
              <a:rPr lang="en-US" sz="1400" i="1" u="sng" dirty="0" smtClean="0">
                <a:solidFill>
                  <a:schemeClr val="accent2"/>
                </a:solidFill>
              </a:rPr>
              <a:t>Team Responses</a:t>
            </a:r>
            <a:endParaRPr lang="en-US" sz="1400" i="1" u="sng" dirty="0">
              <a:solidFill>
                <a:schemeClr val="accent2"/>
              </a:solidFill>
            </a:endParaRPr>
          </a:p>
        </p:txBody>
      </p:sp>
    </p:spTree>
    <p:extLst>
      <p:ext uri="{BB962C8B-B14F-4D97-AF65-F5344CB8AC3E}">
        <p14:creationId xmlns:p14="http://schemas.microsoft.com/office/powerpoint/2010/main" val="411859147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Survey Questions: </a:t>
            </a:r>
            <a:r>
              <a:rPr lang="en-US" dirty="0"/>
              <a:t>Tool and Process</a:t>
            </a:r>
          </a:p>
        </p:txBody>
      </p:sp>
      <p:sp>
        <p:nvSpPr>
          <p:cNvPr id="3" name="Content Placeholder 1"/>
          <p:cNvSpPr txBox="1">
            <a:spLocks/>
          </p:cNvSpPr>
          <p:nvPr/>
        </p:nvSpPr>
        <p:spPr bwMode="auto">
          <a:xfrm>
            <a:off x="283782" y="1344466"/>
            <a:ext cx="11638838" cy="4692310"/>
          </a:xfrm>
          <a:prstGeom prst="rect">
            <a:avLst/>
          </a:prstGeom>
          <a:noFill/>
          <a:ln w="9525">
            <a:noFill/>
            <a:miter lim="800000"/>
            <a:headEnd/>
            <a:tailEnd/>
          </a:ln>
        </p:spPr>
        <p:txBody>
          <a:bodyPr vert="horz" wrap="square" lIns="432000" tIns="182880" rIns="457200" bIns="44450" numCol="1" anchor="t" anchorCtr="0" compatLnSpc="1">
            <a:prstTxWarp prst="textNoShape">
              <a:avLst/>
            </a:prstTxWarp>
            <a:spAutoFit/>
          </a:bodyPr>
          <a:lstStyle>
            <a:lvl1pPr marL="225425" indent="-225425" algn="l" defTabSz="885825" rtl="0" eaLnBrk="0" fontAlgn="base" hangingPunct="0">
              <a:spcBef>
                <a:spcPct val="0"/>
              </a:spcBef>
              <a:spcAft>
                <a:spcPct val="0"/>
              </a:spcAft>
              <a:buClr>
                <a:schemeClr val="accent2"/>
              </a:buClr>
              <a:buChar char="•"/>
              <a:defRPr sz="2400" b="1">
                <a:solidFill>
                  <a:srgbClr val="000000"/>
                </a:solidFill>
                <a:latin typeface="+mn-lt"/>
                <a:ea typeface="+mn-ea"/>
                <a:cs typeface="+mn-cs"/>
              </a:defRPr>
            </a:lvl1pPr>
            <a:lvl2pPr marL="687388" indent="-233363" algn="l" defTabSz="885825" rtl="0" eaLnBrk="0" fontAlgn="base" hangingPunct="0">
              <a:spcBef>
                <a:spcPct val="0"/>
              </a:spcBef>
              <a:spcAft>
                <a:spcPct val="0"/>
              </a:spcAft>
              <a:buClr>
                <a:schemeClr val="accent2"/>
              </a:buClr>
              <a:buChar char="•"/>
              <a:defRPr sz="2000" b="1">
                <a:solidFill>
                  <a:srgbClr val="000000"/>
                </a:solidFill>
                <a:latin typeface="+mn-lt"/>
              </a:defRPr>
            </a:lvl2pPr>
            <a:lvl3pPr marL="1144588" indent="-222250" algn="l" defTabSz="885825" rtl="0" eaLnBrk="0" fontAlgn="base" hangingPunct="0">
              <a:spcBef>
                <a:spcPct val="0"/>
              </a:spcBef>
              <a:spcAft>
                <a:spcPct val="0"/>
              </a:spcAft>
              <a:buClr>
                <a:schemeClr val="accent2"/>
              </a:buClr>
              <a:buChar char="–"/>
              <a:defRPr sz="2400" b="1">
                <a:solidFill>
                  <a:srgbClr val="000000"/>
                </a:solidFill>
                <a:latin typeface="+mn-lt"/>
              </a:defRPr>
            </a:lvl3pPr>
            <a:lvl4pPr marL="1712913" indent="-228600" algn="l" defTabSz="885825" rtl="0" eaLnBrk="0" fontAlgn="base" hangingPunct="0">
              <a:spcBef>
                <a:spcPct val="20000"/>
              </a:spcBef>
              <a:spcAft>
                <a:spcPct val="0"/>
              </a:spcAft>
              <a:buChar char="–"/>
              <a:defRPr sz="2000">
                <a:solidFill>
                  <a:schemeClr val="tx1"/>
                </a:solidFill>
                <a:latin typeface="Times New Roman" pitchFamily="18" charset="0"/>
              </a:defRPr>
            </a:lvl4pPr>
            <a:lvl5pPr marL="2057400" indent="-228600" algn="l" defTabSz="885825" rtl="0" eaLnBrk="0" fontAlgn="base" hangingPunct="0">
              <a:spcBef>
                <a:spcPct val="20000"/>
              </a:spcBef>
              <a:spcAft>
                <a:spcPct val="0"/>
              </a:spcAft>
              <a:buChar char="•"/>
              <a:defRPr sz="2000">
                <a:solidFill>
                  <a:schemeClr val="tx1"/>
                </a:solidFill>
                <a:latin typeface="Times New Roman" pitchFamily="18" charset="0"/>
              </a:defRPr>
            </a:lvl5pPr>
            <a:lvl6pPr marL="2514600" indent="-228600" algn="l" defTabSz="885825" rtl="0" eaLnBrk="0" fontAlgn="base" hangingPunct="0">
              <a:spcBef>
                <a:spcPct val="20000"/>
              </a:spcBef>
              <a:spcAft>
                <a:spcPct val="0"/>
              </a:spcAft>
              <a:buChar char="•"/>
              <a:defRPr sz="2000">
                <a:solidFill>
                  <a:schemeClr val="tx1"/>
                </a:solidFill>
                <a:latin typeface="Times New Roman" pitchFamily="18" charset="0"/>
              </a:defRPr>
            </a:lvl6pPr>
            <a:lvl7pPr marL="2971800" indent="-228600" algn="l" defTabSz="885825" rtl="0" eaLnBrk="0" fontAlgn="base" hangingPunct="0">
              <a:spcBef>
                <a:spcPct val="20000"/>
              </a:spcBef>
              <a:spcAft>
                <a:spcPct val="0"/>
              </a:spcAft>
              <a:buChar char="•"/>
              <a:defRPr sz="2000">
                <a:solidFill>
                  <a:schemeClr val="tx1"/>
                </a:solidFill>
                <a:latin typeface="Times New Roman" pitchFamily="18" charset="0"/>
              </a:defRPr>
            </a:lvl7pPr>
            <a:lvl8pPr marL="3429000" indent="-228600" algn="l" defTabSz="885825" rtl="0" eaLnBrk="0" fontAlgn="base" hangingPunct="0">
              <a:spcBef>
                <a:spcPct val="20000"/>
              </a:spcBef>
              <a:spcAft>
                <a:spcPct val="0"/>
              </a:spcAft>
              <a:buChar char="•"/>
              <a:defRPr sz="2000">
                <a:solidFill>
                  <a:schemeClr val="tx1"/>
                </a:solidFill>
                <a:latin typeface="Times New Roman" pitchFamily="18" charset="0"/>
              </a:defRPr>
            </a:lvl8pPr>
            <a:lvl9pPr marL="3886200" indent="-228600" algn="l" defTabSz="885825" rtl="0" eaLnBrk="0" fontAlgn="base" hangingPunct="0">
              <a:spcBef>
                <a:spcPct val="20000"/>
              </a:spcBef>
              <a:spcAft>
                <a:spcPct val="0"/>
              </a:spcAft>
              <a:buChar char="•"/>
              <a:defRPr sz="2000">
                <a:solidFill>
                  <a:schemeClr val="tx1"/>
                </a:solidFill>
                <a:latin typeface="Times New Roman" pitchFamily="18" charset="0"/>
              </a:defRPr>
            </a:lvl9pPr>
          </a:lstStyle>
          <a:p>
            <a:pPr marL="457200" indent="-457200">
              <a:spcBef>
                <a:spcPts val="1200"/>
              </a:spcBef>
              <a:buFont typeface="+mj-lt"/>
              <a:buAutoNum type="arabicPeriod"/>
            </a:pPr>
            <a:r>
              <a:rPr lang="en-US" kern="0" dirty="0" smtClean="0"/>
              <a:t>Your Opinion:  What is the overall best, or most promising MBSE capability available in the Industry?</a:t>
            </a:r>
          </a:p>
          <a:p>
            <a:pPr marL="457200" indent="-457200">
              <a:spcBef>
                <a:spcPts val="1200"/>
              </a:spcBef>
              <a:buFont typeface="+mj-lt"/>
              <a:buAutoNum type="arabicPeriod"/>
            </a:pPr>
            <a:r>
              <a:rPr lang="en-US" kern="0" dirty="0" smtClean="0"/>
              <a:t>What is the best, or most </a:t>
            </a:r>
            <a:r>
              <a:rPr lang="en-US" kern="0" dirty="0"/>
              <a:t>promising</a:t>
            </a:r>
            <a:r>
              <a:rPr lang="en-US" kern="0" dirty="0" smtClean="0"/>
              <a:t> MBSE capability available in your company, industry, business?</a:t>
            </a:r>
          </a:p>
          <a:p>
            <a:pPr marL="457200" indent="-457200">
              <a:spcBef>
                <a:spcPts val="1200"/>
              </a:spcBef>
              <a:buFont typeface="+mj-lt"/>
              <a:buAutoNum type="arabicPeriod"/>
            </a:pPr>
            <a:r>
              <a:rPr lang="en-US" kern="0" dirty="0"/>
              <a:t>What is the most important MBSE capability </a:t>
            </a:r>
            <a:r>
              <a:rPr lang="en-US" kern="0" dirty="0" smtClean="0"/>
              <a:t>generally missing across </a:t>
            </a:r>
            <a:r>
              <a:rPr lang="en-US" kern="0" dirty="0"/>
              <a:t>the </a:t>
            </a:r>
            <a:r>
              <a:rPr lang="en-US" kern="0" dirty="0" smtClean="0"/>
              <a:t>industry?</a:t>
            </a:r>
            <a:endParaRPr lang="en-US" kern="0" dirty="0"/>
          </a:p>
          <a:p>
            <a:pPr marL="457200" indent="-457200">
              <a:spcBef>
                <a:spcPts val="1200"/>
              </a:spcBef>
              <a:buFont typeface="+mj-lt"/>
              <a:buAutoNum type="arabicPeriod"/>
            </a:pPr>
            <a:r>
              <a:rPr lang="en-US" kern="0" dirty="0"/>
              <a:t>What is the most important MBSE capability missing </a:t>
            </a:r>
            <a:r>
              <a:rPr lang="en-US" kern="0" dirty="0" smtClean="0"/>
              <a:t>in your company’s portfolio?</a:t>
            </a:r>
          </a:p>
          <a:p>
            <a:pPr marL="457200" indent="-457200">
              <a:spcBef>
                <a:spcPts val="1200"/>
              </a:spcBef>
              <a:buFont typeface="+mj-lt"/>
              <a:buAutoNum type="arabicPeriod"/>
            </a:pPr>
            <a:r>
              <a:rPr lang="en-US" kern="0" dirty="0" smtClean="0"/>
              <a:t>Was this workshop useful?</a:t>
            </a:r>
          </a:p>
          <a:p>
            <a:pPr marL="457200" indent="-457200">
              <a:spcBef>
                <a:spcPts val="1200"/>
              </a:spcBef>
              <a:buFont typeface="+mj-lt"/>
              <a:buAutoNum type="arabicPeriod"/>
            </a:pPr>
            <a:r>
              <a:rPr lang="en-US" kern="0" dirty="0" smtClean="0"/>
              <a:t>What should be the content of next year’s workshop?</a:t>
            </a:r>
            <a:endParaRPr lang="en-US" kern="0" dirty="0"/>
          </a:p>
        </p:txBody>
      </p:sp>
    </p:spTree>
    <p:extLst>
      <p:ext uri="{BB962C8B-B14F-4D97-AF65-F5344CB8AC3E}">
        <p14:creationId xmlns:p14="http://schemas.microsoft.com/office/powerpoint/2010/main" val="331983496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Survey Questions  </a:t>
            </a:r>
            <a:r>
              <a:rPr lang="en-US" b="0" dirty="0" smtClean="0"/>
              <a:t>(28 participants responded)</a:t>
            </a:r>
            <a:endParaRPr lang="en-US" b="0" dirty="0"/>
          </a:p>
        </p:txBody>
      </p:sp>
      <p:sp>
        <p:nvSpPr>
          <p:cNvPr id="3" name="Content Placeholder 1"/>
          <p:cNvSpPr txBox="1">
            <a:spLocks/>
          </p:cNvSpPr>
          <p:nvPr/>
        </p:nvSpPr>
        <p:spPr bwMode="auto">
          <a:xfrm>
            <a:off x="283782" y="1344466"/>
            <a:ext cx="11638838" cy="598882"/>
          </a:xfrm>
          <a:prstGeom prst="rect">
            <a:avLst/>
          </a:prstGeom>
          <a:noFill/>
          <a:ln w="9525">
            <a:noFill/>
            <a:miter lim="800000"/>
            <a:headEnd/>
            <a:tailEnd/>
          </a:ln>
        </p:spPr>
        <p:txBody>
          <a:bodyPr vert="horz" wrap="square" lIns="432000" tIns="182880" rIns="457200" bIns="44450" numCol="1" anchor="t" anchorCtr="0" compatLnSpc="1">
            <a:prstTxWarp prst="textNoShape">
              <a:avLst/>
            </a:prstTxWarp>
            <a:spAutoFit/>
          </a:bodyPr>
          <a:lstStyle>
            <a:lvl1pPr marL="225425" indent="-225425" algn="l" defTabSz="885825" rtl="0" eaLnBrk="0" fontAlgn="base" hangingPunct="0">
              <a:spcBef>
                <a:spcPct val="0"/>
              </a:spcBef>
              <a:spcAft>
                <a:spcPct val="0"/>
              </a:spcAft>
              <a:buClr>
                <a:schemeClr val="accent2"/>
              </a:buClr>
              <a:buChar char="•"/>
              <a:defRPr sz="2400" b="1">
                <a:solidFill>
                  <a:srgbClr val="000000"/>
                </a:solidFill>
                <a:latin typeface="+mn-lt"/>
                <a:ea typeface="+mn-ea"/>
                <a:cs typeface="+mn-cs"/>
              </a:defRPr>
            </a:lvl1pPr>
            <a:lvl2pPr marL="687388" indent="-233363" algn="l" defTabSz="885825" rtl="0" eaLnBrk="0" fontAlgn="base" hangingPunct="0">
              <a:spcBef>
                <a:spcPct val="0"/>
              </a:spcBef>
              <a:spcAft>
                <a:spcPct val="0"/>
              </a:spcAft>
              <a:buClr>
                <a:schemeClr val="accent2"/>
              </a:buClr>
              <a:buChar char="•"/>
              <a:defRPr sz="2000" b="1">
                <a:solidFill>
                  <a:srgbClr val="000000"/>
                </a:solidFill>
                <a:latin typeface="+mn-lt"/>
              </a:defRPr>
            </a:lvl2pPr>
            <a:lvl3pPr marL="1144588" indent="-222250" algn="l" defTabSz="885825" rtl="0" eaLnBrk="0" fontAlgn="base" hangingPunct="0">
              <a:spcBef>
                <a:spcPct val="0"/>
              </a:spcBef>
              <a:spcAft>
                <a:spcPct val="0"/>
              </a:spcAft>
              <a:buClr>
                <a:schemeClr val="accent2"/>
              </a:buClr>
              <a:buChar char="–"/>
              <a:defRPr sz="2400" b="1">
                <a:solidFill>
                  <a:srgbClr val="000000"/>
                </a:solidFill>
                <a:latin typeface="+mn-lt"/>
              </a:defRPr>
            </a:lvl3pPr>
            <a:lvl4pPr marL="1712913" indent="-228600" algn="l" defTabSz="885825" rtl="0" eaLnBrk="0" fontAlgn="base" hangingPunct="0">
              <a:spcBef>
                <a:spcPct val="20000"/>
              </a:spcBef>
              <a:spcAft>
                <a:spcPct val="0"/>
              </a:spcAft>
              <a:buChar char="–"/>
              <a:defRPr sz="2000">
                <a:solidFill>
                  <a:schemeClr val="tx1"/>
                </a:solidFill>
                <a:latin typeface="Times New Roman" pitchFamily="18" charset="0"/>
              </a:defRPr>
            </a:lvl4pPr>
            <a:lvl5pPr marL="2057400" indent="-228600" algn="l" defTabSz="885825" rtl="0" eaLnBrk="0" fontAlgn="base" hangingPunct="0">
              <a:spcBef>
                <a:spcPct val="20000"/>
              </a:spcBef>
              <a:spcAft>
                <a:spcPct val="0"/>
              </a:spcAft>
              <a:buChar char="•"/>
              <a:defRPr sz="2000">
                <a:solidFill>
                  <a:schemeClr val="tx1"/>
                </a:solidFill>
                <a:latin typeface="Times New Roman" pitchFamily="18" charset="0"/>
              </a:defRPr>
            </a:lvl5pPr>
            <a:lvl6pPr marL="2514600" indent="-228600" algn="l" defTabSz="885825" rtl="0" eaLnBrk="0" fontAlgn="base" hangingPunct="0">
              <a:spcBef>
                <a:spcPct val="20000"/>
              </a:spcBef>
              <a:spcAft>
                <a:spcPct val="0"/>
              </a:spcAft>
              <a:buChar char="•"/>
              <a:defRPr sz="2000">
                <a:solidFill>
                  <a:schemeClr val="tx1"/>
                </a:solidFill>
                <a:latin typeface="Times New Roman" pitchFamily="18" charset="0"/>
              </a:defRPr>
            </a:lvl6pPr>
            <a:lvl7pPr marL="2971800" indent="-228600" algn="l" defTabSz="885825" rtl="0" eaLnBrk="0" fontAlgn="base" hangingPunct="0">
              <a:spcBef>
                <a:spcPct val="20000"/>
              </a:spcBef>
              <a:spcAft>
                <a:spcPct val="0"/>
              </a:spcAft>
              <a:buChar char="•"/>
              <a:defRPr sz="2000">
                <a:solidFill>
                  <a:schemeClr val="tx1"/>
                </a:solidFill>
                <a:latin typeface="Times New Roman" pitchFamily="18" charset="0"/>
              </a:defRPr>
            </a:lvl7pPr>
            <a:lvl8pPr marL="3429000" indent="-228600" algn="l" defTabSz="885825" rtl="0" eaLnBrk="0" fontAlgn="base" hangingPunct="0">
              <a:spcBef>
                <a:spcPct val="20000"/>
              </a:spcBef>
              <a:spcAft>
                <a:spcPct val="0"/>
              </a:spcAft>
              <a:buChar char="•"/>
              <a:defRPr sz="2000">
                <a:solidFill>
                  <a:schemeClr val="tx1"/>
                </a:solidFill>
                <a:latin typeface="Times New Roman" pitchFamily="18" charset="0"/>
              </a:defRPr>
            </a:lvl8pPr>
            <a:lvl9pPr marL="3886200" indent="-228600" algn="l" defTabSz="885825" rtl="0" eaLnBrk="0" fontAlgn="base" hangingPunct="0">
              <a:spcBef>
                <a:spcPct val="20000"/>
              </a:spcBef>
              <a:spcAft>
                <a:spcPct val="0"/>
              </a:spcAft>
              <a:buChar char="•"/>
              <a:defRPr sz="2000">
                <a:solidFill>
                  <a:schemeClr val="tx1"/>
                </a:solidFill>
                <a:latin typeface="Times New Roman" pitchFamily="18" charset="0"/>
              </a:defRPr>
            </a:lvl9pPr>
          </a:lstStyle>
          <a:p>
            <a:pPr marL="0" indent="0">
              <a:buNone/>
            </a:pPr>
            <a:r>
              <a:rPr lang="en-US" kern="0" dirty="0" smtClean="0"/>
              <a:t>Provide two answers for each question:  Tool and Process</a:t>
            </a:r>
          </a:p>
        </p:txBody>
      </p:sp>
      <p:graphicFrame>
        <p:nvGraphicFramePr>
          <p:cNvPr id="4" name="Table 3"/>
          <p:cNvGraphicFramePr>
            <a:graphicFrameLocks noGrp="1"/>
          </p:cNvGraphicFramePr>
          <p:nvPr>
            <p:extLst>
              <p:ext uri="{D42A27DB-BD31-4B8C-83A1-F6EECF244321}">
                <p14:modId xmlns:p14="http://schemas.microsoft.com/office/powerpoint/2010/main" val="2027591416"/>
              </p:ext>
            </p:extLst>
          </p:nvPr>
        </p:nvGraphicFramePr>
        <p:xfrm>
          <a:off x="836255" y="1965639"/>
          <a:ext cx="9844183" cy="3674888"/>
        </p:xfrm>
        <a:graphic>
          <a:graphicData uri="http://schemas.openxmlformats.org/drawingml/2006/table">
            <a:tbl>
              <a:tblPr firstRow="1" bandRow="1">
                <a:tableStyleId>{5C22544A-7EE6-4342-B048-85BDC9FD1C3A}</a:tableStyleId>
              </a:tblPr>
              <a:tblGrid>
                <a:gridCol w="674564"/>
                <a:gridCol w="4732665"/>
                <a:gridCol w="4436954"/>
              </a:tblGrid>
              <a:tr h="481084">
                <a:tc>
                  <a:txBody>
                    <a:bodyPr/>
                    <a:lstStyle/>
                    <a:p>
                      <a:endParaRPr lang="en-US" dirty="0"/>
                    </a:p>
                  </a:txBody>
                  <a:tcPr/>
                </a:tc>
                <a:tc>
                  <a:txBody>
                    <a:bodyPr/>
                    <a:lstStyle/>
                    <a:p>
                      <a:pPr algn="ctr"/>
                      <a:r>
                        <a:rPr lang="en-US" dirty="0" smtClean="0"/>
                        <a:t>Tools</a:t>
                      </a:r>
                      <a:endParaRPr lang="en-US" dirty="0"/>
                    </a:p>
                  </a:txBody>
                  <a:tcPr/>
                </a:tc>
                <a:tc>
                  <a:txBody>
                    <a:bodyPr/>
                    <a:lstStyle/>
                    <a:p>
                      <a:pPr algn="ctr"/>
                      <a:r>
                        <a:rPr lang="en-US" dirty="0" smtClean="0"/>
                        <a:t>Process</a:t>
                      </a:r>
                      <a:endParaRPr lang="en-US" dirty="0"/>
                    </a:p>
                  </a:txBody>
                  <a:tcPr/>
                </a:tc>
              </a:tr>
              <a:tr h="481084">
                <a:tc>
                  <a:txBody>
                    <a:bodyPr/>
                    <a:lstStyle/>
                    <a:p>
                      <a:r>
                        <a:rPr lang="en-US" dirty="0" smtClean="0"/>
                        <a:t>1</a:t>
                      </a:r>
                      <a:endParaRPr lang="en-US" dirty="0"/>
                    </a:p>
                  </a:txBody>
                  <a:tcPr/>
                </a:tc>
                <a:tc>
                  <a:txBody>
                    <a:bodyPr/>
                    <a:lstStyle/>
                    <a:p>
                      <a:r>
                        <a:rPr lang="en-US" sz="1400" b="1" dirty="0" smtClean="0"/>
                        <a:t>Model/data integration</a:t>
                      </a:r>
                      <a:r>
                        <a:rPr lang="en-US" sz="1400" dirty="0" smtClean="0"/>
                        <a:t>, </a:t>
                      </a:r>
                      <a:r>
                        <a:rPr lang="en-US" sz="1400" dirty="0" err="1" smtClean="0"/>
                        <a:t>req</a:t>
                      </a:r>
                      <a:r>
                        <a:rPr lang="en-US" sz="1400" dirty="0" smtClean="0"/>
                        <a:t> models, simulations, industry </a:t>
                      </a:r>
                      <a:r>
                        <a:rPr lang="en-US" sz="1400" dirty="0" err="1" smtClean="0"/>
                        <a:t>collab</a:t>
                      </a:r>
                      <a:r>
                        <a:rPr lang="en-US" sz="1400" dirty="0" smtClean="0"/>
                        <a:t>, SysML-V2, Vendor diversity </a:t>
                      </a:r>
                      <a:endParaRPr lang="en-US" sz="1400" dirty="0"/>
                    </a:p>
                  </a:txBody>
                  <a:tcPr/>
                </a:tc>
                <a:tc>
                  <a:txBody>
                    <a:bodyPr/>
                    <a:lstStyle/>
                    <a:p>
                      <a:r>
                        <a:rPr lang="en-US" dirty="0" smtClean="0"/>
                        <a:t>Requirements to architecture comes first</a:t>
                      </a:r>
                      <a:endParaRPr lang="en-US" dirty="0"/>
                    </a:p>
                  </a:txBody>
                  <a:tcPr/>
                </a:tc>
              </a:tr>
              <a:tr h="191270">
                <a:tc>
                  <a:txBody>
                    <a:bodyPr/>
                    <a:lstStyle/>
                    <a:p>
                      <a:r>
                        <a:rPr lang="en-US" dirty="0" smtClean="0"/>
                        <a:t>2</a:t>
                      </a:r>
                      <a:endParaRPr lang="en-US" dirty="0"/>
                    </a:p>
                  </a:txBody>
                  <a:tcPr/>
                </a:tc>
                <a:tc>
                  <a:txBody>
                    <a:bodyPr/>
                    <a:lstStyle/>
                    <a:p>
                      <a:r>
                        <a:rPr lang="en-US" sz="1400" b="1" dirty="0" smtClean="0"/>
                        <a:t>Model Exchange-data</a:t>
                      </a:r>
                      <a:r>
                        <a:rPr lang="en-US" sz="1400" b="1" baseline="0" dirty="0" smtClean="0"/>
                        <a:t> </a:t>
                      </a:r>
                      <a:r>
                        <a:rPr lang="en-US" sz="1400" b="1" dirty="0" smtClean="0"/>
                        <a:t>integration</a:t>
                      </a:r>
                      <a:r>
                        <a:rPr lang="en-US" sz="1400" dirty="0" smtClean="0"/>
                        <a:t>, simulations, </a:t>
                      </a:r>
                      <a:r>
                        <a:rPr lang="en-US" sz="1400" dirty="0" err="1" smtClean="0"/>
                        <a:t>graphDB</a:t>
                      </a:r>
                      <a:r>
                        <a:rPr lang="en-US" sz="1400" dirty="0" smtClean="0"/>
                        <a:t>/linked data, </a:t>
                      </a:r>
                      <a:r>
                        <a:rPr lang="en-US" sz="1400" dirty="0" err="1" smtClean="0"/>
                        <a:t>ChgMan</a:t>
                      </a:r>
                      <a:r>
                        <a:rPr lang="en-US" sz="1400" dirty="0" smtClean="0"/>
                        <a:t>, requirements verification</a:t>
                      </a:r>
                      <a:endParaRPr lang="en-US" sz="1400" dirty="0"/>
                    </a:p>
                  </a:txBody>
                  <a:tcPr/>
                </a:tc>
                <a:tc>
                  <a:txBody>
                    <a:bodyPr/>
                    <a:lstStyle/>
                    <a:p>
                      <a:r>
                        <a:rPr lang="en-US" dirty="0" smtClean="0"/>
                        <a:t>Requirements2functions2architecture</a:t>
                      </a:r>
                      <a:endParaRPr lang="en-US" dirty="0"/>
                    </a:p>
                  </a:txBody>
                  <a:tcPr/>
                </a:tc>
              </a:tr>
              <a:tr h="481084">
                <a:tc>
                  <a:txBody>
                    <a:bodyPr/>
                    <a:lstStyle/>
                    <a:p>
                      <a:r>
                        <a:rPr lang="en-US" dirty="0" smtClean="0"/>
                        <a:t>3</a:t>
                      </a:r>
                      <a:endParaRPr lang="en-US" dirty="0"/>
                    </a:p>
                  </a:txBody>
                  <a:tcPr/>
                </a:tc>
                <a:tc>
                  <a:txBody>
                    <a:bodyPr/>
                    <a:lstStyle/>
                    <a:p>
                      <a:r>
                        <a:rPr lang="en-US" sz="1400" dirty="0" err="1" smtClean="0"/>
                        <a:t>DigThread</a:t>
                      </a:r>
                      <a:r>
                        <a:rPr lang="en-US" sz="1400" dirty="0" smtClean="0"/>
                        <a:t>, interoperability,</a:t>
                      </a:r>
                      <a:r>
                        <a:rPr lang="en-US" sz="1400" baseline="0" dirty="0" smtClean="0"/>
                        <a:t> standards, supplier exchange, data integration, metadata management</a:t>
                      </a:r>
                      <a:endParaRPr lang="en-US" sz="1400" dirty="0"/>
                    </a:p>
                  </a:txBody>
                  <a:tcPr/>
                </a:tc>
                <a:tc>
                  <a:txBody>
                    <a:bodyPr/>
                    <a:lstStyle/>
                    <a:p>
                      <a:r>
                        <a:rPr lang="en-US" b="1" dirty="0" smtClean="0"/>
                        <a:t>Best practices, </a:t>
                      </a:r>
                      <a:r>
                        <a:rPr lang="en-US" b="0" dirty="0" smtClean="0"/>
                        <a:t>MBSE in PLM</a:t>
                      </a:r>
                      <a:endParaRPr lang="en-US" b="0" dirty="0"/>
                    </a:p>
                  </a:txBody>
                  <a:tcPr/>
                </a:tc>
              </a:tr>
              <a:tr h="481084">
                <a:tc>
                  <a:txBody>
                    <a:bodyPr/>
                    <a:lstStyle/>
                    <a:p>
                      <a:r>
                        <a:rPr lang="en-US" dirty="0" smtClean="0"/>
                        <a:t>4</a:t>
                      </a:r>
                      <a:endParaRPr lang="en-US" dirty="0"/>
                    </a:p>
                  </a:txBody>
                  <a:tcPr/>
                </a:tc>
                <a:tc>
                  <a:txBody>
                    <a:bodyPr/>
                    <a:lstStyle/>
                    <a:p>
                      <a:r>
                        <a:rPr lang="en-US" sz="1400" dirty="0" smtClean="0"/>
                        <a:t>Best practices, MBSE in PLM, training,</a:t>
                      </a:r>
                      <a:r>
                        <a:rPr lang="en-US" sz="1400" baseline="0" dirty="0" smtClean="0"/>
                        <a:t> </a:t>
                      </a:r>
                      <a:r>
                        <a:rPr lang="en-US" sz="1400" baseline="0" dirty="0" err="1" smtClean="0"/>
                        <a:t>ChgMan</a:t>
                      </a:r>
                      <a:r>
                        <a:rPr lang="en-US" sz="1400" baseline="0" dirty="0" smtClean="0"/>
                        <a:t>, </a:t>
                      </a:r>
                      <a:r>
                        <a:rPr lang="en-US" sz="1400" baseline="0" dirty="0" err="1" smtClean="0"/>
                        <a:t>ChgNotification</a:t>
                      </a:r>
                      <a:r>
                        <a:rPr lang="en-US" sz="1400" baseline="0" dirty="0" smtClean="0"/>
                        <a:t>, standards, model’s purpose</a:t>
                      </a:r>
                      <a:endParaRPr lang="en-US" sz="1400" dirty="0"/>
                    </a:p>
                  </a:txBody>
                  <a:tcPr/>
                </a:tc>
                <a:tc>
                  <a:txBody>
                    <a:bodyPr/>
                    <a:lstStyle/>
                    <a:p>
                      <a:r>
                        <a:rPr lang="en-US" b="1" dirty="0" smtClean="0"/>
                        <a:t>Best practices, </a:t>
                      </a:r>
                      <a:r>
                        <a:rPr lang="en-US" b="0" dirty="0" smtClean="0"/>
                        <a:t>common process</a:t>
                      </a:r>
                      <a:endParaRPr lang="en-US" b="0" dirty="0"/>
                    </a:p>
                  </a:txBody>
                  <a:tcPr/>
                </a:tc>
              </a:tr>
              <a:tr h="481084">
                <a:tc>
                  <a:txBody>
                    <a:bodyPr/>
                    <a:lstStyle/>
                    <a:p>
                      <a:r>
                        <a:rPr lang="en-US" dirty="0" smtClean="0"/>
                        <a:t>5</a:t>
                      </a:r>
                      <a:endParaRPr lang="en-US" dirty="0"/>
                    </a:p>
                  </a:txBody>
                  <a:tcPr/>
                </a:tc>
                <a:tc gridSpan="2">
                  <a:txBody>
                    <a:bodyPr/>
                    <a:lstStyle/>
                    <a:p>
                      <a:r>
                        <a:rPr lang="en-US" dirty="0" smtClean="0"/>
                        <a:t>Yes, more aerospace focus, more time for</a:t>
                      </a:r>
                      <a:r>
                        <a:rPr lang="en-US" baseline="0" dirty="0" smtClean="0"/>
                        <a:t> team exchange</a:t>
                      </a:r>
                      <a:endParaRPr lang="en-US" dirty="0"/>
                    </a:p>
                  </a:txBody>
                  <a:tcPr/>
                </a:tc>
                <a:tc hMerge="1">
                  <a:txBody>
                    <a:bodyPr/>
                    <a:lstStyle/>
                    <a:p>
                      <a:endParaRPr lang="en-US" dirty="0"/>
                    </a:p>
                  </a:txBody>
                  <a:tcPr/>
                </a:tc>
              </a:tr>
              <a:tr h="481084">
                <a:tc>
                  <a:txBody>
                    <a:bodyPr/>
                    <a:lstStyle/>
                    <a:p>
                      <a:r>
                        <a:rPr lang="en-US" dirty="0" smtClean="0"/>
                        <a:t>6</a:t>
                      </a:r>
                      <a:endParaRPr lang="en-US" dirty="0"/>
                    </a:p>
                  </a:txBody>
                  <a:tcPr/>
                </a:tc>
                <a:tc gridSpan="2">
                  <a:txBody>
                    <a:bodyPr/>
                    <a:lstStyle/>
                    <a:p>
                      <a:r>
                        <a:rPr lang="en-US" dirty="0" smtClean="0"/>
                        <a:t>Model integration techniques, Model interoperability examples, </a:t>
                      </a:r>
                      <a:r>
                        <a:rPr lang="en-US" dirty="0" err="1" smtClean="0"/>
                        <a:t>DigThread</a:t>
                      </a:r>
                      <a:r>
                        <a:rPr lang="en-US" dirty="0" smtClean="0"/>
                        <a:t> examples, </a:t>
                      </a:r>
                      <a:r>
                        <a:rPr lang="en-US" dirty="0" err="1" smtClean="0"/>
                        <a:t>SysPhyS</a:t>
                      </a:r>
                      <a:r>
                        <a:rPr lang="en-US" dirty="0" smtClean="0"/>
                        <a:t>, Measure model quality, generate linked data</a:t>
                      </a:r>
                      <a:endParaRPr lang="en-US" dirty="0"/>
                    </a:p>
                  </a:txBody>
                  <a:tcPr/>
                </a:tc>
                <a:tc hMerge="1">
                  <a:txBody>
                    <a:bodyPr/>
                    <a:lstStyle/>
                    <a:p>
                      <a:endParaRPr lang="en-US" dirty="0"/>
                    </a:p>
                  </a:txBody>
                  <a:tcPr/>
                </a:tc>
              </a:tr>
            </a:tbl>
          </a:graphicData>
        </a:graphic>
      </p:graphicFrame>
      <p:sp>
        <p:nvSpPr>
          <p:cNvPr id="5" name="Rectangle 4"/>
          <p:cNvSpPr/>
          <p:nvPr/>
        </p:nvSpPr>
        <p:spPr>
          <a:xfrm>
            <a:off x="10809085" y="2513139"/>
            <a:ext cx="740908" cy="261610"/>
          </a:xfrm>
          <a:prstGeom prst="rect">
            <a:avLst/>
          </a:prstGeom>
        </p:spPr>
        <p:txBody>
          <a:bodyPr wrap="none">
            <a:spAutoFit/>
          </a:bodyPr>
          <a:lstStyle/>
          <a:p>
            <a:r>
              <a:rPr lang="en-US" sz="1100" b="1" i="1" dirty="0" smtClean="0"/>
              <a:t>Industry</a:t>
            </a:r>
            <a:endParaRPr lang="en-US" sz="1100" i="1" dirty="0"/>
          </a:p>
        </p:txBody>
      </p:sp>
      <p:sp>
        <p:nvSpPr>
          <p:cNvPr id="6" name="Rectangle 5"/>
          <p:cNvSpPr/>
          <p:nvPr/>
        </p:nvSpPr>
        <p:spPr>
          <a:xfrm>
            <a:off x="10809085" y="3084630"/>
            <a:ext cx="829073" cy="261610"/>
          </a:xfrm>
          <a:prstGeom prst="rect">
            <a:avLst/>
          </a:prstGeom>
        </p:spPr>
        <p:txBody>
          <a:bodyPr wrap="none">
            <a:spAutoFit/>
          </a:bodyPr>
          <a:lstStyle/>
          <a:p>
            <a:r>
              <a:rPr lang="en-US" sz="1100" b="1" i="1" dirty="0" smtClean="0"/>
              <a:t>Company</a:t>
            </a:r>
            <a:endParaRPr lang="en-US" sz="1100" i="1" dirty="0"/>
          </a:p>
        </p:txBody>
      </p:sp>
      <p:sp>
        <p:nvSpPr>
          <p:cNvPr id="7" name="Rectangle 6"/>
          <p:cNvSpPr/>
          <p:nvPr/>
        </p:nvSpPr>
        <p:spPr>
          <a:xfrm>
            <a:off x="10809085" y="3541473"/>
            <a:ext cx="740908" cy="261610"/>
          </a:xfrm>
          <a:prstGeom prst="rect">
            <a:avLst/>
          </a:prstGeom>
        </p:spPr>
        <p:txBody>
          <a:bodyPr wrap="none">
            <a:spAutoFit/>
          </a:bodyPr>
          <a:lstStyle/>
          <a:p>
            <a:r>
              <a:rPr lang="en-US" sz="1100" b="1" i="1" dirty="0" smtClean="0"/>
              <a:t>Industry</a:t>
            </a:r>
            <a:endParaRPr lang="en-US" sz="1100" i="1" dirty="0"/>
          </a:p>
        </p:txBody>
      </p:sp>
      <p:sp>
        <p:nvSpPr>
          <p:cNvPr id="8" name="Rectangle 7"/>
          <p:cNvSpPr/>
          <p:nvPr/>
        </p:nvSpPr>
        <p:spPr>
          <a:xfrm>
            <a:off x="10805849" y="4089212"/>
            <a:ext cx="829073" cy="261610"/>
          </a:xfrm>
          <a:prstGeom prst="rect">
            <a:avLst/>
          </a:prstGeom>
        </p:spPr>
        <p:txBody>
          <a:bodyPr wrap="none">
            <a:spAutoFit/>
          </a:bodyPr>
          <a:lstStyle/>
          <a:p>
            <a:r>
              <a:rPr lang="en-US" sz="1100" b="1" i="1" dirty="0" smtClean="0"/>
              <a:t>Company</a:t>
            </a:r>
            <a:endParaRPr lang="en-US" sz="1100" i="1" dirty="0"/>
          </a:p>
        </p:txBody>
      </p:sp>
      <p:sp>
        <p:nvSpPr>
          <p:cNvPr id="9" name="Rectangle 8"/>
          <p:cNvSpPr/>
          <p:nvPr/>
        </p:nvSpPr>
        <p:spPr>
          <a:xfrm>
            <a:off x="1851691" y="5899468"/>
            <a:ext cx="2159566" cy="230832"/>
          </a:xfrm>
          <a:prstGeom prst="rect">
            <a:avLst/>
          </a:prstGeom>
        </p:spPr>
        <p:txBody>
          <a:bodyPr wrap="none">
            <a:spAutoFit/>
          </a:bodyPr>
          <a:lstStyle/>
          <a:p>
            <a:r>
              <a:rPr lang="en-US" dirty="0" smtClean="0"/>
              <a:t>Results reflect most frequent response</a:t>
            </a:r>
            <a:endParaRPr lang="en-US" dirty="0"/>
          </a:p>
        </p:txBody>
      </p:sp>
    </p:spTree>
    <p:extLst>
      <p:ext uri="{BB962C8B-B14F-4D97-AF65-F5344CB8AC3E}">
        <p14:creationId xmlns:p14="http://schemas.microsoft.com/office/powerpoint/2010/main" val="319950834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References</a:t>
            </a:r>
            <a:endParaRPr lang="en-US" dirty="0"/>
          </a:p>
        </p:txBody>
      </p:sp>
      <p:sp>
        <p:nvSpPr>
          <p:cNvPr id="4" name="Rectangle 3"/>
          <p:cNvSpPr/>
          <p:nvPr/>
        </p:nvSpPr>
        <p:spPr>
          <a:xfrm>
            <a:off x="824382" y="1833382"/>
            <a:ext cx="8532576" cy="4124206"/>
          </a:xfrm>
          <a:prstGeom prst="rect">
            <a:avLst/>
          </a:prstGeom>
        </p:spPr>
        <p:txBody>
          <a:bodyPr wrap="square">
            <a:spAutoFit/>
          </a:bodyPr>
          <a:lstStyle/>
          <a:p>
            <a:r>
              <a:rPr lang="en-US" sz="1000" dirty="0">
                <a:latin typeface="+mn-lt"/>
              </a:rPr>
              <a:t>Towards a maturity assessment scale for the </a:t>
            </a:r>
            <a:r>
              <a:rPr lang="en-US" sz="1000" dirty="0" smtClean="0">
                <a:latin typeface="+mn-lt"/>
              </a:rPr>
              <a:t>Systems Engineering </a:t>
            </a:r>
            <a:r>
              <a:rPr lang="en-US" sz="1000" dirty="0">
                <a:latin typeface="+mn-lt"/>
              </a:rPr>
              <a:t>assets valorization to facilitate </a:t>
            </a:r>
            <a:r>
              <a:rPr lang="en-US" sz="1000" dirty="0" smtClean="0">
                <a:latin typeface="+mn-lt"/>
              </a:rPr>
              <a:t>Model-Based Systems </a:t>
            </a:r>
            <a:r>
              <a:rPr lang="en-US" sz="1000" dirty="0">
                <a:latin typeface="+mn-lt"/>
              </a:rPr>
              <a:t>Engineering adoption, INSIGHT - International Council on Systems Engineering (INCOSE), Wiley, 2019, 22 (4), pp.37-39.  10.1002/inst.12274:  Wu, https://hal.archives-ouvertes.fr/hal-02438800, Submitted on 14 Jan 2020</a:t>
            </a:r>
            <a:r>
              <a:rPr lang="en-US" sz="1000" dirty="0" smtClean="0">
                <a:latin typeface="+mn-lt"/>
              </a:rPr>
              <a:t>.  An white paper providing an alternative method of measuring process capability</a:t>
            </a:r>
          </a:p>
          <a:p>
            <a:endParaRPr lang="en-US" sz="1000" b="1" dirty="0">
              <a:latin typeface="+mn-lt"/>
            </a:endParaRPr>
          </a:p>
          <a:p>
            <a:r>
              <a:rPr lang="en-US" sz="1000" dirty="0" smtClean="0">
                <a:latin typeface="+mn-lt"/>
              </a:rPr>
              <a:t>SE-CapabilityMaturityModel1995_008_001_16355.pdf  A excellent description of the SE-CMM capability categories</a:t>
            </a:r>
          </a:p>
          <a:p>
            <a:endParaRPr lang="en-US" sz="1000" dirty="0">
              <a:latin typeface="+mn-lt"/>
            </a:endParaRPr>
          </a:p>
          <a:p>
            <a:r>
              <a:rPr lang="en-US" sz="1000" dirty="0"/>
              <a:t>A Maturity Model for the Deployment </a:t>
            </a:r>
            <a:r>
              <a:rPr lang="en-US" sz="1000" dirty="0" smtClean="0"/>
              <a:t>of Systems </a:t>
            </a:r>
            <a:r>
              <a:rPr lang="en-US" sz="1000" dirty="0"/>
              <a:t>Engineering </a:t>
            </a:r>
            <a:r>
              <a:rPr lang="en-US" sz="1000" dirty="0" smtClean="0"/>
              <a:t>Processes</a:t>
            </a:r>
          </a:p>
          <a:p>
            <a:endParaRPr lang="en-US" sz="1000" dirty="0" smtClean="0"/>
          </a:p>
          <a:p>
            <a:r>
              <a:rPr lang="en-US" sz="1000" dirty="0" smtClean="0"/>
              <a:t>Survey </a:t>
            </a:r>
            <a:r>
              <a:rPr lang="en-US" sz="1000" dirty="0"/>
              <a:t>content is derived from the draft INCOSE Digital Engineering Capabilities </a:t>
            </a:r>
            <a:r>
              <a:rPr lang="en-US" sz="1000" dirty="0" smtClean="0"/>
              <a:t>Definition</a:t>
            </a:r>
          </a:p>
          <a:p>
            <a:endParaRPr lang="en-US" sz="1050" i="1" dirty="0" smtClean="0">
              <a:solidFill>
                <a:srgbClr val="000000"/>
              </a:solidFill>
              <a:latin typeface="Arial" panose="020B0604020202020204" pitchFamily="34" charset="0"/>
            </a:endParaRPr>
          </a:p>
          <a:p>
            <a:r>
              <a:rPr lang="en-US" sz="1050" i="1" dirty="0" smtClean="0">
                <a:solidFill>
                  <a:srgbClr val="000000"/>
                </a:solidFill>
                <a:latin typeface="Arial" panose="020B0604020202020204" pitchFamily="34" charset="0"/>
              </a:rPr>
              <a:t>INCOSE </a:t>
            </a:r>
            <a:r>
              <a:rPr lang="en-US" sz="1050" i="1" dirty="0">
                <a:solidFill>
                  <a:srgbClr val="000000"/>
                </a:solidFill>
                <a:latin typeface="Arial" panose="020B0604020202020204" pitchFamily="34" charset="0"/>
              </a:rPr>
              <a:t>M</a:t>
            </a:r>
            <a:r>
              <a:rPr lang="en-US" sz="1000" i="1" dirty="0">
                <a:solidFill>
                  <a:srgbClr val="000000"/>
                </a:solidFill>
                <a:latin typeface="Arial" panose="020B0604020202020204" pitchFamily="34" charset="0"/>
              </a:rPr>
              <a:t>ODEL</a:t>
            </a:r>
            <a:r>
              <a:rPr lang="en-US" sz="1050" i="1" dirty="0">
                <a:solidFill>
                  <a:srgbClr val="000000"/>
                </a:solidFill>
                <a:latin typeface="Arial" panose="020B0604020202020204" pitchFamily="34" charset="0"/>
              </a:rPr>
              <a:t>-B</a:t>
            </a:r>
            <a:r>
              <a:rPr lang="en-US" sz="1000" i="1" dirty="0">
                <a:solidFill>
                  <a:srgbClr val="000000"/>
                </a:solidFill>
                <a:latin typeface="Arial" panose="020B0604020202020204" pitchFamily="34" charset="0"/>
              </a:rPr>
              <a:t>ASED </a:t>
            </a:r>
            <a:r>
              <a:rPr lang="en-US" sz="1050" i="1" dirty="0">
                <a:solidFill>
                  <a:srgbClr val="000000"/>
                </a:solidFill>
                <a:latin typeface="Arial" panose="020B0604020202020204" pitchFamily="34" charset="0"/>
              </a:rPr>
              <a:t>C</a:t>
            </a:r>
            <a:r>
              <a:rPr lang="en-US" sz="1000" i="1" dirty="0">
                <a:solidFill>
                  <a:srgbClr val="000000"/>
                </a:solidFill>
                <a:latin typeface="Arial" panose="020B0604020202020204" pitchFamily="34" charset="0"/>
              </a:rPr>
              <a:t>APABILITIES </a:t>
            </a:r>
            <a:r>
              <a:rPr lang="en-US" sz="1050" i="1" dirty="0">
                <a:solidFill>
                  <a:srgbClr val="000000"/>
                </a:solidFill>
                <a:latin typeface="Arial" panose="020B0604020202020204" pitchFamily="34" charset="0"/>
              </a:rPr>
              <a:t>M</a:t>
            </a:r>
            <a:r>
              <a:rPr lang="en-US" sz="1000" i="1" dirty="0">
                <a:solidFill>
                  <a:srgbClr val="000000"/>
                </a:solidFill>
                <a:latin typeface="Arial" panose="020B0604020202020204" pitchFamily="34" charset="0"/>
              </a:rPr>
              <a:t>ATRIX AND </a:t>
            </a:r>
            <a:r>
              <a:rPr lang="en-US" sz="1050" i="1" dirty="0">
                <a:solidFill>
                  <a:srgbClr val="000000"/>
                </a:solidFill>
                <a:latin typeface="Arial" panose="020B0604020202020204" pitchFamily="34" charset="0"/>
              </a:rPr>
              <a:t>U</a:t>
            </a:r>
            <a:r>
              <a:rPr lang="en-US" sz="1000" i="1" dirty="0">
                <a:solidFill>
                  <a:srgbClr val="000000"/>
                </a:solidFill>
                <a:latin typeface="Arial" panose="020B0604020202020204" pitchFamily="34" charset="0"/>
              </a:rPr>
              <a:t>SER</a:t>
            </a:r>
            <a:r>
              <a:rPr lang="en-US" sz="1050" i="1" dirty="0">
                <a:solidFill>
                  <a:srgbClr val="000000"/>
                </a:solidFill>
                <a:latin typeface="Arial" panose="020B0604020202020204" pitchFamily="34" charset="0"/>
              </a:rPr>
              <a:t>’</a:t>
            </a:r>
            <a:r>
              <a:rPr lang="en-US" sz="1000" i="1" dirty="0">
                <a:solidFill>
                  <a:srgbClr val="000000"/>
                </a:solidFill>
                <a:latin typeface="Arial" panose="020B0604020202020204" pitchFamily="34" charset="0"/>
              </a:rPr>
              <a:t>S </a:t>
            </a:r>
            <a:r>
              <a:rPr lang="en-US" sz="1050" i="1" dirty="0" smtClean="0">
                <a:solidFill>
                  <a:srgbClr val="000000"/>
                </a:solidFill>
                <a:latin typeface="Arial" panose="020B0604020202020204" pitchFamily="34" charset="0"/>
              </a:rPr>
              <a:t>G</a:t>
            </a:r>
            <a:r>
              <a:rPr lang="en-US" sz="1000" i="1" dirty="0" smtClean="0">
                <a:solidFill>
                  <a:srgbClr val="000000"/>
                </a:solidFill>
                <a:latin typeface="Arial" panose="020B0604020202020204" pitchFamily="34" charset="0"/>
              </a:rPr>
              <a:t>UIDE</a:t>
            </a:r>
          </a:p>
          <a:p>
            <a:endParaRPr lang="en-US" sz="1000" i="1" dirty="0">
              <a:solidFill>
                <a:srgbClr val="000000"/>
              </a:solidFill>
              <a:latin typeface="Arial" panose="020B0604020202020204" pitchFamily="34" charset="0"/>
            </a:endParaRPr>
          </a:p>
          <a:p>
            <a:r>
              <a:rPr lang="en-US" sz="1000" dirty="0"/>
              <a:t>The </a:t>
            </a:r>
            <a:r>
              <a:rPr lang="en-US" sz="1000" dirty="0">
                <a:hlinkClick r:id="rId2"/>
              </a:rPr>
              <a:t>INCOSE Model-Based Capabilities Matrix</a:t>
            </a:r>
            <a:r>
              <a:rPr lang="en-US" sz="1000" dirty="0"/>
              <a:t> (MBCM) </a:t>
            </a:r>
          </a:p>
          <a:p>
            <a:r>
              <a:rPr lang="en-US" sz="1000" dirty="0"/>
              <a:t>The SERC \ </a:t>
            </a:r>
            <a:r>
              <a:rPr lang="en-US" sz="1000" dirty="0">
                <a:hlinkClick r:id="rId3"/>
              </a:rPr>
              <a:t>NDIA MBSE Maturity Criteria</a:t>
            </a:r>
            <a:r>
              <a:rPr lang="en-US" sz="1000" dirty="0"/>
              <a:t>, Scorecard, and Industry Assessment</a:t>
            </a:r>
          </a:p>
          <a:p>
            <a:r>
              <a:rPr lang="en-US" sz="1000" dirty="0"/>
              <a:t>SERC reports:   </a:t>
            </a:r>
            <a:r>
              <a:rPr lang="en-US" sz="1000" dirty="0">
                <a:hlinkClick r:id="rId4"/>
              </a:rPr>
              <a:t>SERC-2017-TR-110</a:t>
            </a:r>
            <a:r>
              <a:rPr lang="en-US" sz="1000" dirty="0"/>
              <a:t> ,  </a:t>
            </a:r>
            <a:r>
              <a:rPr lang="en-US" sz="1000" dirty="0">
                <a:hlinkClick r:id="rId5"/>
              </a:rPr>
              <a:t>SERC-2019-TR-005</a:t>
            </a:r>
            <a:r>
              <a:rPr lang="en-US" sz="1000" dirty="0"/>
              <a:t> </a:t>
            </a:r>
          </a:p>
          <a:p>
            <a:r>
              <a:rPr lang="en-US" sz="1000" dirty="0"/>
              <a:t>The Cross-Discipline </a:t>
            </a:r>
            <a:r>
              <a:rPr lang="en-US" sz="1000" dirty="0">
                <a:hlinkClick r:id="rId6"/>
              </a:rPr>
              <a:t>Collaboration assessment</a:t>
            </a:r>
            <a:r>
              <a:rPr lang="en-US" sz="1000" dirty="0"/>
              <a:t> from JAMA Software</a:t>
            </a:r>
          </a:p>
          <a:p>
            <a:r>
              <a:rPr lang="en-US" sz="1000" dirty="0"/>
              <a:t>CMMI MBSE Capability Assessment </a:t>
            </a:r>
            <a:r>
              <a:rPr lang="en-US" sz="1000" u="sng" dirty="0">
                <a:hlinkClick r:id="rId7"/>
              </a:rPr>
              <a:t>Overview</a:t>
            </a:r>
            <a:r>
              <a:rPr lang="en-US" sz="1000" dirty="0"/>
              <a:t> , Mark Sampson, Siemens, INCOSE IW2022 MBSE Workshop</a:t>
            </a:r>
          </a:p>
          <a:p>
            <a:r>
              <a:rPr lang="en-US" sz="1000" u="sng" dirty="0">
                <a:hlinkClick r:id="rId8"/>
              </a:rPr>
              <a:t>MBSE Benchmarking</a:t>
            </a:r>
            <a:r>
              <a:rPr lang="en-US" sz="1000" dirty="0"/>
              <a:t>, Digital Engineering Benefits Study</a:t>
            </a:r>
          </a:p>
          <a:p>
            <a:endParaRPr lang="en-US" sz="1000" dirty="0"/>
          </a:p>
          <a:p>
            <a:r>
              <a:rPr lang="en-US" sz="1000" dirty="0"/>
              <a:t>Quentin Wu, David </a:t>
            </a:r>
            <a:r>
              <a:rPr lang="en-US" sz="1000" dirty="0" err="1"/>
              <a:t>Gouyon</a:t>
            </a:r>
            <a:r>
              <a:rPr lang="en-US" sz="1000" dirty="0"/>
              <a:t>, Sophie </a:t>
            </a:r>
            <a:r>
              <a:rPr lang="en-US" sz="1000" dirty="0" err="1"/>
              <a:t>Boudau</a:t>
            </a:r>
            <a:r>
              <a:rPr lang="en-US" sz="1000" dirty="0"/>
              <a:t>, Eric </a:t>
            </a:r>
            <a:r>
              <a:rPr lang="en-US" sz="1000" dirty="0" err="1"/>
              <a:t>Levrat</a:t>
            </a:r>
            <a:r>
              <a:rPr lang="en-US" sz="1000" dirty="0"/>
              <a:t>. Towards a maturity assessment scale for</a:t>
            </a:r>
          </a:p>
          <a:p>
            <a:r>
              <a:rPr lang="en-US" sz="1000" dirty="0"/>
              <a:t>the Systems Engineering assets valorization to facilitate Model-Based Systems Engineering adoption.</a:t>
            </a:r>
          </a:p>
          <a:p>
            <a:r>
              <a:rPr lang="en-US" sz="1000" dirty="0"/>
              <a:t>INSIGHT - International Council on Systems Engineering (INCOSE), Wiley, 2019, 22 (4), pp.37-39.</a:t>
            </a:r>
          </a:p>
          <a:p>
            <a:r>
              <a:rPr lang="en-US" sz="1000" dirty="0"/>
              <a:t>10.1002/inst.12274:  Wu, </a:t>
            </a:r>
            <a:r>
              <a:rPr lang="en-US" sz="1000" b="1" dirty="0"/>
              <a:t>https://hal.archives-ouvertes.fr/hal-02438800, </a:t>
            </a:r>
            <a:r>
              <a:rPr lang="en-US" sz="1000" dirty="0"/>
              <a:t>Submitted on 14 Jan 2020</a:t>
            </a:r>
          </a:p>
          <a:p>
            <a:r>
              <a:rPr lang="en-US" sz="1000" i="1" dirty="0" smtClean="0">
                <a:solidFill>
                  <a:srgbClr val="000000"/>
                </a:solidFill>
                <a:latin typeface="Arial" panose="020B0604020202020204" pitchFamily="34" charset="0"/>
              </a:rPr>
              <a:t> </a:t>
            </a:r>
            <a:endParaRPr lang="en-US" sz="1000" dirty="0"/>
          </a:p>
          <a:p>
            <a:endParaRPr lang="en-US" sz="1000" dirty="0"/>
          </a:p>
          <a:p>
            <a:endParaRPr lang="en-US" sz="1000" dirty="0">
              <a:latin typeface="+mn-lt"/>
            </a:endParaRPr>
          </a:p>
        </p:txBody>
      </p:sp>
      <p:sp>
        <p:nvSpPr>
          <p:cNvPr id="2" name="Rectangle 1"/>
          <p:cNvSpPr/>
          <p:nvPr/>
        </p:nvSpPr>
        <p:spPr>
          <a:xfrm>
            <a:off x="704546" y="1367338"/>
            <a:ext cx="2800767" cy="230832"/>
          </a:xfrm>
          <a:prstGeom prst="rect">
            <a:avLst/>
          </a:prstGeom>
        </p:spPr>
        <p:txBody>
          <a:bodyPr wrap="none">
            <a:spAutoFit/>
          </a:bodyPr>
          <a:lstStyle/>
          <a:p>
            <a:r>
              <a:rPr lang="en-US" dirty="0" smtClean="0"/>
              <a:t>Search the Web:  “MBSE Capability Assessment” </a:t>
            </a:r>
            <a:endParaRPr lang="en-US" dirty="0"/>
          </a:p>
        </p:txBody>
      </p:sp>
    </p:spTree>
    <p:extLst>
      <p:ext uri="{BB962C8B-B14F-4D97-AF65-F5344CB8AC3E}">
        <p14:creationId xmlns:p14="http://schemas.microsoft.com/office/powerpoint/2010/main" val="344426210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Industry Assessment  (28 responses)</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702502747"/>
              </p:ext>
            </p:extLst>
          </p:nvPr>
        </p:nvGraphicFramePr>
        <p:xfrm>
          <a:off x="592821" y="897622"/>
          <a:ext cx="11509695" cy="5606984"/>
        </p:xfrm>
        <a:graphic>
          <a:graphicData uri="http://schemas.openxmlformats.org/drawingml/2006/table">
            <a:tbl>
              <a:tblPr/>
              <a:tblGrid>
                <a:gridCol w="461497"/>
                <a:gridCol w="7298320"/>
                <a:gridCol w="75501"/>
                <a:gridCol w="1090569"/>
                <a:gridCol w="889233"/>
                <a:gridCol w="973123"/>
                <a:gridCol w="721452"/>
              </a:tblGrid>
              <a:tr h="458964">
                <a:tc>
                  <a:txBody>
                    <a:bodyPr/>
                    <a:lstStyle/>
                    <a:p>
                      <a:pPr algn="l" fontAlgn="b"/>
                      <a:endParaRPr lang="en-US" sz="800" b="0" i="0" u="none" strike="noStrike" dirty="0">
                        <a:solidFill>
                          <a:srgbClr val="000000"/>
                        </a:solidFill>
                        <a:effectLst/>
                        <a:latin typeface="Calibri" panose="020F0502020204030204" pitchFamily="34" charset="0"/>
                      </a:endParaRPr>
                    </a:p>
                  </a:txBody>
                  <a:tcPr marL="7115" marR="7115" marT="7115" marB="0" anchor="b">
                    <a:lnL>
                      <a:noFill/>
                    </a:lnL>
                    <a:lnR w="6350" cap="flat" cmpd="sng" algn="ctr">
                      <a:solidFill>
                        <a:srgbClr val="00000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tc>
                  <a:txBody>
                    <a:bodyPr/>
                    <a:lstStyle/>
                    <a:p>
                      <a:pPr algn="l" fontAlgn="b"/>
                      <a:r>
                        <a:rPr lang="en-US" sz="1600" b="1" i="0" u="none" strike="noStrike" dirty="0">
                          <a:solidFill>
                            <a:srgbClr val="000000"/>
                          </a:solidFill>
                          <a:effectLst/>
                          <a:latin typeface="Calibri" panose="020F0502020204030204" pitchFamily="34" charset="0"/>
                        </a:rPr>
                        <a:t>Grading scale is 1 to 5, 5 is best score</a:t>
                      </a:r>
                    </a:p>
                  </a:txBody>
                  <a:tcPr marL="7115" marR="7115" marT="71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effectLst/>
                          <a:latin typeface="Calibri" panose="020F0502020204030204" pitchFamily="34" charset="0"/>
                        </a:rPr>
                        <a:t> </a:t>
                      </a:r>
                    </a:p>
                  </a:txBody>
                  <a:tcPr marL="7115" marR="7115" marT="71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400" b="1" i="0" u="none" strike="noStrike" dirty="0">
                          <a:solidFill>
                            <a:srgbClr val="000000"/>
                          </a:solidFill>
                          <a:effectLst/>
                          <a:latin typeface="Calibri" panose="020F0502020204030204" pitchFamily="34" charset="0"/>
                        </a:rPr>
                        <a:t>Industry General</a:t>
                      </a:r>
                    </a:p>
                  </a:txBody>
                  <a:tcPr marL="7115" marR="7115" marT="71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400" b="1" i="0" u="none" strike="noStrike" dirty="0">
                          <a:solidFill>
                            <a:srgbClr val="000000"/>
                          </a:solidFill>
                          <a:effectLst/>
                          <a:latin typeface="Calibri" panose="020F0502020204030204" pitchFamily="34" charset="0"/>
                        </a:rPr>
                        <a:t>Aerospace</a:t>
                      </a:r>
                    </a:p>
                  </a:txBody>
                  <a:tcPr marL="7115" marR="7115" marT="71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400" b="1" i="0" u="none" strike="noStrike" dirty="0">
                          <a:solidFill>
                            <a:srgbClr val="000000"/>
                          </a:solidFill>
                          <a:effectLst/>
                          <a:latin typeface="Calibri" panose="020F0502020204030204" pitchFamily="34" charset="0"/>
                        </a:rPr>
                        <a:t>Automotive</a:t>
                      </a:r>
                    </a:p>
                  </a:txBody>
                  <a:tcPr marL="7115" marR="7115" marT="71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400" b="1" i="0" u="none" strike="noStrike" dirty="0">
                          <a:solidFill>
                            <a:srgbClr val="000000"/>
                          </a:solidFill>
                          <a:effectLst/>
                          <a:latin typeface="Calibri" panose="020F0502020204030204" pitchFamily="34" charset="0"/>
                        </a:rPr>
                        <a:t>other</a:t>
                      </a:r>
                    </a:p>
                  </a:txBody>
                  <a:tcPr marL="7115" marR="7115" marT="71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3245">
                <a:tc>
                  <a:txBody>
                    <a:bodyPr/>
                    <a:lstStyle/>
                    <a:p>
                      <a:pPr algn="ctr" fontAlgn="b"/>
                      <a:r>
                        <a:rPr lang="en-US" sz="800" b="0" i="0" u="none" strike="noStrike" dirty="0">
                          <a:solidFill>
                            <a:srgbClr val="000000"/>
                          </a:solidFill>
                          <a:effectLst/>
                          <a:latin typeface="Calibri" panose="020F0502020204030204" pitchFamily="34" charset="0"/>
                        </a:rPr>
                        <a:t>1</a:t>
                      </a:r>
                    </a:p>
                  </a:txBody>
                  <a:tcPr marL="7115" marR="7115" marT="71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r>
                        <a:rPr lang="en-US" sz="1400" b="0" i="0" u="none" strike="noStrike" dirty="0">
                          <a:solidFill>
                            <a:srgbClr val="000000"/>
                          </a:solidFill>
                          <a:effectLst/>
                          <a:latin typeface="Arial" panose="020B0604020202020204" pitchFamily="34" charset="0"/>
                        </a:rPr>
                        <a:t>Clearly identified, defined and useful MBSE data standards are generally used</a:t>
                      </a:r>
                    </a:p>
                  </a:txBody>
                  <a:tcPr marL="7115" marR="7115" marT="7115"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7115" marR="7115" marT="71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dirty="0">
                          <a:solidFill>
                            <a:srgbClr val="000000"/>
                          </a:solidFill>
                          <a:effectLst/>
                          <a:latin typeface="Calibri" panose="020F0502020204030204" pitchFamily="34" charset="0"/>
                        </a:rPr>
                        <a:t> </a:t>
                      </a:r>
                      <a:r>
                        <a:rPr lang="en-US" sz="1400" b="0" i="0" u="none" strike="noStrike" dirty="0" smtClean="0">
                          <a:solidFill>
                            <a:srgbClr val="000000"/>
                          </a:solidFill>
                          <a:effectLst/>
                          <a:latin typeface="Calibri" panose="020F0502020204030204" pitchFamily="34" charset="0"/>
                        </a:rPr>
                        <a:t>2.2</a:t>
                      </a:r>
                      <a:endParaRPr lang="en-US" sz="1400" b="0" i="0" u="none" strike="noStrike" dirty="0">
                        <a:solidFill>
                          <a:srgbClr val="000000"/>
                        </a:solidFill>
                        <a:effectLst/>
                        <a:latin typeface="Calibri" panose="020F0502020204030204" pitchFamily="34" charset="0"/>
                      </a:endParaRPr>
                    </a:p>
                  </a:txBody>
                  <a:tcPr marL="7115" marR="7115" marT="71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dirty="0">
                          <a:solidFill>
                            <a:srgbClr val="000000"/>
                          </a:solidFill>
                          <a:effectLst/>
                          <a:latin typeface="Calibri" panose="020F0502020204030204" pitchFamily="34" charset="0"/>
                        </a:rPr>
                        <a:t> </a:t>
                      </a:r>
                      <a:r>
                        <a:rPr lang="en-US" sz="1400" b="0" i="0" u="none" strike="noStrike" dirty="0" smtClean="0">
                          <a:solidFill>
                            <a:srgbClr val="000000"/>
                          </a:solidFill>
                          <a:effectLst/>
                          <a:latin typeface="Calibri" panose="020F0502020204030204" pitchFamily="34" charset="0"/>
                        </a:rPr>
                        <a:t>2.6</a:t>
                      </a:r>
                      <a:endParaRPr lang="en-US" sz="1400" b="0" i="0" u="none" strike="noStrike" dirty="0">
                        <a:solidFill>
                          <a:srgbClr val="000000"/>
                        </a:solidFill>
                        <a:effectLst/>
                        <a:latin typeface="Calibri" panose="020F0502020204030204" pitchFamily="34" charset="0"/>
                      </a:endParaRPr>
                    </a:p>
                  </a:txBody>
                  <a:tcPr marL="7115" marR="7115" marT="71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dirty="0">
                          <a:solidFill>
                            <a:srgbClr val="000000"/>
                          </a:solidFill>
                          <a:effectLst/>
                          <a:latin typeface="Calibri" panose="020F0502020204030204" pitchFamily="34" charset="0"/>
                        </a:rPr>
                        <a:t> </a:t>
                      </a:r>
                      <a:r>
                        <a:rPr lang="en-US" sz="1400" b="0" i="0" u="none" strike="noStrike" dirty="0" smtClean="0">
                          <a:solidFill>
                            <a:srgbClr val="000000"/>
                          </a:solidFill>
                          <a:effectLst/>
                          <a:latin typeface="Calibri" panose="020F0502020204030204" pitchFamily="34" charset="0"/>
                        </a:rPr>
                        <a:t>2.7</a:t>
                      </a:r>
                    </a:p>
                  </a:txBody>
                  <a:tcPr marL="7115" marR="7115" marT="71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dirty="0">
                          <a:solidFill>
                            <a:srgbClr val="000000"/>
                          </a:solidFill>
                          <a:effectLst/>
                          <a:latin typeface="Calibri" panose="020F0502020204030204" pitchFamily="34" charset="0"/>
                        </a:rPr>
                        <a:t> </a:t>
                      </a:r>
                      <a:r>
                        <a:rPr lang="en-US" sz="1400" b="0" i="0" u="none" strike="noStrike" dirty="0" smtClean="0">
                          <a:solidFill>
                            <a:srgbClr val="000000"/>
                          </a:solidFill>
                          <a:effectLst/>
                          <a:latin typeface="Calibri" panose="020F0502020204030204" pitchFamily="34" charset="0"/>
                        </a:rPr>
                        <a:t>2.1</a:t>
                      </a:r>
                    </a:p>
                  </a:txBody>
                  <a:tcPr marL="7115" marR="7115" marT="71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3245">
                <a:tc>
                  <a:txBody>
                    <a:bodyPr/>
                    <a:lstStyle/>
                    <a:p>
                      <a:pPr algn="ctr" fontAlgn="b"/>
                      <a:r>
                        <a:rPr lang="en-US" sz="800" b="0" i="0" u="none" strike="noStrike" dirty="0">
                          <a:solidFill>
                            <a:srgbClr val="000000"/>
                          </a:solidFill>
                          <a:effectLst/>
                          <a:latin typeface="Calibri" panose="020F0502020204030204" pitchFamily="34" charset="0"/>
                        </a:rPr>
                        <a:t>2</a:t>
                      </a:r>
                    </a:p>
                  </a:txBody>
                  <a:tcPr marL="7115" marR="7115" marT="71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r>
                        <a:rPr lang="en-US" sz="1400" b="0" i="0" u="none" strike="noStrike" dirty="0">
                          <a:solidFill>
                            <a:srgbClr val="000000"/>
                          </a:solidFill>
                          <a:effectLst/>
                          <a:latin typeface="Arial" panose="020B0604020202020204" pitchFamily="34" charset="0"/>
                        </a:rPr>
                        <a:t>Clearly identified orgs/consortiums/agencies are responsible for data standards</a:t>
                      </a:r>
                    </a:p>
                  </a:txBody>
                  <a:tcPr marL="7115" marR="7115" marT="7115"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7115" marR="7115" marT="71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dirty="0">
                          <a:solidFill>
                            <a:srgbClr val="000000"/>
                          </a:solidFill>
                          <a:effectLst/>
                          <a:latin typeface="Calibri" panose="020F0502020204030204" pitchFamily="34" charset="0"/>
                        </a:rPr>
                        <a:t> </a:t>
                      </a:r>
                      <a:r>
                        <a:rPr lang="en-US" sz="1400" b="0" i="0" u="none" strike="noStrike" dirty="0" smtClean="0">
                          <a:solidFill>
                            <a:srgbClr val="000000"/>
                          </a:solidFill>
                          <a:effectLst/>
                          <a:latin typeface="Calibri" panose="020F0502020204030204" pitchFamily="34" charset="0"/>
                        </a:rPr>
                        <a:t>2.9</a:t>
                      </a:r>
                      <a:endParaRPr lang="en-US" sz="1400" b="0" i="0" u="none" strike="noStrike" dirty="0">
                        <a:solidFill>
                          <a:srgbClr val="000000"/>
                        </a:solidFill>
                        <a:effectLst/>
                        <a:latin typeface="Calibri" panose="020F0502020204030204" pitchFamily="34" charset="0"/>
                      </a:endParaRPr>
                    </a:p>
                  </a:txBody>
                  <a:tcPr marL="7115" marR="7115" marT="71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dirty="0">
                          <a:solidFill>
                            <a:srgbClr val="000000"/>
                          </a:solidFill>
                          <a:effectLst/>
                          <a:latin typeface="Calibri" panose="020F0502020204030204" pitchFamily="34" charset="0"/>
                        </a:rPr>
                        <a:t> </a:t>
                      </a:r>
                      <a:r>
                        <a:rPr lang="en-US" sz="1400" b="0" i="0" u="none" strike="noStrike" dirty="0" smtClean="0">
                          <a:solidFill>
                            <a:srgbClr val="000000"/>
                          </a:solidFill>
                          <a:effectLst/>
                          <a:latin typeface="Calibri" panose="020F0502020204030204" pitchFamily="34" charset="0"/>
                        </a:rPr>
                        <a:t>3.3</a:t>
                      </a:r>
                      <a:endParaRPr lang="en-US" sz="1400" b="0" i="0" u="none" strike="noStrike" dirty="0">
                        <a:solidFill>
                          <a:srgbClr val="000000"/>
                        </a:solidFill>
                        <a:effectLst/>
                        <a:latin typeface="Calibri" panose="020F0502020204030204" pitchFamily="34" charset="0"/>
                      </a:endParaRPr>
                    </a:p>
                  </a:txBody>
                  <a:tcPr marL="7115" marR="7115" marT="71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dirty="0">
                          <a:solidFill>
                            <a:srgbClr val="000000"/>
                          </a:solidFill>
                          <a:effectLst/>
                          <a:latin typeface="Calibri" panose="020F0502020204030204" pitchFamily="34" charset="0"/>
                        </a:rPr>
                        <a:t> </a:t>
                      </a:r>
                      <a:r>
                        <a:rPr lang="en-US" sz="1400" b="0" i="0" u="none" strike="noStrike" dirty="0" smtClean="0">
                          <a:solidFill>
                            <a:srgbClr val="000000"/>
                          </a:solidFill>
                          <a:effectLst/>
                          <a:latin typeface="Calibri" panose="020F0502020204030204" pitchFamily="34" charset="0"/>
                        </a:rPr>
                        <a:t>3.2</a:t>
                      </a:r>
                      <a:endParaRPr lang="en-US" sz="1400" b="0" i="0" u="none" strike="noStrike" dirty="0">
                        <a:solidFill>
                          <a:srgbClr val="000000"/>
                        </a:solidFill>
                        <a:effectLst/>
                        <a:latin typeface="Calibri" panose="020F0502020204030204" pitchFamily="34" charset="0"/>
                      </a:endParaRPr>
                    </a:p>
                  </a:txBody>
                  <a:tcPr marL="7115" marR="7115" marT="71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dirty="0">
                          <a:solidFill>
                            <a:srgbClr val="000000"/>
                          </a:solidFill>
                          <a:effectLst/>
                          <a:latin typeface="Calibri" panose="020F0502020204030204" pitchFamily="34" charset="0"/>
                        </a:rPr>
                        <a:t> </a:t>
                      </a:r>
                      <a:r>
                        <a:rPr lang="en-US" sz="1400" b="0" i="0" u="none" strike="noStrike" dirty="0" smtClean="0">
                          <a:solidFill>
                            <a:srgbClr val="000000"/>
                          </a:solidFill>
                          <a:effectLst/>
                          <a:latin typeface="Calibri" panose="020F0502020204030204" pitchFamily="34" charset="0"/>
                        </a:rPr>
                        <a:t>2.6</a:t>
                      </a:r>
                      <a:endParaRPr lang="en-US" sz="1400" b="0" i="0" u="none" strike="noStrike" dirty="0">
                        <a:solidFill>
                          <a:srgbClr val="000000"/>
                        </a:solidFill>
                        <a:effectLst/>
                        <a:latin typeface="Calibri" panose="020F0502020204030204" pitchFamily="34" charset="0"/>
                      </a:endParaRPr>
                    </a:p>
                  </a:txBody>
                  <a:tcPr marL="7115" marR="7115" marT="71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3245">
                <a:tc>
                  <a:txBody>
                    <a:bodyPr/>
                    <a:lstStyle/>
                    <a:p>
                      <a:pPr algn="ctr" fontAlgn="b"/>
                      <a:r>
                        <a:rPr lang="en-US" sz="800" b="0" i="0" u="none" strike="noStrike">
                          <a:solidFill>
                            <a:srgbClr val="000000"/>
                          </a:solidFill>
                          <a:effectLst/>
                          <a:latin typeface="Calibri" panose="020F0502020204030204" pitchFamily="34" charset="0"/>
                        </a:rPr>
                        <a:t>3</a:t>
                      </a:r>
                    </a:p>
                  </a:txBody>
                  <a:tcPr marL="7115" marR="7115" marT="71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r>
                        <a:rPr lang="en-US" sz="1400" b="0" i="0" u="none" strike="noStrike" dirty="0">
                          <a:solidFill>
                            <a:srgbClr val="000000"/>
                          </a:solidFill>
                          <a:effectLst/>
                          <a:latin typeface="Arial" panose="020B0604020202020204" pitchFamily="34" charset="0"/>
                        </a:rPr>
                        <a:t>Clearly identified, defined and useful MBSE process standards</a:t>
                      </a:r>
                    </a:p>
                  </a:txBody>
                  <a:tcPr marL="7115" marR="7115" marT="7115"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7115" marR="7115" marT="71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dirty="0">
                          <a:solidFill>
                            <a:srgbClr val="000000"/>
                          </a:solidFill>
                          <a:effectLst/>
                          <a:latin typeface="Calibri" panose="020F0502020204030204" pitchFamily="34" charset="0"/>
                        </a:rPr>
                        <a:t> </a:t>
                      </a:r>
                      <a:r>
                        <a:rPr lang="en-US" sz="1400" b="0" i="0" u="none" strike="noStrike" dirty="0" smtClean="0">
                          <a:solidFill>
                            <a:srgbClr val="000000"/>
                          </a:solidFill>
                          <a:effectLst/>
                          <a:latin typeface="Calibri" panose="020F0502020204030204" pitchFamily="34" charset="0"/>
                        </a:rPr>
                        <a:t>2.4</a:t>
                      </a:r>
                      <a:endParaRPr lang="en-US" sz="1400" b="0" i="0" u="none" strike="noStrike" dirty="0">
                        <a:solidFill>
                          <a:srgbClr val="000000"/>
                        </a:solidFill>
                        <a:effectLst/>
                        <a:latin typeface="Calibri" panose="020F0502020204030204" pitchFamily="34" charset="0"/>
                      </a:endParaRPr>
                    </a:p>
                  </a:txBody>
                  <a:tcPr marL="7115" marR="7115" marT="71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dirty="0">
                          <a:solidFill>
                            <a:srgbClr val="000000"/>
                          </a:solidFill>
                          <a:effectLst/>
                          <a:latin typeface="Calibri" panose="020F0502020204030204" pitchFamily="34" charset="0"/>
                        </a:rPr>
                        <a:t> </a:t>
                      </a:r>
                      <a:r>
                        <a:rPr lang="en-US" sz="1400" b="0" i="0" u="none" strike="noStrike" dirty="0" smtClean="0">
                          <a:solidFill>
                            <a:srgbClr val="000000"/>
                          </a:solidFill>
                          <a:effectLst/>
                          <a:latin typeface="Calibri" panose="020F0502020204030204" pitchFamily="34" charset="0"/>
                        </a:rPr>
                        <a:t>2.3</a:t>
                      </a:r>
                      <a:endParaRPr lang="en-US" sz="1400" b="0" i="0" u="none" strike="noStrike" dirty="0">
                        <a:solidFill>
                          <a:srgbClr val="000000"/>
                        </a:solidFill>
                        <a:effectLst/>
                        <a:latin typeface="Calibri" panose="020F0502020204030204" pitchFamily="34" charset="0"/>
                      </a:endParaRPr>
                    </a:p>
                  </a:txBody>
                  <a:tcPr marL="7115" marR="7115" marT="71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dirty="0">
                          <a:solidFill>
                            <a:srgbClr val="000000"/>
                          </a:solidFill>
                          <a:effectLst/>
                          <a:latin typeface="Calibri" panose="020F0502020204030204" pitchFamily="34" charset="0"/>
                        </a:rPr>
                        <a:t> </a:t>
                      </a:r>
                      <a:r>
                        <a:rPr lang="en-US" sz="1400" b="0" i="0" u="none" strike="noStrike" dirty="0" smtClean="0">
                          <a:solidFill>
                            <a:srgbClr val="000000"/>
                          </a:solidFill>
                          <a:effectLst/>
                          <a:latin typeface="Calibri" panose="020F0502020204030204" pitchFamily="34" charset="0"/>
                        </a:rPr>
                        <a:t>2.4</a:t>
                      </a:r>
                      <a:endParaRPr lang="en-US" sz="1400" b="0" i="0" u="none" strike="noStrike" dirty="0">
                        <a:solidFill>
                          <a:srgbClr val="000000"/>
                        </a:solidFill>
                        <a:effectLst/>
                        <a:latin typeface="Calibri" panose="020F0502020204030204" pitchFamily="34" charset="0"/>
                      </a:endParaRPr>
                    </a:p>
                  </a:txBody>
                  <a:tcPr marL="7115" marR="7115" marT="71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dirty="0">
                          <a:solidFill>
                            <a:srgbClr val="000000"/>
                          </a:solidFill>
                          <a:effectLst/>
                          <a:latin typeface="Calibri" panose="020F0502020204030204" pitchFamily="34" charset="0"/>
                        </a:rPr>
                        <a:t> </a:t>
                      </a:r>
                      <a:r>
                        <a:rPr lang="en-US" sz="1400" b="0" i="0" u="none" strike="noStrike" dirty="0" smtClean="0">
                          <a:solidFill>
                            <a:srgbClr val="000000"/>
                          </a:solidFill>
                          <a:effectLst/>
                          <a:latin typeface="Calibri" panose="020F0502020204030204" pitchFamily="34" charset="0"/>
                        </a:rPr>
                        <a:t>2.1</a:t>
                      </a:r>
                      <a:endParaRPr lang="en-US" sz="1400" b="0" i="0" u="none" strike="noStrike" dirty="0">
                        <a:solidFill>
                          <a:srgbClr val="000000"/>
                        </a:solidFill>
                        <a:effectLst/>
                        <a:latin typeface="Calibri" panose="020F0502020204030204" pitchFamily="34" charset="0"/>
                      </a:endParaRPr>
                    </a:p>
                  </a:txBody>
                  <a:tcPr marL="7115" marR="7115" marT="71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3245">
                <a:tc>
                  <a:txBody>
                    <a:bodyPr/>
                    <a:lstStyle/>
                    <a:p>
                      <a:pPr algn="ctr" fontAlgn="b"/>
                      <a:r>
                        <a:rPr lang="en-US" sz="800" b="0" i="0" u="none" strike="noStrike" dirty="0">
                          <a:solidFill>
                            <a:srgbClr val="000000"/>
                          </a:solidFill>
                          <a:effectLst/>
                          <a:latin typeface="Calibri" panose="020F0502020204030204" pitchFamily="34" charset="0"/>
                        </a:rPr>
                        <a:t>4</a:t>
                      </a:r>
                    </a:p>
                  </a:txBody>
                  <a:tcPr marL="7115" marR="7115" marT="71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r>
                        <a:rPr lang="en-US" sz="1400" b="0" i="0" u="none" strike="noStrike" dirty="0">
                          <a:solidFill>
                            <a:srgbClr val="000000"/>
                          </a:solidFill>
                          <a:effectLst/>
                          <a:latin typeface="Arial" panose="020B0604020202020204" pitchFamily="34" charset="0"/>
                        </a:rPr>
                        <a:t>Clearly identified orgs/consortiums/agencies responsible for process standards</a:t>
                      </a:r>
                    </a:p>
                  </a:txBody>
                  <a:tcPr marL="7115" marR="7115" marT="7115"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7115" marR="7115" marT="71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dirty="0">
                          <a:solidFill>
                            <a:srgbClr val="000000"/>
                          </a:solidFill>
                          <a:effectLst/>
                          <a:latin typeface="Calibri" panose="020F0502020204030204" pitchFamily="34" charset="0"/>
                        </a:rPr>
                        <a:t> </a:t>
                      </a:r>
                      <a:r>
                        <a:rPr lang="en-US" sz="1400" b="0" i="0" u="none" strike="noStrike" dirty="0" smtClean="0">
                          <a:solidFill>
                            <a:srgbClr val="000000"/>
                          </a:solidFill>
                          <a:effectLst/>
                          <a:latin typeface="Calibri" panose="020F0502020204030204" pitchFamily="34" charset="0"/>
                        </a:rPr>
                        <a:t>2.5</a:t>
                      </a:r>
                      <a:endParaRPr lang="en-US" sz="1400" b="0" i="0" u="none" strike="noStrike" dirty="0">
                        <a:solidFill>
                          <a:srgbClr val="000000"/>
                        </a:solidFill>
                        <a:effectLst/>
                        <a:latin typeface="Calibri" panose="020F0502020204030204" pitchFamily="34" charset="0"/>
                      </a:endParaRPr>
                    </a:p>
                  </a:txBody>
                  <a:tcPr marL="7115" marR="7115" marT="71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dirty="0">
                          <a:solidFill>
                            <a:srgbClr val="000000"/>
                          </a:solidFill>
                          <a:effectLst/>
                          <a:latin typeface="Calibri" panose="020F0502020204030204" pitchFamily="34" charset="0"/>
                        </a:rPr>
                        <a:t> </a:t>
                      </a:r>
                      <a:r>
                        <a:rPr lang="en-US" sz="1400" b="0" i="0" u="none" strike="noStrike" dirty="0" smtClean="0">
                          <a:solidFill>
                            <a:srgbClr val="000000"/>
                          </a:solidFill>
                          <a:effectLst/>
                          <a:latin typeface="Calibri" panose="020F0502020204030204" pitchFamily="34" charset="0"/>
                        </a:rPr>
                        <a:t>2.9</a:t>
                      </a:r>
                      <a:endParaRPr lang="en-US" sz="1400" b="0" i="0" u="none" strike="noStrike" dirty="0">
                        <a:solidFill>
                          <a:srgbClr val="000000"/>
                        </a:solidFill>
                        <a:effectLst/>
                        <a:latin typeface="Calibri" panose="020F0502020204030204" pitchFamily="34" charset="0"/>
                      </a:endParaRPr>
                    </a:p>
                  </a:txBody>
                  <a:tcPr marL="7115" marR="7115" marT="71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dirty="0">
                          <a:solidFill>
                            <a:srgbClr val="000000"/>
                          </a:solidFill>
                          <a:effectLst/>
                          <a:latin typeface="Calibri" panose="020F0502020204030204" pitchFamily="34" charset="0"/>
                        </a:rPr>
                        <a:t> </a:t>
                      </a:r>
                      <a:r>
                        <a:rPr lang="en-US" sz="1400" b="0" i="0" u="none" strike="noStrike" dirty="0" smtClean="0">
                          <a:solidFill>
                            <a:srgbClr val="000000"/>
                          </a:solidFill>
                          <a:effectLst/>
                          <a:latin typeface="Calibri" panose="020F0502020204030204" pitchFamily="34" charset="0"/>
                        </a:rPr>
                        <a:t>2.8</a:t>
                      </a:r>
                      <a:endParaRPr lang="en-US" sz="1400" b="0" i="0" u="none" strike="noStrike" dirty="0">
                        <a:solidFill>
                          <a:srgbClr val="000000"/>
                        </a:solidFill>
                        <a:effectLst/>
                        <a:latin typeface="Calibri" panose="020F0502020204030204" pitchFamily="34" charset="0"/>
                      </a:endParaRPr>
                    </a:p>
                  </a:txBody>
                  <a:tcPr marL="7115" marR="7115" marT="71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dirty="0">
                          <a:solidFill>
                            <a:srgbClr val="000000"/>
                          </a:solidFill>
                          <a:effectLst/>
                          <a:latin typeface="Calibri" panose="020F0502020204030204" pitchFamily="34" charset="0"/>
                        </a:rPr>
                        <a:t> </a:t>
                      </a:r>
                      <a:r>
                        <a:rPr lang="en-US" sz="1400" b="0" i="0" u="none" strike="noStrike" dirty="0" smtClean="0">
                          <a:solidFill>
                            <a:srgbClr val="000000"/>
                          </a:solidFill>
                          <a:effectLst/>
                          <a:latin typeface="Calibri" panose="020F0502020204030204" pitchFamily="34" charset="0"/>
                        </a:rPr>
                        <a:t>2.4</a:t>
                      </a:r>
                      <a:endParaRPr lang="en-US" sz="1400" b="0" i="0" u="none" strike="noStrike" dirty="0">
                        <a:solidFill>
                          <a:srgbClr val="000000"/>
                        </a:solidFill>
                        <a:effectLst/>
                        <a:latin typeface="Calibri" panose="020F0502020204030204" pitchFamily="34" charset="0"/>
                      </a:endParaRPr>
                    </a:p>
                  </a:txBody>
                  <a:tcPr marL="7115" marR="7115" marT="71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3245">
                <a:tc>
                  <a:txBody>
                    <a:bodyPr/>
                    <a:lstStyle/>
                    <a:p>
                      <a:pPr algn="ctr" fontAlgn="b"/>
                      <a:r>
                        <a:rPr lang="en-US" sz="800" b="0" i="0" u="none" strike="noStrike" dirty="0">
                          <a:solidFill>
                            <a:srgbClr val="000000"/>
                          </a:solidFill>
                          <a:effectLst/>
                          <a:latin typeface="Calibri" panose="020F0502020204030204" pitchFamily="34" charset="0"/>
                        </a:rPr>
                        <a:t>5</a:t>
                      </a:r>
                    </a:p>
                  </a:txBody>
                  <a:tcPr marL="7115" marR="7115" marT="71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r>
                        <a:rPr lang="en-US" sz="1400" b="0" i="0" u="none" strike="noStrike" dirty="0">
                          <a:solidFill>
                            <a:srgbClr val="000000"/>
                          </a:solidFill>
                          <a:effectLst/>
                          <a:latin typeface="Arial" panose="020B0604020202020204" pitchFamily="34" charset="0"/>
                        </a:rPr>
                        <a:t>Highly functional and integrated tools for Enterprise and small companies</a:t>
                      </a:r>
                    </a:p>
                  </a:txBody>
                  <a:tcPr marL="7115" marR="7115" marT="7115"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7115" marR="7115" marT="71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dirty="0">
                          <a:solidFill>
                            <a:srgbClr val="000000"/>
                          </a:solidFill>
                          <a:effectLst/>
                          <a:latin typeface="Calibri" panose="020F0502020204030204" pitchFamily="34" charset="0"/>
                        </a:rPr>
                        <a:t> </a:t>
                      </a:r>
                      <a:r>
                        <a:rPr lang="en-US" sz="1400" b="0" i="0" u="none" strike="noStrike" dirty="0" smtClean="0">
                          <a:solidFill>
                            <a:srgbClr val="000000"/>
                          </a:solidFill>
                          <a:effectLst/>
                          <a:latin typeface="Calibri" panose="020F0502020204030204" pitchFamily="34" charset="0"/>
                        </a:rPr>
                        <a:t>2.3</a:t>
                      </a:r>
                      <a:endParaRPr lang="en-US" sz="1400" b="0" i="0" u="none" strike="noStrike" dirty="0">
                        <a:solidFill>
                          <a:srgbClr val="000000"/>
                        </a:solidFill>
                        <a:effectLst/>
                        <a:latin typeface="Calibri" panose="020F0502020204030204" pitchFamily="34" charset="0"/>
                      </a:endParaRPr>
                    </a:p>
                  </a:txBody>
                  <a:tcPr marL="7115" marR="7115" marT="71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dirty="0">
                          <a:solidFill>
                            <a:srgbClr val="000000"/>
                          </a:solidFill>
                          <a:effectLst/>
                          <a:latin typeface="Calibri" panose="020F0502020204030204" pitchFamily="34" charset="0"/>
                        </a:rPr>
                        <a:t> </a:t>
                      </a:r>
                      <a:r>
                        <a:rPr lang="en-US" sz="1400" b="0" i="0" u="none" strike="noStrike" dirty="0" smtClean="0">
                          <a:solidFill>
                            <a:srgbClr val="000000"/>
                          </a:solidFill>
                          <a:effectLst/>
                          <a:latin typeface="Calibri" panose="020F0502020204030204" pitchFamily="34" charset="0"/>
                        </a:rPr>
                        <a:t>2.7</a:t>
                      </a:r>
                      <a:endParaRPr lang="en-US" sz="1400" b="0" i="0" u="none" strike="noStrike" dirty="0">
                        <a:solidFill>
                          <a:srgbClr val="000000"/>
                        </a:solidFill>
                        <a:effectLst/>
                        <a:latin typeface="Calibri" panose="020F0502020204030204" pitchFamily="34" charset="0"/>
                      </a:endParaRPr>
                    </a:p>
                  </a:txBody>
                  <a:tcPr marL="7115" marR="7115" marT="71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dirty="0">
                          <a:solidFill>
                            <a:srgbClr val="000000"/>
                          </a:solidFill>
                          <a:effectLst/>
                          <a:latin typeface="Calibri" panose="020F0502020204030204" pitchFamily="34" charset="0"/>
                        </a:rPr>
                        <a:t> </a:t>
                      </a:r>
                      <a:r>
                        <a:rPr lang="en-US" sz="1400" b="0" i="0" u="none" strike="noStrike" dirty="0" smtClean="0">
                          <a:solidFill>
                            <a:srgbClr val="000000"/>
                          </a:solidFill>
                          <a:effectLst/>
                          <a:latin typeface="Calibri" panose="020F0502020204030204" pitchFamily="34" charset="0"/>
                        </a:rPr>
                        <a:t>2.4</a:t>
                      </a:r>
                      <a:endParaRPr lang="en-US" sz="1400" b="0" i="0" u="none" strike="noStrike" dirty="0">
                        <a:solidFill>
                          <a:srgbClr val="000000"/>
                        </a:solidFill>
                        <a:effectLst/>
                        <a:latin typeface="Calibri" panose="020F0502020204030204" pitchFamily="34" charset="0"/>
                      </a:endParaRPr>
                    </a:p>
                  </a:txBody>
                  <a:tcPr marL="7115" marR="7115" marT="71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dirty="0">
                          <a:solidFill>
                            <a:srgbClr val="000000"/>
                          </a:solidFill>
                          <a:effectLst/>
                          <a:latin typeface="Calibri" panose="020F0502020204030204" pitchFamily="34" charset="0"/>
                        </a:rPr>
                        <a:t> </a:t>
                      </a:r>
                      <a:r>
                        <a:rPr lang="en-US" sz="1400" b="0" i="0" u="none" strike="noStrike" dirty="0" smtClean="0">
                          <a:solidFill>
                            <a:srgbClr val="000000"/>
                          </a:solidFill>
                          <a:effectLst/>
                          <a:latin typeface="Calibri" panose="020F0502020204030204" pitchFamily="34" charset="0"/>
                        </a:rPr>
                        <a:t>2.4</a:t>
                      </a:r>
                      <a:endParaRPr lang="en-US" sz="1400" b="0" i="0" u="none" strike="noStrike" dirty="0">
                        <a:solidFill>
                          <a:srgbClr val="000000"/>
                        </a:solidFill>
                        <a:effectLst/>
                        <a:latin typeface="Calibri" panose="020F0502020204030204" pitchFamily="34" charset="0"/>
                      </a:endParaRPr>
                    </a:p>
                  </a:txBody>
                  <a:tcPr marL="7115" marR="7115" marT="71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3245">
                <a:tc>
                  <a:txBody>
                    <a:bodyPr/>
                    <a:lstStyle/>
                    <a:p>
                      <a:pPr algn="ctr" fontAlgn="b"/>
                      <a:r>
                        <a:rPr lang="en-US" sz="800" b="0" i="0" u="none" strike="noStrike" dirty="0">
                          <a:solidFill>
                            <a:srgbClr val="000000"/>
                          </a:solidFill>
                          <a:effectLst/>
                          <a:latin typeface="Calibri" panose="020F0502020204030204" pitchFamily="34" charset="0"/>
                        </a:rPr>
                        <a:t>6</a:t>
                      </a:r>
                    </a:p>
                  </a:txBody>
                  <a:tcPr marL="7115" marR="7115" marT="71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r>
                        <a:rPr lang="en-US" sz="1400" b="0" i="0" u="none" strike="noStrike" dirty="0">
                          <a:solidFill>
                            <a:srgbClr val="000000"/>
                          </a:solidFill>
                          <a:effectLst/>
                          <a:latin typeface="Arial" panose="020B0604020202020204" pitchFamily="34" charset="0"/>
                        </a:rPr>
                        <a:t>Proprietary tools that deliver industry leading mature capabilities</a:t>
                      </a:r>
                    </a:p>
                  </a:txBody>
                  <a:tcPr marL="7115" marR="7115" marT="7115"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7115" marR="7115" marT="71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dirty="0">
                          <a:solidFill>
                            <a:srgbClr val="000000"/>
                          </a:solidFill>
                          <a:effectLst/>
                          <a:latin typeface="Calibri" panose="020F0502020204030204" pitchFamily="34" charset="0"/>
                        </a:rPr>
                        <a:t> </a:t>
                      </a:r>
                      <a:r>
                        <a:rPr lang="en-US" sz="1400" b="0" i="0" u="none" strike="noStrike" dirty="0" smtClean="0">
                          <a:solidFill>
                            <a:srgbClr val="000000"/>
                          </a:solidFill>
                          <a:effectLst/>
                          <a:latin typeface="Calibri" panose="020F0502020204030204" pitchFamily="34" charset="0"/>
                        </a:rPr>
                        <a:t>2.9</a:t>
                      </a:r>
                      <a:endParaRPr lang="en-US" sz="1400" b="0" i="0" u="none" strike="noStrike" dirty="0">
                        <a:solidFill>
                          <a:srgbClr val="000000"/>
                        </a:solidFill>
                        <a:effectLst/>
                        <a:latin typeface="Calibri" panose="020F0502020204030204" pitchFamily="34" charset="0"/>
                      </a:endParaRPr>
                    </a:p>
                  </a:txBody>
                  <a:tcPr marL="7115" marR="7115" marT="71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dirty="0">
                          <a:solidFill>
                            <a:srgbClr val="000000"/>
                          </a:solidFill>
                          <a:effectLst/>
                          <a:latin typeface="Calibri" panose="020F0502020204030204" pitchFamily="34" charset="0"/>
                        </a:rPr>
                        <a:t> </a:t>
                      </a:r>
                      <a:r>
                        <a:rPr lang="en-US" sz="1400" b="0" i="0" u="none" strike="noStrike" dirty="0" smtClean="0">
                          <a:solidFill>
                            <a:srgbClr val="000000"/>
                          </a:solidFill>
                          <a:effectLst/>
                          <a:latin typeface="Calibri" panose="020F0502020204030204" pitchFamily="34" charset="0"/>
                        </a:rPr>
                        <a:t>3.2</a:t>
                      </a:r>
                      <a:endParaRPr lang="en-US" sz="1400" b="0" i="0" u="none" strike="noStrike" dirty="0">
                        <a:solidFill>
                          <a:srgbClr val="000000"/>
                        </a:solidFill>
                        <a:effectLst/>
                        <a:latin typeface="Calibri" panose="020F0502020204030204" pitchFamily="34" charset="0"/>
                      </a:endParaRPr>
                    </a:p>
                  </a:txBody>
                  <a:tcPr marL="7115" marR="7115" marT="71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dirty="0">
                          <a:solidFill>
                            <a:srgbClr val="000000"/>
                          </a:solidFill>
                          <a:effectLst/>
                          <a:latin typeface="Calibri" panose="020F0502020204030204" pitchFamily="34" charset="0"/>
                        </a:rPr>
                        <a:t> </a:t>
                      </a:r>
                      <a:r>
                        <a:rPr lang="en-US" sz="1400" b="0" i="0" u="none" strike="noStrike" dirty="0" smtClean="0">
                          <a:solidFill>
                            <a:srgbClr val="000000"/>
                          </a:solidFill>
                          <a:effectLst/>
                          <a:latin typeface="Calibri" panose="020F0502020204030204" pitchFamily="34" charset="0"/>
                        </a:rPr>
                        <a:t>3.3</a:t>
                      </a:r>
                      <a:endParaRPr lang="en-US" sz="1400" b="0" i="0" u="none" strike="noStrike" dirty="0">
                        <a:solidFill>
                          <a:srgbClr val="000000"/>
                        </a:solidFill>
                        <a:effectLst/>
                        <a:latin typeface="Calibri" panose="020F0502020204030204" pitchFamily="34" charset="0"/>
                      </a:endParaRPr>
                    </a:p>
                  </a:txBody>
                  <a:tcPr marL="7115" marR="7115" marT="71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dirty="0">
                          <a:solidFill>
                            <a:srgbClr val="000000"/>
                          </a:solidFill>
                          <a:effectLst/>
                          <a:latin typeface="Calibri" panose="020F0502020204030204" pitchFamily="34" charset="0"/>
                        </a:rPr>
                        <a:t> </a:t>
                      </a:r>
                      <a:r>
                        <a:rPr lang="en-US" sz="1400" b="0" i="0" u="none" strike="noStrike" dirty="0" smtClean="0">
                          <a:solidFill>
                            <a:srgbClr val="000000"/>
                          </a:solidFill>
                          <a:effectLst/>
                          <a:latin typeface="Calibri" panose="020F0502020204030204" pitchFamily="34" charset="0"/>
                        </a:rPr>
                        <a:t>2.4</a:t>
                      </a:r>
                      <a:endParaRPr lang="en-US" sz="1400" b="0" i="0" u="none" strike="noStrike" dirty="0">
                        <a:solidFill>
                          <a:srgbClr val="000000"/>
                        </a:solidFill>
                        <a:effectLst/>
                        <a:latin typeface="Calibri" panose="020F0502020204030204" pitchFamily="34" charset="0"/>
                      </a:endParaRPr>
                    </a:p>
                  </a:txBody>
                  <a:tcPr marL="7115" marR="7115" marT="71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3245">
                <a:tc>
                  <a:txBody>
                    <a:bodyPr/>
                    <a:lstStyle/>
                    <a:p>
                      <a:pPr algn="ctr" fontAlgn="b"/>
                      <a:r>
                        <a:rPr lang="en-US" sz="800" b="0" i="0" u="none" strike="noStrike" dirty="0">
                          <a:solidFill>
                            <a:srgbClr val="000000"/>
                          </a:solidFill>
                          <a:effectLst/>
                          <a:latin typeface="Calibri" panose="020F0502020204030204" pitchFamily="34" charset="0"/>
                        </a:rPr>
                        <a:t>7</a:t>
                      </a:r>
                    </a:p>
                  </a:txBody>
                  <a:tcPr marL="7115" marR="7115" marT="71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r>
                        <a:rPr lang="en-US" sz="1400" b="0" i="0" u="none" strike="noStrike" dirty="0">
                          <a:solidFill>
                            <a:srgbClr val="000000"/>
                          </a:solidFill>
                          <a:effectLst/>
                          <a:latin typeface="Arial" panose="020B0604020202020204" pitchFamily="34" charset="0"/>
                        </a:rPr>
                        <a:t>Open source tools that deliver industry leading mature capabilities</a:t>
                      </a:r>
                    </a:p>
                  </a:txBody>
                  <a:tcPr marL="7115" marR="7115" marT="7115"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7115" marR="7115" marT="71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dirty="0">
                          <a:solidFill>
                            <a:srgbClr val="000000"/>
                          </a:solidFill>
                          <a:effectLst/>
                          <a:latin typeface="Calibri" panose="020F0502020204030204" pitchFamily="34" charset="0"/>
                        </a:rPr>
                        <a:t> </a:t>
                      </a:r>
                      <a:r>
                        <a:rPr lang="en-US" sz="1400" b="0" i="0" u="none" strike="noStrike" dirty="0" smtClean="0">
                          <a:solidFill>
                            <a:srgbClr val="000000"/>
                          </a:solidFill>
                          <a:effectLst/>
                          <a:latin typeface="Calibri" panose="020F0502020204030204" pitchFamily="34" charset="0"/>
                        </a:rPr>
                        <a:t>2.4</a:t>
                      </a:r>
                      <a:endParaRPr lang="en-US" sz="1400" b="0" i="0" u="none" strike="noStrike" dirty="0">
                        <a:solidFill>
                          <a:srgbClr val="000000"/>
                        </a:solidFill>
                        <a:effectLst/>
                        <a:latin typeface="Calibri" panose="020F0502020204030204" pitchFamily="34" charset="0"/>
                      </a:endParaRPr>
                    </a:p>
                  </a:txBody>
                  <a:tcPr marL="7115" marR="7115" marT="71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dirty="0">
                          <a:solidFill>
                            <a:srgbClr val="000000"/>
                          </a:solidFill>
                          <a:effectLst/>
                          <a:latin typeface="Calibri" panose="020F0502020204030204" pitchFamily="34" charset="0"/>
                        </a:rPr>
                        <a:t> </a:t>
                      </a:r>
                      <a:r>
                        <a:rPr lang="en-US" sz="1400" b="0" i="0" u="none" strike="noStrike" dirty="0" smtClean="0">
                          <a:solidFill>
                            <a:srgbClr val="000000"/>
                          </a:solidFill>
                          <a:effectLst/>
                          <a:latin typeface="Calibri" panose="020F0502020204030204" pitchFamily="34" charset="0"/>
                        </a:rPr>
                        <a:t>2.4</a:t>
                      </a:r>
                      <a:endParaRPr lang="en-US" sz="1400" b="0" i="0" u="none" strike="noStrike" dirty="0">
                        <a:solidFill>
                          <a:srgbClr val="000000"/>
                        </a:solidFill>
                        <a:effectLst/>
                        <a:latin typeface="Calibri" panose="020F0502020204030204" pitchFamily="34" charset="0"/>
                      </a:endParaRPr>
                    </a:p>
                  </a:txBody>
                  <a:tcPr marL="7115" marR="7115" marT="71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dirty="0">
                          <a:solidFill>
                            <a:srgbClr val="000000"/>
                          </a:solidFill>
                          <a:effectLst/>
                          <a:latin typeface="Calibri" panose="020F0502020204030204" pitchFamily="34" charset="0"/>
                        </a:rPr>
                        <a:t> </a:t>
                      </a:r>
                      <a:r>
                        <a:rPr lang="en-US" sz="1400" b="0" i="0" u="none" strike="noStrike" dirty="0" smtClean="0">
                          <a:solidFill>
                            <a:srgbClr val="000000"/>
                          </a:solidFill>
                          <a:effectLst/>
                          <a:latin typeface="Calibri" panose="020F0502020204030204" pitchFamily="34" charset="0"/>
                        </a:rPr>
                        <a:t>2.5</a:t>
                      </a:r>
                      <a:endParaRPr lang="en-US" sz="1400" b="0" i="0" u="none" strike="noStrike" dirty="0">
                        <a:solidFill>
                          <a:srgbClr val="000000"/>
                        </a:solidFill>
                        <a:effectLst/>
                        <a:latin typeface="Calibri" panose="020F0502020204030204" pitchFamily="34" charset="0"/>
                      </a:endParaRPr>
                    </a:p>
                  </a:txBody>
                  <a:tcPr marL="7115" marR="7115" marT="71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dirty="0">
                          <a:solidFill>
                            <a:srgbClr val="000000"/>
                          </a:solidFill>
                          <a:effectLst/>
                          <a:latin typeface="Calibri" panose="020F0502020204030204" pitchFamily="34" charset="0"/>
                        </a:rPr>
                        <a:t> </a:t>
                      </a:r>
                      <a:r>
                        <a:rPr lang="en-US" sz="1400" b="0" i="0" u="none" strike="noStrike" dirty="0" smtClean="0">
                          <a:solidFill>
                            <a:srgbClr val="000000"/>
                          </a:solidFill>
                          <a:effectLst/>
                          <a:latin typeface="Calibri" panose="020F0502020204030204" pitchFamily="34" charset="0"/>
                        </a:rPr>
                        <a:t>2.3</a:t>
                      </a:r>
                      <a:endParaRPr lang="en-US" sz="1400" b="0" i="0" u="none" strike="noStrike" dirty="0">
                        <a:solidFill>
                          <a:srgbClr val="000000"/>
                        </a:solidFill>
                        <a:effectLst/>
                        <a:latin typeface="Calibri" panose="020F0502020204030204" pitchFamily="34" charset="0"/>
                      </a:endParaRPr>
                    </a:p>
                  </a:txBody>
                  <a:tcPr marL="7115" marR="7115" marT="71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3245">
                <a:tc>
                  <a:txBody>
                    <a:bodyPr/>
                    <a:lstStyle/>
                    <a:p>
                      <a:pPr algn="ctr" fontAlgn="b"/>
                      <a:r>
                        <a:rPr lang="en-US" sz="800" b="0" i="0" u="none" strike="noStrike" dirty="0">
                          <a:solidFill>
                            <a:srgbClr val="000000"/>
                          </a:solidFill>
                          <a:effectLst/>
                          <a:latin typeface="Calibri" panose="020F0502020204030204" pitchFamily="34" charset="0"/>
                        </a:rPr>
                        <a:t>8</a:t>
                      </a:r>
                    </a:p>
                  </a:txBody>
                  <a:tcPr marL="7115" marR="7115" marT="71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r>
                        <a:rPr lang="en-US" sz="1400" b="0" i="0" u="none" strike="noStrike" dirty="0">
                          <a:solidFill>
                            <a:srgbClr val="000000"/>
                          </a:solidFill>
                          <a:effectLst/>
                          <a:latin typeface="Arial" panose="020B0604020202020204" pitchFamily="34" charset="0"/>
                        </a:rPr>
                        <a:t>MBSE capabilities for specific Domains are easy to distinguish and </a:t>
                      </a:r>
                      <a:r>
                        <a:rPr lang="en-US" sz="1400" b="0" i="0" u="none" strike="noStrike" dirty="0" smtClean="0">
                          <a:solidFill>
                            <a:srgbClr val="000000"/>
                          </a:solidFill>
                          <a:effectLst/>
                          <a:latin typeface="Arial" panose="020B0604020202020204" pitchFamily="34" charset="0"/>
                        </a:rPr>
                        <a:t>adopt (structure, fluids, electrical systems, electronics, </a:t>
                      </a:r>
                      <a:r>
                        <a:rPr lang="en-US" sz="1400" b="0" i="0" u="none" strike="noStrike" dirty="0" err="1" smtClean="0">
                          <a:solidFill>
                            <a:srgbClr val="000000"/>
                          </a:solidFill>
                          <a:effectLst/>
                          <a:latin typeface="Arial" panose="020B0604020202020204" pitchFamily="34" charset="0"/>
                        </a:rPr>
                        <a:t>mech</a:t>
                      </a:r>
                      <a:r>
                        <a:rPr lang="en-US" sz="1400" b="0" i="0" u="none" strike="noStrike" dirty="0" smtClean="0">
                          <a:solidFill>
                            <a:srgbClr val="000000"/>
                          </a:solidFill>
                          <a:effectLst/>
                          <a:latin typeface="Arial" panose="020B0604020202020204" pitchFamily="34" charset="0"/>
                        </a:rPr>
                        <a:t> systems, software, other)</a:t>
                      </a:r>
                      <a:endParaRPr lang="en-US" sz="1400" b="0" i="0" u="none" strike="noStrike" dirty="0">
                        <a:solidFill>
                          <a:srgbClr val="000000"/>
                        </a:solidFill>
                        <a:effectLst/>
                        <a:latin typeface="Arial" panose="020B0604020202020204" pitchFamily="34" charset="0"/>
                      </a:endParaRPr>
                    </a:p>
                  </a:txBody>
                  <a:tcPr marL="7115" marR="7115" marT="7115"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7115" marR="7115" marT="71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dirty="0">
                          <a:solidFill>
                            <a:srgbClr val="000000"/>
                          </a:solidFill>
                          <a:effectLst/>
                          <a:latin typeface="Calibri" panose="020F0502020204030204" pitchFamily="34" charset="0"/>
                        </a:rPr>
                        <a:t> </a:t>
                      </a:r>
                      <a:r>
                        <a:rPr lang="en-US" sz="1400" b="0" i="0" u="none" strike="noStrike" dirty="0" smtClean="0">
                          <a:solidFill>
                            <a:srgbClr val="000000"/>
                          </a:solidFill>
                          <a:effectLst/>
                          <a:latin typeface="Calibri" panose="020F0502020204030204" pitchFamily="34" charset="0"/>
                        </a:rPr>
                        <a:t>1.9</a:t>
                      </a:r>
                      <a:endParaRPr lang="en-US" sz="1400" b="0" i="0" u="none" strike="noStrike" dirty="0">
                        <a:solidFill>
                          <a:srgbClr val="000000"/>
                        </a:solidFill>
                        <a:effectLst/>
                        <a:latin typeface="Calibri" panose="020F0502020204030204" pitchFamily="34" charset="0"/>
                      </a:endParaRPr>
                    </a:p>
                  </a:txBody>
                  <a:tcPr marL="7115" marR="7115" marT="71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dirty="0">
                          <a:solidFill>
                            <a:srgbClr val="000000"/>
                          </a:solidFill>
                          <a:effectLst/>
                          <a:latin typeface="Calibri" panose="020F0502020204030204" pitchFamily="34" charset="0"/>
                        </a:rPr>
                        <a:t> </a:t>
                      </a:r>
                      <a:r>
                        <a:rPr lang="en-US" sz="1400" b="0" i="0" u="none" strike="noStrike" dirty="0" smtClean="0">
                          <a:solidFill>
                            <a:srgbClr val="000000"/>
                          </a:solidFill>
                          <a:effectLst/>
                          <a:latin typeface="Calibri" panose="020F0502020204030204" pitchFamily="34" charset="0"/>
                        </a:rPr>
                        <a:t>2.3</a:t>
                      </a:r>
                      <a:endParaRPr lang="en-US" sz="1400" b="0" i="0" u="none" strike="noStrike" dirty="0">
                        <a:solidFill>
                          <a:srgbClr val="000000"/>
                        </a:solidFill>
                        <a:effectLst/>
                        <a:latin typeface="Calibri" panose="020F0502020204030204" pitchFamily="34" charset="0"/>
                      </a:endParaRPr>
                    </a:p>
                  </a:txBody>
                  <a:tcPr marL="7115" marR="7115" marT="71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dirty="0">
                          <a:solidFill>
                            <a:srgbClr val="000000"/>
                          </a:solidFill>
                          <a:effectLst/>
                          <a:latin typeface="Calibri" panose="020F0502020204030204" pitchFamily="34" charset="0"/>
                        </a:rPr>
                        <a:t> </a:t>
                      </a:r>
                      <a:r>
                        <a:rPr lang="en-US" sz="1400" b="0" i="0" u="none" strike="noStrike" dirty="0" smtClean="0">
                          <a:solidFill>
                            <a:srgbClr val="000000"/>
                          </a:solidFill>
                          <a:effectLst/>
                          <a:latin typeface="Calibri" panose="020F0502020204030204" pitchFamily="34" charset="0"/>
                        </a:rPr>
                        <a:t>1.9</a:t>
                      </a:r>
                      <a:endParaRPr lang="en-US" sz="1400" b="0" i="0" u="none" strike="noStrike" dirty="0">
                        <a:solidFill>
                          <a:srgbClr val="000000"/>
                        </a:solidFill>
                        <a:effectLst/>
                        <a:latin typeface="Calibri" panose="020F0502020204030204" pitchFamily="34" charset="0"/>
                      </a:endParaRPr>
                    </a:p>
                  </a:txBody>
                  <a:tcPr marL="7115" marR="7115" marT="71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dirty="0">
                          <a:solidFill>
                            <a:srgbClr val="000000"/>
                          </a:solidFill>
                          <a:effectLst/>
                          <a:latin typeface="Calibri" panose="020F0502020204030204" pitchFamily="34" charset="0"/>
                        </a:rPr>
                        <a:t> </a:t>
                      </a:r>
                      <a:r>
                        <a:rPr lang="en-US" sz="1400" b="0" i="0" u="none" strike="noStrike" dirty="0" smtClean="0">
                          <a:solidFill>
                            <a:srgbClr val="000000"/>
                          </a:solidFill>
                          <a:effectLst/>
                          <a:latin typeface="Calibri" panose="020F0502020204030204" pitchFamily="34" charset="0"/>
                        </a:rPr>
                        <a:t>1.7</a:t>
                      </a:r>
                      <a:endParaRPr lang="en-US" sz="1400" b="0" i="0" u="none" strike="noStrike" dirty="0">
                        <a:solidFill>
                          <a:srgbClr val="000000"/>
                        </a:solidFill>
                        <a:effectLst/>
                        <a:latin typeface="Calibri" panose="020F0502020204030204" pitchFamily="34" charset="0"/>
                      </a:endParaRPr>
                    </a:p>
                  </a:txBody>
                  <a:tcPr marL="7115" marR="7115" marT="71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3245">
                <a:tc>
                  <a:txBody>
                    <a:bodyPr/>
                    <a:lstStyle/>
                    <a:p>
                      <a:pPr algn="ctr" fontAlgn="t"/>
                      <a:r>
                        <a:rPr lang="en-US" sz="800" b="0" i="0" u="none" strike="noStrike" dirty="0">
                          <a:solidFill>
                            <a:srgbClr val="000000"/>
                          </a:solidFill>
                          <a:effectLst/>
                          <a:latin typeface="Calibri" panose="020F0502020204030204" pitchFamily="34" charset="0"/>
                        </a:rPr>
                        <a:t>9</a:t>
                      </a:r>
                    </a:p>
                  </a:txBody>
                  <a:tcPr marL="7115" marR="7115" marT="711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r>
                        <a:rPr lang="en-US" sz="1400" b="0" i="0" u="none" strike="noStrike" dirty="0">
                          <a:solidFill>
                            <a:srgbClr val="000000"/>
                          </a:solidFill>
                          <a:effectLst/>
                          <a:latin typeface="Arial" panose="020B0604020202020204" pitchFamily="34" charset="0"/>
                        </a:rPr>
                        <a:t>OEM and Suppliers have the same needs and can both utilize the same MBSE capabilities</a:t>
                      </a:r>
                    </a:p>
                  </a:txBody>
                  <a:tcPr marL="7115" marR="7115" marT="7115"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7115" marR="7115" marT="71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dirty="0">
                          <a:solidFill>
                            <a:srgbClr val="000000"/>
                          </a:solidFill>
                          <a:effectLst/>
                          <a:latin typeface="Calibri" panose="020F0502020204030204" pitchFamily="34" charset="0"/>
                        </a:rPr>
                        <a:t> </a:t>
                      </a:r>
                      <a:r>
                        <a:rPr lang="en-US" sz="1400" b="0" i="0" u="none" strike="noStrike" dirty="0" smtClean="0">
                          <a:solidFill>
                            <a:srgbClr val="000000"/>
                          </a:solidFill>
                          <a:effectLst/>
                          <a:latin typeface="Calibri" panose="020F0502020204030204" pitchFamily="34" charset="0"/>
                        </a:rPr>
                        <a:t>2</a:t>
                      </a:r>
                      <a:endParaRPr lang="en-US" sz="1400" b="0" i="0" u="none" strike="noStrike" dirty="0">
                        <a:solidFill>
                          <a:srgbClr val="000000"/>
                        </a:solidFill>
                        <a:effectLst/>
                        <a:latin typeface="Calibri" panose="020F0502020204030204" pitchFamily="34" charset="0"/>
                      </a:endParaRPr>
                    </a:p>
                  </a:txBody>
                  <a:tcPr marL="7115" marR="7115" marT="71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dirty="0">
                          <a:solidFill>
                            <a:srgbClr val="000000"/>
                          </a:solidFill>
                          <a:effectLst/>
                          <a:latin typeface="Calibri" panose="020F0502020204030204" pitchFamily="34" charset="0"/>
                        </a:rPr>
                        <a:t> </a:t>
                      </a:r>
                      <a:r>
                        <a:rPr lang="en-US" sz="1400" b="0" i="0" u="none" strike="noStrike" dirty="0" smtClean="0">
                          <a:solidFill>
                            <a:srgbClr val="000000"/>
                          </a:solidFill>
                          <a:effectLst/>
                          <a:latin typeface="Calibri" panose="020F0502020204030204" pitchFamily="34" charset="0"/>
                        </a:rPr>
                        <a:t>2.2</a:t>
                      </a:r>
                      <a:endParaRPr lang="en-US" sz="1400" b="0" i="0" u="none" strike="noStrike" dirty="0">
                        <a:solidFill>
                          <a:srgbClr val="000000"/>
                        </a:solidFill>
                        <a:effectLst/>
                        <a:latin typeface="Calibri" panose="020F0502020204030204" pitchFamily="34" charset="0"/>
                      </a:endParaRPr>
                    </a:p>
                  </a:txBody>
                  <a:tcPr marL="7115" marR="7115" marT="71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dirty="0">
                          <a:solidFill>
                            <a:srgbClr val="000000"/>
                          </a:solidFill>
                          <a:effectLst/>
                          <a:latin typeface="Calibri" panose="020F0502020204030204" pitchFamily="34" charset="0"/>
                        </a:rPr>
                        <a:t> </a:t>
                      </a:r>
                      <a:r>
                        <a:rPr lang="en-US" sz="1400" b="0" i="0" u="none" strike="noStrike" dirty="0" smtClean="0">
                          <a:solidFill>
                            <a:srgbClr val="000000"/>
                          </a:solidFill>
                          <a:effectLst/>
                          <a:latin typeface="Calibri" panose="020F0502020204030204" pitchFamily="34" charset="0"/>
                        </a:rPr>
                        <a:t>2.3</a:t>
                      </a:r>
                      <a:endParaRPr lang="en-US" sz="1400" b="0" i="0" u="none" strike="noStrike" dirty="0">
                        <a:solidFill>
                          <a:srgbClr val="000000"/>
                        </a:solidFill>
                        <a:effectLst/>
                        <a:latin typeface="Calibri" panose="020F0502020204030204" pitchFamily="34" charset="0"/>
                      </a:endParaRPr>
                    </a:p>
                  </a:txBody>
                  <a:tcPr marL="7115" marR="7115" marT="71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dirty="0">
                          <a:solidFill>
                            <a:srgbClr val="000000"/>
                          </a:solidFill>
                          <a:effectLst/>
                          <a:latin typeface="Calibri" panose="020F0502020204030204" pitchFamily="34" charset="0"/>
                        </a:rPr>
                        <a:t> </a:t>
                      </a:r>
                      <a:r>
                        <a:rPr lang="en-US" sz="1400" b="0" i="0" u="none" strike="noStrike" dirty="0" smtClean="0">
                          <a:solidFill>
                            <a:srgbClr val="000000"/>
                          </a:solidFill>
                          <a:effectLst/>
                          <a:latin typeface="Calibri" panose="020F0502020204030204" pitchFamily="34" charset="0"/>
                        </a:rPr>
                        <a:t>1.6</a:t>
                      </a:r>
                      <a:endParaRPr lang="en-US" sz="1400" b="0" i="0" u="none" strike="noStrike" dirty="0">
                        <a:solidFill>
                          <a:srgbClr val="000000"/>
                        </a:solidFill>
                        <a:effectLst/>
                        <a:latin typeface="Calibri" panose="020F0502020204030204" pitchFamily="34" charset="0"/>
                      </a:endParaRPr>
                    </a:p>
                  </a:txBody>
                  <a:tcPr marL="7115" marR="7115" marT="71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58964">
                <a:tc>
                  <a:txBody>
                    <a:bodyPr/>
                    <a:lstStyle/>
                    <a:p>
                      <a:pPr algn="ctr" fontAlgn="t"/>
                      <a:r>
                        <a:rPr lang="en-US" sz="800" b="0" i="0" u="none" strike="noStrike" dirty="0">
                          <a:solidFill>
                            <a:srgbClr val="000000"/>
                          </a:solidFill>
                          <a:effectLst/>
                          <a:latin typeface="Calibri" panose="020F0502020204030204" pitchFamily="34" charset="0"/>
                        </a:rPr>
                        <a:t>10</a:t>
                      </a:r>
                    </a:p>
                  </a:txBody>
                  <a:tcPr marL="7115" marR="7115" marT="711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r>
                        <a:rPr lang="en-US" sz="1400" b="0" i="0" u="none" strike="noStrike" dirty="0">
                          <a:solidFill>
                            <a:srgbClr val="000000"/>
                          </a:solidFill>
                          <a:effectLst/>
                          <a:latin typeface="Arial" panose="020B0604020202020204" pitchFamily="34" charset="0"/>
                        </a:rPr>
                        <a:t>Enterprise PLM tool suites have the majority of MBSE capabilities needed for implementation</a:t>
                      </a:r>
                    </a:p>
                  </a:txBody>
                  <a:tcPr marL="7115" marR="7115" marT="7115"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7115" marR="7115" marT="71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dirty="0">
                          <a:solidFill>
                            <a:srgbClr val="000000"/>
                          </a:solidFill>
                          <a:effectLst/>
                          <a:latin typeface="Calibri" panose="020F0502020204030204" pitchFamily="34" charset="0"/>
                        </a:rPr>
                        <a:t> </a:t>
                      </a:r>
                      <a:r>
                        <a:rPr lang="en-US" sz="1400" b="0" i="0" u="none" strike="noStrike" dirty="0" smtClean="0">
                          <a:solidFill>
                            <a:srgbClr val="000000"/>
                          </a:solidFill>
                          <a:effectLst/>
                          <a:latin typeface="Calibri" panose="020F0502020204030204" pitchFamily="34" charset="0"/>
                        </a:rPr>
                        <a:t>1.9</a:t>
                      </a:r>
                      <a:endParaRPr lang="en-US" sz="1400" b="0" i="0" u="none" strike="noStrike" dirty="0">
                        <a:solidFill>
                          <a:srgbClr val="000000"/>
                        </a:solidFill>
                        <a:effectLst/>
                        <a:latin typeface="Calibri" panose="020F0502020204030204" pitchFamily="34" charset="0"/>
                      </a:endParaRPr>
                    </a:p>
                  </a:txBody>
                  <a:tcPr marL="7115" marR="7115" marT="71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dirty="0">
                          <a:solidFill>
                            <a:srgbClr val="000000"/>
                          </a:solidFill>
                          <a:effectLst/>
                          <a:latin typeface="Calibri" panose="020F0502020204030204" pitchFamily="34" charset="0"/>
                        </a:rPr>
                        <a:t> </a:t>
                      </a:r>
                      <a:r>
                        <a:rPr lang="en-US" sz="1400" b="0" i="0" u="none" strike="noStrike" dirty="0" smtClean="0">
                          <a:solidFill>
                            <a:srgbClr val="000000"/>
                          </a:solidFill>
                          <a:effectLst/>
                          <a:latin typeface="Calibri" panose="020F0502020204030204" pitchFamily="34" charset="0"/>
                        </a:rPr>
                        <a:t>2.2</a:t>
                      </a:r>
                      <a:endParaRPr lang="en-US" sz="1400" b="0" i="0" u="none" strike="noStrike" dirty="0">
                        <a:solidFill>
                          <a:srgbClr val="000000"/>
                        </a:solidFill>
                        <a:effectLst/>
                        <a:latin typeface="Calibri" panose="020F0502020204030204" pitchFamily="34" charset="0"/>
                      </a:endParaRPr>
                    </a:p>
                  </a:txBody>
                  <a:tcPr marL="7115" marR="7115" marT="71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dirty="0">
                          <a:solidFill>
                            <a:srgbClr val="000000"/>
                          </a:solidFill>
                          <a:effectLst/>
                          <a:latin typeface="Calibri" panose="020F0502020204030204" pitchFamily="34" charset="0"/>
                        </a:rPr>
                        <a:t> </a:t>
                      </a:r>
                      <a:r>
                        <a:rPr lang="en-US" sz="1400" b="0" i="0" u="none" strike="noStrike" dirty="0" smtClean="0">
                          <a:solidFill>
                            <a:srgbClr val="000000"/>
                          </a:solidFill>
                          <a:effectLst/>
                          <a:latin typeface="Calibri" panose="020F0502020204030204" pitchFamily="34" charset="0"/>
                        </a:rPr>
                        <a:t>2.2</a:t>
                      </a:r>
                      <a:endParaRPr lang="en-US" sz="1400" b="0" i="0" u="none" strike="noStrike" dirty="0">
                        <a:solidFill>
                          <a:srgbClr val="000000"/>
                        </a:solidFill>
                        <a:effectLst/>
                        <a:latin typeface="Calibri" panose="020F0502020204030204" pitchFamily="34" charset="0"/>
                      </a:endParaRPr>
                    </a:p>
                  </a:txBody>
                  <a:tcPr marL="7115" marR="7115" marT="71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dirty="0">
                          <a:solidFill>
                            <a:srgbClr val="000000"/>
                          </a:solidFill>
                          <a:effectLst/>
                          <a:latin typeface="Calibri" panose="020F0502020204030204" pitchFamily="34" charset="0"/>
                        </a:rPr>
                        <a:t> </a:t>
                      </a:r>
                      <a:r>
                        <a:rPr lang="en-US" sz="1400" b="0" i="0" u="none" strike="noStrike" dirty="0" smtClean="0">
                          <a:solidFill>
                            <a:srgbClr val="000000"/>
                          </a:solidFill>
                          <a:effectLst/>
                          <a:latin typeface="Calibri" panose="020F0502020204030204" pitchFamily="34" charset="0"/>
                        </a:rPr>
                        <a:t>1.7</a:t>
                      </a:r>
                      <a:endParaRPr lang="en-US" sz="1400" b="0" i="0" u="none" strike="noStrike" dirty="0">
                        <a:solidFill>
                          <a:srgbClr val="000000"/>
                        </a:solidFill>
                        <a:effectLst/>
                        <a:latin typeface="Calibri" panose="020F0502020204030204" pitchFamily="34" charset="0"/>
                      </a:endParaRPr>
                    </a:p>
                  </a:txBody>
                  <a:tcPr marL="7115" marR="7115" marT="71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3245">
                <a:tc>
                  <a:txBody>
                    <a:bodyPr/>
                    <a:lstStyle/>
                    <a:p>
                      <a:pPr algn="ctr" fontAlgn="t"/>
                      <a:r>
                        <a:rPr lang="en-US" sz="800" b="0" i="0" u="none" strike="noStrike" dirty="0">
                          <a:solidFill>
                            <a:srgbClr val="000000"/>
                          </a:solidFill>
                          <a:effectLst/>
                          <a:latin typeface="Calibri" panose="020F0502020204030204" pitchFamily="34" charset="0"/>
                        </a:rPr>
                        <a:t>11</a:t>
                      </a:r>
                    </a:p>
                  </a:txBody>
                  <a:tcPr marL="7115" marR="7115" marT="711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r>
                        <a:rPr lang="en-US" sz="1400" b="0" i="0" u="none" strike="noStrike" dirty="0">
                          <a:solidFill>
                            <a:srgbClr val="000000"/>
                          </a:solidFill>
                          <a:effectLst/>
                          <a:latin typeface="Arial" panose="020B0604020202020204" pitchFamily="34" charset="0"/>
                        </a:rPr>
                        <a:t>Training is readily available from community colleges, </a:t>
                      </a:r>
                      <a:r>
                        <a:rPr lang="en-US" sz="1400" b="0" i="0" u="none" strike="noStrike" dirty="0" smtClean="0">
                          <a:solidFill>
                            <a:srgbClr val="000000"/>
                          </a:solidFill>
                          <a:effectLst/>
                          <a:latin typeface="Arial" panose="020B0604020202020204" pitchFamily="34" charset="0"/>
                        </a:rPr>
                        <a:t>universities, </a:t>
                      </a:r>
                      <a:r>
                        <a:rPr lang="en-US" sz="1400" b="0" i="0" u="none" strike="noStrike" dirty="0">
                          <a:solidFill>
                            <a:srgbClr val="000000"/>
                          </a:solidFill>
                          <a:effectLst/>
                          <a:latin typeface="Arial" panose="020B0604020202020204" pitchFamily="34" charset="0"/>
                        </a:rPr>
                        <a:t>other sources</a:t>
                      </a:r>
                    </a:p>
                  </a:txBody>
                  <a:tcPr marL="7115" marR="7115" marT="7115"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7115" marR="7115" marT="71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dirty="0">
                          <a:solidFill>
                            <a:srgbClr val="000000"/>
                          </a:solidFill>
                          <a:effectLst/>
                          <a:latin typeface="Calibri" panose="020F0502020204030204" pitchFamily="34" charset="0"/>
                        </a:rPr>
                        <a:t> </a:t>
                      </a:r>
                      <a:r>
                        <a:rPr lang="en-US" sz="1400" b="0" i="0" u="none" strike="noStrike" dirty="0" smtClean="0">
                          <a:solidFill>
                            <a:srgbClr val="000000"/>
                          </a:solidFill>
                          <a:effectLst/>
                          <a:latin typeface="Calibri" panose="020F0502020204030204" pitchFamily="34" charset="0"/>
                        </a:rPr>
                        <a:t>1.8</a:t>
                      </a:r>
                      <a:endParaRPr lang="en-US" sz="1400" b="0" i="0" u="none" strike="noStrike" dirty="0">
                        <a:solidFill>
                          <a:srgbClr val="000000"/>
                        </a:solidFill>
                        <a:effectLst/>
                        <a:latin typeface="Calibri" panose="020F0502020204030204" pitchFamily="34" charset="0"/>
                      </a:endParaRPr>
                    </a:p>
                  </a:txBody>
                  <a:tcPr marL="7115" marR="7115" marT="71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dirty="0">
                          <a:solidFill>
                            <a:srgbClr val="000000"/>
                          </a:solidFill>
                          <a:effectLst/>
                          <a:latin typeface="Calibri" panose="020F0502020204030204" pitchFamily="34" charset="0"/>
                        </a:rPr>
                        <a:t> </a:t>
                      </a:r>
                      <a:r>
                        <a:rPr lang="en-US" sz="1400" b="0" i="0" u="none" strike="noStrike" dirty="0" smtClean="0">
                          <a:solidFill>
                            <a:srgbClr val="000000"/>
                          </a:solidFill>
                          <a:effectLst/>
                          <a:latin typeface="Calibri" panose="020F0502020204030204" pitchFamily="34" charset="0"/>
                        </a:rPr>
                        <a:t>2</a:t>
                      </a:r>
                      <a:endParaRPr lang="en-US" sz="1400" b="0" i="0" u="none" strike="noStrike" dirty="0">
                        <a:solidFill>
                          <a:srgbClr val="000000"/>
                        </a:solidFill>
                        <a:effectLst/>
                        <a:latin typeface="Calibri" panose="020F0502020204030204" pitchFamily="34" charset="0"/>
                      </a:endParaRPr>
                    </a:p>
                  </a:txBody>
                  <a:tcPr marL="7115" marR="7115" marT="71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dirty="0">
                          <a:solidFill>
                            <a:srgbClr val="000000"/>
                          </a:solidFill>
                          <a:effectLst/>
                          <a:latin typeface="Calibri" panose="020F0502020204030204" pitchFamily="34" charset="0"/>
                        </a:rPr>
                        <a:t> </a:t>
                      </a:r>
                      <a:r>
                        <a:rPr lang="en-US" sz="1400" b="0" i="0" u="none" strike="noStrike" dirty="0" smtClean="0">
                          <a:solidFill>
                            <a:srgbClr val="000000"/>
                          </a:solidFill>
                          <a:effectLst/>
                          <a:latin typeface="Calibri" panose="020F0502020204030204" pitchFamily="34" charset="0"/>
                        </a:rPr>
                        <a:t>1.9</a:t>
                      </a:r>
                      <a:endParaRPr lang="en-US" sz="1400" b="0" i="0" u="none" strike="noStrike" dirty="0">
                        <a:solidFill>
                          <a:srgbClr val="000000"/>
                        </a:solidFill>
                        <a:effectLst/>
                        <a:latin typeface="Calibri" panose="020F0502020204030204" pitchFamily="34" charset="0"/>
                      </a:endParaRPr>
                    </a:p>
                  </a:txBody>
                  <a:tcPr marL="7115" marR="7115" marT="71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dirty="0">
                          <a:solidFill>
                            <a:srgbClr val="000000"/>
                          </a:solidFill>
                          <a:effectLst/>
                          <a:latin typeface="Calibri" panose="020F0502020204030204" pitchFamily="34" charset="0"/>
                        </a:rPr>
                        <a:t> </a:t>
                      </a:r>
                      <a:r>
                        <a:rPr lang="en-US" sz="1400" b="0" i="0" u="none" strike="noStrike" dirty="0" smtClean="0">
                          <a:solidFill>
                            <a:srgbClr val="000000"/>
                          </a:solidFill>
                          <a:effectLst/>
                          <a:latin typeface="Calibri" panose="020F0502020204030204" pitchFamily="34" charset="0"/>
                        </a:rPr>
                        <a:t>1.7</a:t>
                      </a:r>
                    </a:p>
                  </a:txBody>
                  <a:tcPr marL="7115" marR="7115" marT="71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3245">
                <a:tc>
                  <a:txBody>
                    <a:bodyPr/>
                    <a:lstStyle/>
                    <a:p>
                      <a:pPr algn="ctr" fontAlgn="t"/>
                      <a:r>
                        <a:rPr lang="en-US" sz="800" b="0" i="0" u="none" strike="noStrike" dirty="0">
                          <a:solidFill>
                            <a:srgbClr val="000000"/>
                          </a:solidFill>
                          <a:effectLst/>
                          <a:latin typeface="Calibri" panose="020F0502020204030204" pitchFamily="34" charset="0"/>
                        </a:rPr>
                        <a:t>12</a:t>
                      </a:r>
                    </a:p>
                  </a:txBody>
                  <a:tcPr marL="7115" marR="7115" marT="711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r>
                        <a:rPr lang="en-US" sz="1400" b="0" i="0" u="none" strike="noStrike" dirty="0">
                          <a:solidFill>
                            <a:srgbClr val="000000"/>
                          </a:solidFill>
                          <a:effectLst/>
                          <a:latin typeface="Arial" panose="020B0604020202020204" pitchFamily="34" charset="0"/>
                        </a:rPr>
                        <a:t>Specialized add-on tools, frameworks, aids, </a:t>
                      </a:r>
                      <a:r>
                        <a:rPr lang="en-US" sz="1400" b="0" i="0" u="none" strike="noStrike" dirty="0" smtClean="0">
                          <a:solidFill>
                            <a:srgbClr val="000000"/>
                          </a:solidFill>
                          <a:effectLst/>
                          <a:latin typeface="Arial" panose="020B0604020202020204" pitchFamily="34" charset="0"/>
                        </a:rPr>
                        <a:t>grammars </a:t>
                      </a:r>
                      <a:r>
                        <a:rPr lang="en-US" sz="1400" b="0" i="0" u="none" strike="noStrike" dirty="0">
                          <a:solidFill>
                            <a:srgbClr val="000000"/>
                          </a:solidFill>
                          <a:effectLst/>
                          <a:latin typeface="Arial" panose="020B0604020202020204" pitchFamily="34" charset="0"/>
                        </a:rPr>
                        <a:t>are available to guide the process </a:t>
                      </a:r>
                    </a:p>
                  </a:txBody>
                  <a:tcPr marL="7115" marR="7115" marT="7115"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7115" marR="7115" marT="71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dirty="0">
                          <a:solidFill>
                            <a:srgbClr val="000000"/>
                          </a:solidFill>
                          <a:effectLst/>
                          <a:latin typeface="Calibri" panose="020F0502020204030204" pitchFamily="34" charset="0"/>
                        </a:rPr>
                        <a:t> </a:t>
                      </a:r>
                      <a:r>
                        <a:rPr lang="en-US" sz="1400" b="0" i="0" u="none" strike="noStrike" dirty="0" smtClean="0">
                          <a:solidFill>
                            <a:srgbClr val="000000"/>
                          </a:solidFill>
                          <a:effectLst/>
                          <a:latin typeface="Calibri" panose="020F0502020204030204" pitchFamily="34" charset="0"/>
                        </a:rPr>
                        <a:t>2.2</a:t>
                      </a:r>
                      <a:endParaRPr lang="en-US" sz="1400" b="0" i="0" u="none" strike="noStrike" dirty="0">
                        <a:solidFill>
                          <a:srgbClr val="000000"/>
                        </a:solidFill>
                        <a:effectLst/>
                        <a:latin typeface="Calibri" panose="020F0502020204030204" pitchFamily="34" charset="0"/>
                      </a:endParaRPr>
                    </a:p>
                  </a:txBody>
                  <a:tcPr marL="7115" marR="7115" marT="71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dirty="0">
                          <a:solidFill>
                            <a:srgbClr val="000000"/>
                          </a:solidFill>
                          <a:effectLst/>
                          <a:latin typeface="Calibri" panose="020F0502020204030204" pitchFamily="34" charset="0"/>
                        </a:rPr>
                        <a:t> </a:t>
                      </a:r>
                      <a:r>
                        <a:rPr lang="en-US" sz="1400" b="0" i="0" u="none" strike="noStrike" dirty="0" smtClean="0">
                          <a:solidFill>
                            <a:srgbClr val="000000"/>
                          </a:solidFill>
                          <a:effectLst/>
                          <a:latin typeface="Calibri" panose="020F0502020204030204" pitchFamily="34" charset="0"/>
                        </a:rPr>
                        <a:t>2.4</a:t>
                      </a:r>
                      <a:endParaRPr lang="en-US" sz="1400" b="0" i="0" u="none" strike="noStrike" dirty="0">
                        <a:solidFill>
                          <a:srgbClr val="000000"/>
                        </a:solidFill>
                        <a:effectLst/>
                        <a:latin typeface="Calibri" panose="020F0502020204030204" pitchFamily="34" charset="0"/>
                      </a:endParaRPr>
                    </a:p>
                  </a:txBody>
                  <a:tcPr marL="7115" marR="7115" marT="71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dirty="0">
                          <a:solidFill>
                            <a:srgbClr val="000000"/>
                          </a:solidFill>
                          <a:effectLst/>
                          <a:latin typeface="Calibri" panose="020F0502020204030204" pitchFamily="34" charset="0"/>
                        </a:rPr>
                        <a:t> </a:t>
                      </a:r>
                      <a:r>
                        <a:rPr lang="en-US" sz="1400" b="0" i="0" u="none" strike="noStrike" dirty="0" smtClean="0">
                          <a:solidFill>
                            <a:srgbClr val="000000"/>
                          </a:solidFill>
                          <a:effectLst/>
                          <a:latin typeface="Calibri" panose="020F0502020204030204" pitchFamily="34" charset="0"/>
                        </a:rPr>
                        <a:t>2.6</a:t>
                      </a:r>
                      <a:endParaRPr lang="en-US" sz="1400" b="0" i="0" u="none" strike="noStrike" dirty="0">
                        <a:solidFill>
                          <a:srgbClr val="000000"/>
                        </a:solidFill>
                        <a:effectLst/>
                        <a:latin typeface="Calibri" panose="020F0502020204030204" pitchFamily="34" charset="0"/>
                      </a:endParaRPr>
                    </a:p>
                  </a:txBody>
                  <a:tcPr marL="7115" marR="7115" marT="71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dirty="0">
                          <a:solidFill>
                            <a:srgbClr val="000000"/>
                          </a:solidFill>
                          <a:effectLst/>
                          <a:latin typeface="Calibri" panose="020F0502020204030204" pitchFamily="34" charset="0"/>
                        </a:rPr>
                        <a:t> </a:t>
                      </a:r>
                      <a:r>
                        <a:rPr lang="en-US" sz="1400" b="0" i="0" u="none" strike="noStrike" dirty="0" smtClean="0">
                          <a:solidFill>
                            <a:srgbClr val="000000"/>
                          </a:solidFill>
                          <a:effectLst/>
                          <a:latin typeface="Calibri" panose="020F0502020204030204" pitchFamily="34" charset="0"/>
                        </a:rPr>
                        <a:t>1.9</a:t>
                      </a:r>
                      <a:endParaRPr lang="en-US" sz="1400" b="0" i="0" u="none" strike="noStrike" dirty="0">
                        <a:solidFill>
                          <a:srgbClr val="000000"/>
                        </a:solidFill>
                        <a:effectLst/>
                        <a:latin typeface="Calibri" panose="020F0502020204030204" pitchFamily="34" charset="0"/>
                      </a:endParaRPr>
                    </a:p>
                  </a:txBody>
                  <a:tcPr marL="7115" marR="7115" marT="71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3245">
                <a:tc>
                  <a:txBody>
                    <a:bodyPr/>
                    <a:lstStyle/>
                    <a:p>
                      <a:pPr algn="ctr" fontAlgn="t"/>
                      <a:r>
                        <a:rPr lang="en-US" sz="800" b="0" i="0" u="none" strike="noStrike">
                          <a:solidFill>
                            <a:srgbClr val="000000"/>
                          </a:solidFill>
                          <a:effectLst/>
                          <a:latin typeface="Calibri" panose="020F0502020204030204" pitchFamily="34" charset="0"/>
                        </a:rPr>
                        <a:t>13</a:t>
                      </a:r>
                    </a:p>
                  </a:txBody>
                  <a:tcPr marL="7115" marR="7115" marT="711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r>
                        <a:rPr lang="en-US" sz="1400" b="0" i="0" u="none" strike="noStrike" dirty="0">
                          <a:solidFill>
                            <a:srgbClr val="000000"/>
                          </a:solidFill>
                          <a:effectLst/>
                          <a:latin typeface="Arial" panose="020B0604020202020204" pitchFamily="34" charset="0"/>
                        </a:rPr>
                        <a:t>A clear migration from historical documentation deliverables to cohesive integrated models</a:t>
                      </a:r>
                    </a:p>
                  </a:txBody>
                  <a:tcPr marL="7115" marR="7115" marT="7115"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7115" marR="7115" marT="71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dirty="0">
                          <a:solidFill>
                            <a:srgbClr val="000000"/>
                          </a:solidFill>
                          <a:effectLst/>
                          <a:latin typeface="Calibri" panose="020F0502020204030204" pitchFamily="34" charset="0"/>
                        </a:rPr>
                        <a:t> </a:t>
                      </a:r>
                      <a:r>
                        <a:rPr lang="en-US" sz="1400" b="0" i="0" u="none" strike="noStrike" dirty="0" smtClean="0">
                          <a:solidFill>
                            <a:srgbClr val="000000"/>
                          </a:solidFill>
                          <a:effectLst/>
                          <a:latin typeface="Calibri" panose="020F0502020204030204" pitchFamily="34" charset="0"/>
                        </a:rPr>
                        <a:t>1.6</a:t>
                      </a:r>
                      <a:endParaRPr lang="en-US" sz="1400" b="0" i="0" u="none" strike="noStrike" dirty="0">
                        <a:solidFill>
                          <a:srgbClr val="000000"/>
                        </a:solidFill>
                        <a:effectLst/>
                        <a:latin typeface="Calibri" panose="020F0502020204030204" pitchFamily="34" charset="0"/>
                      </a:endParaRPr>
                    </a:p>
                  </a:txBody>
                  <a:tcPr marL="7115" marR="7115" marT="71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dirty="0">
                          <a:solidFill>
                            <a:srgbClr val="000000"/>
                          </a:solidFill>
                          <a:effectLst/>
                          <a:latin typeface="Calibri" panose="020F0502020204030204" pitchFamily="34" charset="0"/>
                        </a:rPr>
                        <a:t> </a:t>
                      </a:r>
                      <a:r>
                        <a:rPr lang="en-US" sz="1400" b="0" i="0" u="none" strike="noStrike" dirty="0" smtClean="0">
                          <a:solidFill>
                            <a:srgbClr val="000000"/>
                          </a:solidFill>
                          <a:effectLst/>
                          <a:latin typeface="Calibri" panose="020F0502020204030204" pitchFamily="34" charset="0"/>
                        </a:rPr>
                        <a:t>2</a:t>
                      </a:r>
                      <a:endParaRPr lang="en-US" sz="1400" b="0" i="0" u="none" strike="noStrike" dirty="0">
                        <a:solidFill>
                          <a:srgbClr val="000000"/>
                        </a:solidFill>
                        <a:effectLst/>
                        <a:latin typeface="Calibri" panose="020F0502020204030204" pitchFamily="34" charset="0"/>
                      </a:endParaRPr>
                    </a:p>
                  </a:txBody>
                  <a:tcPr marL="7115" marR="7115" marT="71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dirty="0">
                          <a:solidFill>
                            <a:srgbClr val="000000"/>
                          </a:solidFill>
                          <a:effectLst/>
                          <a:latin typeface="Calibri" panose="020F0502020204030204" pitchFamily="34" charset="0"/>
                        </a:rPr>
                        <a:t> </a:t>
                      </a:r>
                      <a:r>
                        <a:rPr lang="en-US" sz="1400" b="0" i="0" u="none" strike="noStrike" dirty="0" smtClean="0">
                          <a:solidFill>
                            <a:srgbClr val="000000"/>
                          </a:solidFill>
                          <a:effectLst/>
                          <a:latin typeface="Calibri" panose="020F0502020204030204" pitchFamily="34" charset="0"/>
                        </a:rPr>
                        <a:t>2.3</a:t>
                      </a:r>
                    </a:p>
                  </a:txBody>
                  <a:tcPr marL="7115" marR="7115" marT="71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dirty="0">
                          <a:solidFill>
                            <a:srgbClr val="000000"/>
                          </a:solidFill>
                          <a:effectLst/>
                          <a:latin typeface="Calibri" panose="020F0502020204030204" pitchFamily="34" charset="0"/>
                        </a:rPr>
                        <a:t> </a:t>
                      </a:r>
                      <a:r>
                        <a:rPr lang="en-US" sz="1400" b="0" i="0" u="none" strike="noStrike" dirty="0" smtClean="0">
                          <a:solidFill>
                            <a:srgbClr val="000000"/>
                          </a:solidFill>
                          <a:effectLst/>
                          <a:latin typeface="Calibri" panose="020F0502020204030204" pitchFamily="34" charset="0"/>
                        </a:rPr>
                        <a:t>1.7</a:t>
                      </a:r>
                      <a:endParaRPr lang="en-US" sz="1400" b="0" i="0" u="none" strike="noStrike" dirty="0">
                        <a:solidFill>
                          <a:srgbClr val="000000"/>
                        </a:solidFill>
                        <a:effectLst/>
                        <a:latin typeface="Calibri" panose="020F0502020204030204" pitchFamily="34" charset="0"/>
                      </a:endParaRPr>
                    </a:p>
                  </a:txBody>
                  <a:tcPr marL="7115" marR="7115" marT="71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58964">
                <a:tc>
                  <a:txBody>
                    <a:bodyPr/>
                    <a:lstStyle/>
                    <a:p>
                      <a:pPr algn="ctr" fontAlgn="t"/>
                      <a:r>
                        <a:rPr lang="en-US" sz="800" b="0" i="0" u="none" strike="noStrike">
                          <a:solidFill>
                            <a:srgbClr val="000000"/>
                          </a:solidFill>
                          <a:effectLst/>
                          <a:latin typeface="Calibri" panose="020F0502020204030204" pitchFamily="34" charset="0"/>
                        </a:rPr>
                        <a:t>14</a:t>
                      </a:r>
                    </a:p>
                  </a:txBody>
                  <a:tcPr marL="7115" marR="7115" marT="711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r>
                        <a:rPr lang="en-US" sz="1400" b="0" i="0" u="none" strike="noStrike" dirty="0">
                          <a:solidFill>
                            <a:srgbClr val="000000"/>
                          </a:solidFill>
                          <a:effectLst/>
                          <a:latin typeface="Arial" panose="020B0604020202020204" pitchFamily="34" charset="0"/>
                        </a:rPr>
                        <a:t>The MBSE Resources and environments needed for Supplier Collaboration are readily available</a:t>
                      </a:r>
                    </a:p>
                  </a:txBody>
                  <a:tcPr marL="7115" marR="7115" marT="7115"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7115" marR="7115" marT="71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dirty="0">
                          <a:solidFill>
                            <a:srgbClr val="000000"/>
                          </a:solidFill>
                          <a:effectLst/>
                          <a:latin typeface="Calibri" panose="020F0502020204030204" pitchFamily="34" charset="0"/>
                        </a:rPr>
                        <a:t> </a:t>
                      </a:r>
                      <a:r>
                        <a:rPr lang="en-US" sz="1400" b="0" i="0" u="none" strike="noStrike" dirty="0" smtClean="0">
                          <a:solidFill>
                            <a:srgbClr val="000000"/>
                          </a:solidFill>
                          <a:effectLst/>
                          <a:latin typeface="Calibri" panose="020F0502020204030204" pitchFamily="34" charset="0"/>
                        </a:rPr>
                        <a:t>1.4</a:t>
                      </a:r>
                      <a:endParaRPr lang="en-US" sz="1400" b="0" i="0" u="none" strike="noStrike" dirty="0">
                        <a:solidFill>
                          <a:srgbClr val="000000"/>
                        </a:solidFill>
                        <a:effectLst/>
                        <a:latin typeface="Calibri" panose="020F0502020204030204" pitchFamily="34" charset="0"/>
                      </a:endParaRPr>
                    </a:p>
                  </a:txBody>
                  <a:tcPr marL="7115" marR="7115" marT="71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dirty="0">
                          <a:solidFill>
                            <a:srgbClr val="000000"/>
                          </a:solidFill>
                          <a:effectLst/>
                          <a:latin typeface="Calibri" panose="020F0502020204030204" pitchFamily="34" charset="0"/>
                        </a:rPr>
                        <a:t> </a:t>
                      </a:r>
                      <a:r>
                        <a:rPr lang="en-US" sz="1400" b="0" i="0" u="none" strike="noStrike" dirty="0" smtClean="0">
                          <a:solidFill>
                            <a:srgbClr val="000000"/>
                          </a:solidFill>
                          <a:effectLst/>
                          <a:latin typeface="Calibri" panose="020F0502020204030204" pitchFamily="34" charset="0"/>
                        </a:rPr>
                        <a:t>1.9</a:t>
                      </a:r>
                      <a:endParaRPr lang="en-US" sz="1400" b="0" i="0" u="none" strike="noStrike" dirty="0">
                        <a:solidFill>
                          <a:srgbClr val="000000"/>
                        </a:solidFill>
                        <a:effectLst/>
                        <a:latin typeface="Calibri" panose="020F0502020204030204" pitchFamily="34" charset="0"/>
                      </a:endParaRPr>
                    </a:p>
                  </a:txBody>
                  <a:tcPr marL="7115" marR="7115" marT="71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dirty="0">
                          <a:solidFill>
                            <a:srgbClr val="000000"/>
                          </a:solidFill>
                          <a:effectLst/>
                          <a:latin typeface="Calibri" panose="020F0502020204030204" pitchFamily="34" charset="0"/>
                        </a:rPr>
                        <a:t> </a:t>
                      </a:r>
                      <a:r>
                        <a:rPr lang="en-US" sz="1400" b="0" i="0" u="none" strike="noStrike" dirty="0" smtClean="0">
                          <a:solidFill>
                            <a:srgbClr val="000000"/>
                          </a:solidFill>
                          <a:effectLst/>
                          <a:latin typeface="Calibri" panose="020F0502020204030204" pitchFamily="34" charset="0"/>
                        </a:rPr>
                        <a:t>2.2</a:t>
                      </a:r>
                      <a:endParaRPr lang="en-US" sz="1400" b="0" i="0" u="none" strike="noStrike" dirty="0">
                        <a:solidFill>
                          <a:srgbClr val="000000"/>
                        </a:solidFill>
                        <a:effectLst/>
                        <a:latin typeface="Calibri" panose="020F0502020204030204" pitchFamily="34" charset="0"/>
                      </a:endParaRPr>
                    </a:p>
                  </a:txBody>
                  <a:tcPr marL="7115" marR="7115" marT="71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dirty="0">
                          <a:solidFill>
                            <a:srgbClr val="000000"/>
                          </a:solidFill>
                          <a:effectLst/>
                          <a:latin typeface="Calibri" panose="020F0502020204030204" pitchFamily="34" charset="0"/>
                        </a:rPr>
                        <a:t> </a:t>
                      </a:r>
                      <a:r>
                        <a:rPr lang="en-US" sz="1400" b="0" i="0" u="none" strike="noStrike" dirty="0" smtClean="0">
                          <a:solidFill>
                            <a:srgbClr val="000000"/>
                          </a:solidFill>
                          <a:effectLst/>
                          <a:latin typeface="Calibri" panose="020F0502020204030204" pitchFamily="34" charset="0"/>
                        </a:rPr>
                        <a:t>2.9</a:t>
                      </a:r>
                      <a:endParaRPr lang="en-US" sz="1400" b="0" i="0" u="none" strike="noStrike" dirty="0">
                        <a:solidFill>
                          <a:srgbClr val="000000"/>
                        </a:solidFill>
                        <a:effectLst/>
                        <a:latin typeface="Calibri" panose="020F0502020204030204" pitchFamily="34" charset="0"/>
                      </a:endParaRPr>
                    </a:p>
                  </a:txBody>
                  <a:tcPr marL="7115" marR="7115" marT="71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58964">
                <a:tc>
                  <a:txBody>
                    <a:bodyPr/>
                    <a:lstStyle/>
                    <a:p>
                      <a:pPr algn="ctr" fontAlgn="t"/>
                      <a:r>
                        <a:rPr lang="en-US" sz="800" b="0" i="0" u="none" strike="noStrike">
                          <a:solidFill>
                            <a:srgbClr val="000000"/>
                          </a:solidFill>
                          <a:effectLst/>
                          <a:latin typeface="Calibri" panose="020F0502020204030204" pitchFamily="34" charset="0"/>
                        </a:rPr>
                        <a:t>15</a:t>
                      </a:r>
                    </a:p>
                  </a:txBody>
                  <a:tcPr marL="7115" marR="7115" marT="711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r>
                        <a:rPr lang="en-US" sz="1400" b="0" i="0" u="none" strike="noStrike" dirty="0">
                          <a:solidFill>
                            <a:srgbClr val="000000"/>
                          </a:solidFill>
                          <a:effectLst/>
                          <a:latin typeface="Arial" panose="020B0604020202020204" pitchFamily="34" charset="0"/>
                        </a:rPr>
                        <a:t>Data integration tools (RDF Graph, LPG, visualization, web services, other) are standard practices</a:t>
                      </a:r>
                    </a:p>
                  </a:txBody>
                  <a:tcPr marL="7115" marR="7115" marT="7115"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7115" marR="7115" marT="71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dirty="0">
                          <a:solidFill>
                            <a:srgbClr val="000000"/>
                          </a:solidFill>
                          <a:effectLst/>
                          <a:latin typeface="Calibri" panose="020F0502020204030204" pitchFamily="34" charset="0"/>
                        </a:rPr>
                        <a:t> </a:t>
                      </a:r>
                      <a:r>
                        <a:rPr lang="en-US" sz="1400" b="0" i="0" u="none" strike="noStrike" dirty="0" smtClean="0">
                          <a:solidFill>
                            <a:srgbClr val="000000"/>
                          </a:solidFill>
                          <a:effectLst/>
                          <a:latin typeface="Calibri" panose="020F0502020204030204" pitchFamily="34" charset="0"/>
                        </a:rPr>
                        <a:t>1.7</a:t>
                      </a:r>
                      <a:endParaRPr lang="en-US" sz="1400" b="0" i="0" u="none" strike="noStrike" dirty="0">
                        <a:solidFill>
                          <a:srgbClr val="000000"/>
                        </a:solidFill>
                        <a:effectLst/>
                        <a:latin typeface="Calibri" panose="020F0502020204030204" pitchFamily="34" charset="0"/>
                      </a:endParaRPr>
                    </a:p>
                  </a:txBody>
                  <a:tcPr marL="7115" marR="7115" marT="71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dirty="0">
                          <a:solidFill>
                            <a:srgbClr val="000000"/>
                          </a:solidFill>
                          <a:effectLst/>
                          <a:latin typeface="Calibri" panose="020F0502020204030204" pitchFamily="34" charset="0"/>
                        </a:rPr>
                        <a:t> </a:t>
                      </a:r>
                      <a:r>
                        <a:rPr lang="en-US" sz="1400" b="0" i="0" u="none" strike="noStrike" dirty="0" smtClean="0">
                          <a:solidFill>
                            <a:srgbClr val="000000"/>
                          </a:solidFill>
                          <a:effectLst/>
                          <a:latin typeface="Calibri" panose="020F0502020204030204" pitchFamily="34" charset="0"/>
                        </a:rPr>
                        <a:t>2</a:t>
                      </a:r>
                      <a:endParaRPr lang="en-US" sz="1400" b="0" i="0" u="none" strike="noStrike" dirty="0">
                        <a:solidFill>
                          <a:srgbClr val="000000"/>
                        </a:solidFill>
                        <a:effectLst/>
                        <a:latin typeface="Calibri" panose="020F0502020204030204" pitchFamily="34" charset="0"/>
                      </a:endParaRPr>
                    </a:p>
                  </a:txBody>
                  <a:tcPr marL="7115" marR="7115" marT="71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dirty="0">
                          <a:solidFill>
                            <a:srgbClr val="000000"/>
                          </a:solidFill>
                          <a:effectLst/>
                          <a:latin typeface="Calibri" panose="020F0502020204030204" pitchFamily="34" charset="0"/>
                        </a:rPr>
                        <a:t> </a:t>
                      </a:r>
                      <a:r>
                        <a:rPr lang="en-US" sz="1400" b="0" i="0" u="none" strike="noStrike" dirty="0" smtClean="0">
                          <a:solidFill>
                            <a:srgbClr val="000000"/>
                          </a:solidFill>
                          <a:effectLst/>
                          <a:latin typeface="Calibri" panose="020F0502020204030204" pitchFamily="34" charset="0"/>
                        </a:rPr>
                        <a:t>2.1</a:t>
                      </a:r>
                      <a:endParaRPr lang="en-US" sz="1400" b="0" i="0" u="none" strike="noStrike" dirty="0">
                        <a:solidFill>
                          <a:srgbClr val="000000"/>
                        </a:solidFill>
                        <a:effectLst/>
                        <a:latin typeface="Calibri" panose="020F0502020204030204" pitchFamily="34" charset="0"/>
                      </a:endParaRPr>
                    </a:p>
                  </a:txBody>
                  <a:tcPr marL="7115" marR="7115" marT="71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dirty="0">
                          <a:solidFill>
                            <a:srgbClr val="000000"/>
                          </a:solidFill>
                          <a:effectLst/>
                          <a:latin typeface="Calibri" panose="020F0502020204030204" pitchFamily="34" charset="0"/>
                        </a:rPr>
                        <a:t> </a:t>
                      </a:r>
                      <a:r>
                        <a:rPr lang="en-US" sz="1400" b="0" i="0" u="none" strike="noStrike" dirty="0" smtClean="0">
                          <a:solidFill>
                            <a:srgbClr val="000000"/>
                          </a:solidFill>
                          <a:effectLst/>
                          <a:latin typeface="Calibri" panose="020F0502020204030204" pitchFamily="34" charset="0"/>
                        </a:rPr>
                        <a:t>2.1</a:t>
                      </a:r>
                      <a:endParaRPr lang="en-US" sz="1400" b="0" i="0" u="none" strike="noStrike" dirty="0">
                        <a:solidFill>
                          <a:srgbClr val="000000"/>
                        </a:solidFill>
                        <a:effectLst/>
                        <a:latin typeface="Calibri" panose="020F0502020204030204" pitchFamily="34" charset="0"/>
                      </a:endParaRPr>
                    </a:p>
                  </a:txBody>
                  <a:tcPr marL="7115" marR="7115" marT="71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5876">
                <a:tc>
                  <a:txBody>
                    <a:bodyPr/>
                    <a:lstStyle/>
                    <a:p>
                      <a:pPr algn="ctr" fontAlgn="t"/>
                      <a:r>
                        <a:rPr lang="en-US" sz="800" b="0" i="0" u="none" strike="noStrike" dirty="0">
                          <a:solidFill>
                            <a:srgbClr val="000000"/>
                          </a:solidFill>
                          <a:effectLst/>
                          <a:latin typeface="Calibri" panose="020F0502020204030204" pitchFamily="34" charset="0"/>
                        </a:rPr>
                        <a:t>16</a:t>
                      </a:r>
                    </a:p>
                  </a:txBody>
                  <a:tcPr marL="7115" marR="7115" marT="711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r>
                        <a:rPr lang="en-US" sz="1400" b="0" i="0" u="none" strike="noStrike" dirty="0">
                          <a:solidFill>
                            <a:srgbClr val="000000"/>
                          </a:solidFill>
                          <a:effectLst/>
                          <a:latin typeface="Arial" panose="020B0604020202020204" pitchFamily="34" charset="0"/>
                        </a:rPr>
                        <a:t>The format for my Technical Digital Data Package is understood and easily implemented</a:t>
                      </a:r>
                    </a:p>
                  </a:txBody>
                  <a:tcPr marL="7115" marR="7115" marT="7115"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7115" marR="7115" marT="71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dirty="0">
                          <a:solidFill>
                            <a:srgbClr val="000000"/>
                          </a:solidFill>
                          <a:effectLst/>
                          <a:latin typeface="Calibri" panose="020F0502020204030204" pitchFamily="34" charset="0"/>
                        </a:rPr>
                        <a:t> </a:t>
                      </a:r>
                      <a:r>
                        <a:rPr lang="en-US" sz="1400" b="0" i="0" u="none" strike="noStrike" dirty="0" smtClean="0">
                          <a:solidFill>
                            <a:srgbClr val="000000"/>
                          </a:solidFill>
                          <a:effectLst/>
                          <a:latin typeface="Calibri" panose="020F0502020204030204" pitchFamily="34" charset="0"/>
                        </a:rPr>
                        <a:t>1.8</a:t>
                      </a:r>
                      <a:endParaRPr lang="en-US" sz="1400" b="0" i="0" u="none" strike="noStrike" dirty="0">
                        <a:solidFill>
                          <a:srgbClr val="000000"/>
                        </a:solidFill>
                        <a:effectLst/>
                        <a:latin typeface="Calibri" panose="020F0502020204030204" pitchFamily="34" charset="0"/>
                      </a:endParaRPr>
                    </a:p>
                  </a:txBody>
                  <a:tcPr marL="7115" marR="7115" marT="71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dirty="0">
                          <a:solidFill>
                            <a:srgbClr val="000000"/>
                          </a:solidFill>
                          <a:effectLst/>
                          <a:latin typeface="Calibri" panose="020F0502020204030204" pitchFamily="34" charset="0"/>
                        </a:rPr>
                        <a:t> </a:t>
                      </a:r>
                      <a:r>
                        <a:rPr lang="en-US" sz="1400" b="0" i="0" u="none" strike="noStrike" dirty="0" smtClean="0">
                          <a:solidFill>
                            <a:srgbClr val="000000"/>
                          </a:solidFill>
                          <a:effectLst/>
                          <a:latin typeface="Calibri" panose="020F0502020204030204" pitchFamily="34" charset="0"/>
                        </a:rPr>
                        <a:t>2.1</a:t>
                      </a:r>
                      <a:endParaRPr lang="en-US" sz="1400" b="0" i="0" u="none" strike="noStrike" dirty="0">
                        <a:solidFill>
                          <a:srgbClr val="000000"/>
                        </a:solidFill>
                        <a:effectLst/>
                        <a:latin typeface="Calibri" panose="020F0502020204030204" pitchFamily="34" charset="0"/>
                      </a:endParaRPr>
                    </a:p>
                  </a:txBody>
                  <a:tcPr marL="7115" marR="7115" marT="71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dirty="0">
                          <a:solidFill>
                            <a:srgbClr val="000000"/>
                          </a:solidFill>
                          <a:effectLst/>
                          <a:latin typeface="Calibri" panose="020F0502020204030204" pitchFamily="34" charset="0"/>
                        </a:rPr>
                        <a:t> </a:t>
                      </a:r>
                      <a:r>
                        <a:rPr lang="en-US" sz="1400" b="0" i="0" u="none" strike="noStrike" dirty="0" smtClean="0">
                          <a:solidFill>
                            <a:srgbClr val="000000"/>
                          </a:solidFill>
                          <a:effectLst/>
                          <a:latin typeface="Calibri" panose="020F0502020204030204" pitchFamily="34" charset="0"/>
                        </a:rPr>
                        <a:t>2.2</a:t>
                      </a:r>
                      <a:endParaRPr lang="en-US" sz="1400" b="0" i="0" u="none" strike="noStrike" dirty="0">
                        <a:solidFill>
                          <a:srgbClr val="000000"/>
                        </a:solidFill>
                        <a:effectLst/>
                        <a:latin typeface="Calibri" panose="020F0502020204030204" pitchFamily="34" charset="0"/>
                      </a:endParaRPr>
                    </a:p>
                  </a:txBody>
                  <a:tcPr marL="7115" marR="7115" marT="71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dirty="0">
                          <a:solidFill>
                            <a:srgbClr val="000000"/>
                          </a:solidFill>
                          <a:effectLst/>
                          <a:latin typeface="Calibri" panose="020F0502020204030204" pitchFamily="34" charset="0"/>
                        </a:rPr>
                        <a:t> </a:t>
                      </a:r>
                      <a:r>
                        <a:rPr lang="en-US" sz="1400" b="0" i="0" u="none" strike="noStrike" dirty="0" smtClean="0">
                          <a:solidFill>
                            <a:srgbClr val="000000"/>
                          </a:solidFill>
                          <a:effectLst/>
                          <a:latin typeface="Calibri" panose="020F0502020204030204" pitchFamily="34" charset="0"/>
                        </a:rPr>
                        <a:t>1.6</a:t>
                      </a:r>
                      <a:endParaRPr lang="en-US" sz="1400" b="0" i="0" u="none" strike="noStrike" dirty="0">
                        <a:solidFill>
                          <a:srgbClr val="000000"/>
                        </a:solidFill>
                        <a:effectLst/>
                        <a:latin typeface="Calibri" panose="020F0502020204030204" pitchFamily="34" charset="0"/>
                      </a:endParaRPr>
                    </a:p>
                  </a:txBody>
                  <a:tcPr marL="7115" marR="7115" marT="71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33918">
                <a:tc>
                  <a:txBody>
                    <a:bodyPr/>
                    <a:lstStyle/>
                    <a:p>
                      <a:pPr algn="ctr" fontAlgn="t"/>
                      <a:endParaRPr lang="en-US" sz="1000" b="0" i="0" u="none" strike="noStrike" dirty="0">
                        <a:solidFill>
                          <a:srgbClr val="000000"/>
                        </a:solidFill>
                        <a:effectLst/>
                        <a:latin typeface="Calibri" panose="020F0502020204030204" pitchFamily="34" charset="0"/>
                      </a:endParaRPr>
                    </a:p>
                  </a:txBody>
                  <a:tcPr marL="7115" marR="7115" marT="711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600" b="0" i="0" u="none" strike="noStrike" dirty="0">
                          <a:solidFill>
                            <a:srgbClr val="000000"/>
                          </a:solidFill>
                          <a:effectLst/>
                          <a:latin typeface="Calibri" panose="020F0502020204030204" pitchFamily="34" charset="0"/>
                        </a:rPr>
                        <a:t>User Identification</a:t>
                      </a:r>
                      <a:r>
                        <a:rPr lang="en-US" sz="1600" b="0" i="0" u="none" strike="noStrike" dirty="0" smtClean="0">
                          <a:solidFill>
                            <a:srgbClr val="000000"/>
                          </a:solidFill>
                          <a:effectLst/>
                          <a:latin typeface="Calibri" panose="020F0502020204030204" pitchFamily="34" charset="0"/>
                        </a:rPr>
                        <a:t>:  What Industry ?</a:t>
                      </a:r>
                      <a:endParaRPr lang="en-US" sz="1600" b="0" i="0" u="none" strike="noStrike" dirty="0">
                        <a:solidFill>
                          <a:srgbClr val="000000"/>
                        </a:solidFill>
                        <a:effectLst/>
                        <a:latin typeface="Calibri" panose="020F0502020204030204" pitchFamily="34" charset="0"/>
                      </a:endParaRPr>
                    </a:p>
                  </a:txBody>
                  <a:tcPr marL="8042" marR="8042" marT="8042" marB="0">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600" b="0" i="0" u="none" strike="noStrike" dirty="0">
                        <a:solidFill>
                          <a:srgbClr val="000000"/>
                        </a:solidFill>
                        <a:effectLst/>
                        <a:latin typeface="Calibri" panose="020F0502020204030204" pitchFamily="34" charset="0"/>
                      </a:endParaRPr>
                    </a:p>
                  </a:txBody>
                  <a:tcPr marL="8042" marR="8042" marT="804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smtClean="0">
                          <a:solidFill>
                            <a:srgbClr val="000000"/>
                          </a:solidFill>
                          <a:effectLst/>
                          <a:latin typeface="Calibri" panose="020F0502020204030204" pitchFamily="34" charset="0"/>
                        </a:rPr>
                        <a:t>Company’s Role</a:t>
                      </a:r>
                      <a:endParaRPr lang="en-US" sz="1600" b="0" i="0" u="none" strike="noStrike" dirty="0">
                        <a:solidFill>
                          <a:srgbClr val="000000"/>
                        </a:solidFill>
                        <a:effectLst/>
                        <a:latin typeface="Calibri" panose="020F0502020204030204" pitchFamily="34" charset="0"/>
                      </a:endParaRPr>
                    </a:p>
                  </a:txBody>
                  <a:tcPr marL="8042" marR="8042" marT="804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600" b="0" i="0" u="none" strike="noStrike" dirty="0" smtClean="0">
                          <a:solidFill>
                            <a:srgbClr val="000000"/>
                          </a:solidFill>
                          <a:effectLst/>
                          <a:latin typeface="Calibri" panose="020F0502020204030204" pitchFamily="34" charset="0"/>
                        </a:rPr>
                        <a:t>Your Title/Role</a:t>
                      </a:r>
                    </a:p>
                  </a:txBody>
                  <a:tcPr marL="7115" marR="7115" marT="711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dirty="0">
                        <a:solidFill>
                          <a:srgbClr val="000000"/>
                        </a:solidFill>
                        <a:effectLst/>
                        <a:latin typeface="Calibri" panose="020F0502020204030204" pitchFamily="34" charset="0"/>
                      </a:endParaRPr>
                    </a:p>
                  </a:txBody>
                  <a:tcPr marL="7115" marR="7115" marT="711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dirty="0">
                        <a:solidFill>
                          <a:srgbClr val="000000"/>
                        </a:solidFill>
                        <a:effectLst/>
                        <a:latin typeface="Calibri" panose="020F0502020204030204" pitchFamily="34" charset="0"/>
                      </a:endParaRPr>
                    </a:p>
                  </a:txBody>
                  <a:tcPr marL="7115" marR="7115" marT="711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43179227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Company Assessment</a:t>
            </a:r>
            <a:endParaRPr lang="en-US" dirty="0"/>
          </a:p>
        </p:txBody>
      </p:sp>
      <p:graphicFrame>
        <p:nvGraphicFramePr>
          <p:cNvPr id="5" name="Content Placeholder 4"/>
          <p:cNvGraphicFramePr>
            <a:graphicFrameLocks noGrp="1"/>
          </p:cNvGraphicFramePr>
          <p:nvPr>
            <p:ph idx="4294967295"/>
            <p:extLst>
              <p:ext uri="{D42A27DB-BD31-4B8C-83A1-F6EECF244321}">
                <p14:modId xmlns:p14="http://schemas.microsoft.com/office/powerpoint/2010/main" val="746324720"/>
              </p:ext>
            </p:extLst>
          </p:nvPr>
        </p:nvGraphicFramePr>
        <p:xfrm>
          <a:off x="372087" y="929663"/>
          <a:ext cx="11182526" cy="4954477"/>
        </p:xfrm>
        <a:graphic>
          <a:graphicData uri="http://schemas.openxmlformats.org/drawingml/2006/table">
            <a:tbl>
              <a:tblPr/>
              <a:tblGrid>
                <a:gridCol w="611305"/>
                <a:gridCol w="7744149"/>
                <a:gridCol w="1195057"/>
                <a:gridCol w="1632015"/>
              </a:tblGrid>
              <a:tr h="209090">
                <a:tc>
                  <a:txBody>
                    <a:bodyPr/>
                    <a:lstStyle/>
                    <a:p>
                      <a:pPr algn="l" fontAlgn="b"/>
                      <a:r>
                        <a:rPr lang="en-US" sz="900" b="0" i="0" u="none" strike="noStrike" dirty="0">
                          <a:solidFill>
                            <a:srgbClr val="000000"/>
                          </a:solidFill>
                          <a:effectLst/>
                          <a:latin typeface="Calibri" panose="020F0502020204030204" pitchFamily="34" charset="0"/>
                        </a:rPr>
                        <a:t> </a:t>
                      </a:r>
                    </a:p>
                  </a:txBody>
                  <a:tcPr marL="8042" marR="8042" marT="8042"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US" sz="1200" b="1" i="0" u="none" strike="noStrike">
                          <a:solidFill>
                            <a:srgbClr val="000000"/>
                          </a:solidFill>
                          <a:effectLst/>
                          <a:latin typeface="Calibri" panose="020F0502020204030204" pitchFamily="34" charset="0"/>
                        </a:rPr>
                        <a:t>Grading scale is 1 to 5, 5 is best score</a:t>
                      </a:r>
                    </a:p>
                  </a:txBody>
                  <a:tcPr marL="8042" marR="8042" marT="80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1" i="0" u="none" strike="noStrike">
                          <a:solidFill>
                            <a:srgbClr val="000000"/>
                          </a:solidFill>
                          <a:effectLst/>
                          <a:latin typeface="Calibri" panose="020F0502020204030204" pitchFamily="34" charset="0"/>
                        </a:rPr>
                        <a:t>Score</a:t>
                      </a:r>
                    </a:p>
                  </a:txBody>
                  <a:tcPr marL="8042" marR="8042" marT="80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1" i="0" u="none" strike="noStrike">
                          <a:solidFill>
                            <a:srgbClr val="000000"/>
                          </a:solidFill>
                          <a:effectLst/>
                          <a:latin typeface="Calibri" panose="020F0502020204030204" pitchFamily="34" charset="0"/>
                        </a:rPr>
                        <a:t>Comments</a:t>
                      </a:r>
                    </a:p>
                  </a:txBody>
                  <a:tcPr marL="8042" marR="8042" marT="80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5523">
                <a:tc>
                  <a:txBody>
                    <a:bodyPr/>
                    <a:lstStyle/>
                    <a:p>
                      <a:pPr algn="ctr" fontAlgn="b"/>
                      <a:r>
                        <a:rPr lang="en-US" sz="900" b="0" i="0" u="none" strike="noStrike">
                          <a:solidFill>
                            <a:srgbClr val="000000"/>
                          </a:solidFill>
                          <a:effectLst/>
                          <a:latin typeface="Calibri" panose="020F0502020204030204" pitchFamily="34" charset="0"/>
                        </a:rPr>
                        <a:t>1</a:t>
                      </a:r>
                    </a:p>
                  </a:txBody>
                  <a:tcPr marL="8042" marR="8042" marT="80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dirty="0">
                          <a:solidFill>
                            <a:srgbClr val="000000"/>
                          </a:solidFill>
                          <a:effectLst/>
                          <a:latin typeface="Calibri" panose="020F0502020204030204" pitchFamily="34" charset="0"/>
                        </a:rPr>
                        <a:t>There is a dedicated organization managing the MBSE tools and deployments</a:t>
                      </a:r>
                    </a:p>
                  </a:txBody>
                  <a:tcPr marL="8042" marR="8042" marT="80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3.08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smtClean="0">
                          <a:solidFill>
                            <a:srgbClr val="000000"/>
                          </a:solidFill>
                          <a:effectLst/>
                          <a:latin typeface="Calibri" panose="020F0502020204030204" pitchFamily="34" charset="0"/>
                        </a:rPr>
                        <a:t>New organization</a:t>
                      </a:r>
                      <a:endParaRPr lang="en-US" sz="1100" b="0" i="0"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5523">
                <a:tc>
                  <a:txBody>
                    <a:bodyPr/>
                    <a:lstStyle/>
                    <a:p>
                      <a:pPr algn="ctr" fontAlgn="b"/>
                      <a:r>
                        <a:rPr lang="en-US" sz="900" b="0" i="0" u="none" strike="noStrike">
                          <a:solidFill>
                            <a:srgbClr val="000000"/>
                          </a:solidFill>
                          <a:effectLst/>
                          <a:latin typeface="Calibri" panose="020F0502020204030204" pitchFamily="34" charset="0"/>
                        </a:rPr>
                        <a:t>2</a:t>
                      </a:r>
                    </a:p>
                  </a:txBody>
                  <a:tcPr marL="8042" marR="8042" marT="80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dirty="0">
                          <a:solidFill>
                            <a:srgbClr val="000000"/>
                          </a:solidFill>
                          <a:effectLst/>
                          <a:latin typeface="Calibri" panose="020F0502020204030204" pitchFamily="34" charset="0"/>
                        </a:rPr>
                        <a:t>The company Executives support MBSE and its implementation.</a:t>
                      </a:r>
                    </a:p>
                  </a:txBody>
                  <a:tcPr marL="8042" marR="8042" marT="80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3.2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smtClean="0">
                          <a:solidFill>
                            <a:srgbClr val="000000"/>
                          </a:solidFill>
                          <a:effectLst/>
                          <a:latin typeface="Calibri" panose="020F0502020204030204" pitchFamily="34" charset="0"/>
                        </a:rPr>
                        <a:t>Some Management</a:t>
                      </a:r>
                      <a:endParaRPr lang="en-US" sz="1100" b="0" i="0"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5523">
                <a:tc>
                  <a:txBody>
                    <a:bodyPr/>
                    <a:lstStyle/>
                    <a:p>
                      <a:pPr algn="ctr" fontAlgn="b"/>
                      <a:r>
                        <a:rPr lang="en-US" sz="900" b="0" i="0" u="none" strike="noStrike">
                          <a:solidFill>
                            <a:srgbClr val="000000"/>
                          </a:solidFill>
                          <a:effectLst/>
                          <a:latin typeface="Calibri" panose="020F0502020204030204" pitchFamily="34" charset="0"/>
                        </a:rPr>
                        <a:t>3</a:t>
                      </a:r>
                    </a:p>
                  </a:txBody>
                  <a:tcPr marL="8042" marR="8042" marT="80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dirty="0">
                          <a:solidFill>
                            <a:srgbClr val="000000"/>
                          </a:solidFill>
                          <a:effectLst/>
                          <a:latin typeface="Calibri" panose="020F0502020204030204" pitchFamily="34" charset="0"/>
                        </a:rPr>
                        <a:t>There is a common Enterprise tool suite used for all new programs and products</a:t>
                      </a:r>
                    </a:p>
                  </a:txBody>
                  <a:tcPr marL="8042" marR="8042" marT="80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2.84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Enterprise </a:t>
                      </a:r>
                      <a:r>
                        <a:rPr lang="en-US" sz="1100" b="0" i="0" u="none" strike="noStrike" dirty="0" smtClean="0">
                          <a:solidFill>
                            <a:srgbClr val="000000"/>
                          </a:solidFill>
                          <a:effectLst/>
                          <a:latin typeface="Calibri" panose="020F0502020204030204" pitchFamily="34" charset="0"/>
                        </a:rPr>
                        <a:t>Tool</a:t>
                      </a:r>
                      <a:r>
                        <a:rPr lang="en-US" sz="1100" b="0" i="0" u="none" strike="noStrike" baseline="0" dirty="0" smtClean="0">
                          <a:solidFill>
                            <a:srgbClr val="000000"/>
                          </a:solidFill>
                          <a:effectLst/>
                          <a:latin typeface="Calibri" panose="020F0502020204030204" pitchFamily="34" charset="0"/>
                        </a:rPr>
                        <a:t> initiative</a:t>
                      </a:r>
                      <a:endParaRPr lang="en-US" sz="1100" b="0" i="0"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5523">
                <a:tc>
                  <a:txBody>
                    <a:bodyPr/>
                    <a:lstStyle/>
                    <a:p>
                      <a:pPr algn="ctr" fontAlgn="b"/>
                      <a:r>
                        <a:rPr lang="en-US" sz="900" b="0" i="0" u="none" strike="noStrike">
                          <a:solidFill>
                            <a:srgbClr val="000000"/>
                          </a:solidFill>
                          <a:effectLst/>
                          <a:latin typeface="Calibri" panose="020F0502020204030204" pitchFamily="34" charset="0"/>
                        </a:rPr>
                        <a:t>4</a:t>
                      </a:r>
                    </a:p>
                  </a:txBody>
                  <a:tcPr marL="8042" marR="8042" marT="80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dirty="0">
                          <a:solidFill>
                            <a:srgbClr val="000000"/>
                          </a:solidFill>
                          <a:effectLst/>
                          <a:latin typeface="Calibri" panose="020F0502020204030204" pitchFamily="34" charset="0"/>
                        </a:rPr>
                        <a:t>There is Company sponsored specific training available for all MBSE tools.</a:t>
                      </a:r>
                    </a:p>
                  </a:txBody>
                  <a:tcPr marL="8042" marR="8042" marT="80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2.84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smtClean="0">
                          <a:solidFill>
                            <a:srgbClr val="000000"/>
                          </a:solidFill>
                          <a:effectLst/>
                          <a:latin typeface="Calibri" panose="020F0502020204030204" pitchFamily="34" charset="0"/>
                        </a:rPr>
                        <a:t>Mixed Training</a:t>
                      </a:r>
                      <a:endParaRPr lang="en-US" sz="1100" b="0" i="0"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5523">
                <a:tc>
                  <a:txBody>
                    <a:bodyPr/>
                    <a:lstStyle/>
                    <a:p>
                      <a:pPr algn="ctr" fontAlgn="b"/>
                      <a:r>
                        <a:rPr lang="en-US" sz="900" b="0" i="0" u="none" strike="noStrike">
                          <a:solidFill>
                            <a:srgbClr val="000000"/>
                          </a:solidFill>
                          <a:effectLst/>
                          <a:latin typeface="Calibri" panose="020F0502020204030204" pitchFamily="34" charset="0"/>
                        </a:rPr>
                        <a:t>5</a:t>
                      </a:r>
                    </a:p>
                  </a:txBody>
                  <a:tcPr marL="8042" marR="8042" marT="80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dirty="0">
                          <a:solidFill>
                            <a:srgbClr val="000000"/>
                          </a:solidFill>
                          <a:effectLst/>
                          <a:latin typeface="Calibri" panose="020F0502020204030204" pitchFamily="34" charset="0"/>
                        </a:rPr>
                        <a:t>There is Company sponsored best practices and process training for MBSE models</a:t>
                      </a:r>
                    </a:p>
                  </a:txBody>
                  <a:tcPr marL="8042" marR="8042" marT="80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2.76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smtClean="0">
                          <a:solidFill>
                            <a:srgbClr val="000000"/>
                          </a:solidFill>
                          <a:effectLst/>
                          <a:latin typeface="Calibri" panose="020F0502020204030204" pitchFamily="34" charset="0"/>
                        </a:rPr>
                        <a:t>limited </a:t>
                      </a:r>
                      <a:r>
                        <a:rPr lang="en-US" sz="1100" b="0" i="0" u="none" strike="noStrike" dirty="0">
                          <a:solidFill>
                            <a:srgbClr val="000000"/>
                          </a:solidFill>
                          <a:effectLst/>
                          <a:latin typeface="Calibri" panose="020F0502020204030204" pitchFamily="34" charset="0"/>
                        </a:rPr>
                        <a:t>Process Training</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5523">
                <a:tc>
                  <a:txBody>
                    <a:bodyPr/>
                    <a:lstStyle/>
                    <a:p>
                      <a:pPr algn="ctr" fontAlgn="b"/>
                      <a:r>
                        <a:rPr lang="en-US" sz="900" b="0" i="0" u="none" strike="noStrike">
                          <a:solidFill>
                            <a:srgbClr val="000000"/>
                          </a:solidFill>
                          <a:effectLst/>
                          <a:latin typeface="Calibri" panose="020F0502020204030204" pitchFamily="34" charset="0"/>
                        </a:rPr>
                        <a:t>6</a:t>
                      </a:r>
                    </a:p>
                  </a:txBody>
                  <a:tcPr marL="8042" marR="8042" marT="80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dirty="0">
                          <a:solidFill>
                            <a:srgbClr val="000000"/>
                          </a:solidFill>
                          <a:effectLst/>
                          <a:latin typeface="Calibri" panose="020F0502020204030204" pitchFamily="34" charset="0"/>
                        </a:rPr>
                        <a:t>Each new program or product uses MBSE as the baseline</a:t>
                      </a:r>
                    </a:p>
                  </a:txBody>
                  <a:tcPr marL="8042" marR="8042" marT="80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2.4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All </a:t>
                      </a:r>
                      <a:r>
                        <a:rPr lang="en-US" sz="1100" b="0" i="0" u="none" strike="noStrike" dirty="0" smtClean="0">
                          <a:solidFill>
                            <a:srgbClr val="000000"/>
                          </a:solidFill>
                          <a:effectLst/>
                          <a:latin typeface="Calibri" panose="020F0502020204030204" pitchFamily="34" charset="0"/>
                        </a:rPr>
                        <a:t>large</a:t>
                      </a:r>
                      <a:r>
                        <a:rPr lang="en-US" sz="1100" b="0" i="0" u="none" strike="noStrike" baseline="0" dirty="0" smtClean="0">
                          <a:solidFill>
                            <a:srgbClr val="000000"/>
                          </a:solidFill>
                          <a:effectLst/>
                          <a:latin typeface="Calibri" panose="020F0502020204030204" pitchFamily="34" charset="0"/>
                        </a:rPr>
                        <a:t> </a:t>
                      </a:r>
                      <a:r>
                        <a:rPr lang="en-US" sz="1100" b="0" i="0" u="none" strike="noStrike" dirty="0" smtClean="0">
                          <a:solidFill>
                            <a:srgbClr val="000000"/>
                          </a:solidFill>
                          <a:effectLst/>
                          <a:latin typeface="Calibri" panose="020F0502020204030204" pitchFamily="34" charset="0"/>
                        </a:rPr>
                        <a:t>Products</a:t>
                      </a:r>
                      <a:endParaRPr lang="en-US" sz="1100" b="0" i="0"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5523">
                <a:tc>
                  <a:txBody>
                    <a:bodyPr/>
                    <a:lstStyle/>
                    <a:p>
                      <a:pPr algn="ctr" fontAlgn="b"/>
                      <a:r>
                        <a:rPr lang="en-US" sz="900" b="0" i="0" u="none" strike="noStrike">
                          <a:solidFill>
                            <a:srgbClr val="000000"/>
                          </a:solidFill>
                          <a:effectLst/>
                          <a:latin typeface="Calibri" panose="020F0502020204030204" pitchFamily="34" charset="0"/>
                        </a:rPr>
                        <a:t>7</a:t>
                      </a:r>
                    </a:p>
                  </a:txBody>
                  <a:tcPr marL="8042" marR="8042" marT="80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dirty="0">
                          <a:solidFill>
                            <a:srgbClr val="000000"/>
                          </a:solidFill>
                          <a:effectLst/>
                          <a:latin typeface="Calibri" panose="020F0502020204030204" pitchFamily="34" charset="0"/>
                        </a:rPr>
                        <a:t>Model exchange is common and Documentation is only used when needed</a:t>
                      </a:r>
                    </a:p>
                  </a:txBody>
                  <a:tcPr marL="8042" marR="8042" marT="80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2.28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smtClean="0">
                          <a:solidFill>
                            <a:srgbClr val="000000"/>
                          </a:solidFill>
                          <a:effectLst/>
                          <a:latin typeface="Calibri" panose="020F0502020204030204" pitchFamily="34" charset="0"/>
                        </a:rPr>
                        <a:t>Limited Model </a:t>
                      </a:r>
                      <a:r>
                        <a:rPr lang="en-US" sz="1100" b="0" i="0" u="none" strike="noStrike" dirty="0">
                          <a:solidFill>
                            <a:srgbClr val="000000"/>
                          </a:solidFill>
                          <a:effectLst/>
                          <a:latin typeface="Calibri" panose="020F0502020204030204" pitchFamily="34" charset="0"/>
                        </a:rPr>
                        <a:t>Exchange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5523">
                <a:tc>
                  <a:txBody>
                    <a:bodyPr/>
                    <a:lstStyle/>
                    <a:p>
                      <a:pPr algn="ctr" fontAlgn="b"/>
                      <a:r>
                        <a:rPr lang="en-US" sz="900" b="0" i="0" u="none" strike="noStrike">
                          <a:solidFill>
                            <a:srgbClr val="000000"/>
                          </a:solidFill>
                          <a:effectLst/>
                          <a:latin typeface="Calibri" panose="020F0502020204030204" pitchFamily="34" charset="0"/>
                        </a:rPr>
                        <a:t>8</a:t>
                      </a:r>
                    </a:p>
                  </a:txBody>
                  <a:tcPr marL="8042" marR="8042" marT="80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Calibri" panose="020F0502020204030204" pitchFamily="34" charset="0"/>
                        </a:rPr>
                        <a:t>We have a design for our digital thread and all of the models are connected</a:t>
                      </a:r>
                    </a:p>
                  </a:txBody>
                  <a:tcPr marL="8042" marR="8042" marT="80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2.04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Integrated Digital Thread (DTh)</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44194">
                <a:tc>
                  <a:txBody>
                    <a:bodyPr/>
                    <a:lstStyle/>
                    <a:p>
                      <a:pPr algn="ctr" fontAlgn="b"/>
                      <a:r>
                        <a:rPr lang="en-US" sz="900" b="0" i="0" u="none" strike="noStrike">
                          <a:solidFill>
                            <a:srgbClr val="000000"/>
                          </a:solidFill>
                          <a:effectLst/>
                          <a:latin typeface="Calibri" panose="020F0502020204030204" pitchFamily="34" charset="0"/>
                        </a:rPr>
                        <a:t>9</a:t>
                      </a:r>
                    </a:p>
                  </a:txBody>
                  <a:tcPr marL="8042" marR="8042" marT="80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dirty="0">
                          <a:solidFill>
                            <a:srgbClr val="000000"/>
                          </a:solidFill>
                          <a:effectLst/>
                          <a:latin typeface="Calibri" panose="020F0502020204030204" pitchFamily="34" charset="0"/>
                        </a:rPr>
                        <a:t>Data management includes both model change control, configuration, and maturity states</a:t>
                      </a:r>
                    </a:p>
                  </a:txBody>
                  <a:tcPr marL="8042" marR="8042" marT="80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2.72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smtClean="0">
                          <a:solidFill>
                            <a:srgbClr val="000000"/>
                          </a:solidFill>
                          <a:effectLst/>
                          <a:latin typeface="Calibri" panose="020F0502020204030204" pitchFamily="34" charset="0"/>
                        </a:rPr>
                        <a:t>Need more Change </a:t>
                      </a:r>
                      <a:r>
                        <a:rPr lang="en-US" sz="1100" b="0" i="0" u="none" strike="noStrike" dirty="0">
                          <a:solidFill>
                            <a:srgbClr val="000000"/>
                          </a:solidFill>
                          <a:effectLst/>
                          <a:latin typeface="Calibri" panose="020F0502020204030204" pitchFamily="34" charset="0"/>
                        </a:rPr>
                        <a:t>Management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5523">
                <a:tc>
                  <a:txBody>
                    <a:bodyPr/>
                    <a:lstStyle/>
                    <a:p>
                      <a:pPr algn="ctr" fontAlgn="b"/>
                      <a:r>
                        <a:rPr lang="en-US" sz="900" b="0" i="0" u="none" strike="noStrike">
                          <a:solidFill>
                            <a:srgbClr val="000000"/>
                          </a:solidFill>
                          <a:effectLst/>
                          <a:latin typeface="Calibri" panose="020F0502020204030204" pitchFamily="34" charset="0"/>
                        </a:rPr>
                        <a:t>10</a:t>
                      </a:r>
                    </a:p>
                  </a:txBody>
                  <a:tcPr marL="8042" marR="8042" marT="80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dirty="0">
                          <a:solidFill>
                            <a:srgbClr val="000000"/>
                          </a:solidFill>
                          <a:effectLst/>
                          <a:latin typeface="Calibri" panose="020F0502020204030204" pitchFamily="34" charset="0"/>
                        </a:rPr>
                        <a:t>The Data management repositories are designed for the different model types</a:t>
                      </a:r>
                    </a:p>
                  </a:txBody>
                  <a:tcPr marL="8042" marR="8042" marT="80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2.4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smtClean="0">
                          <a:solidFill>
                            <a:srgbClr val="000000"/>
                          </a:solidFill>
                          <a:effectLst/>
                          <a:latin typeface="Calibri" panose="020F0502020204030204" pitchFamily="34" charset="0"/>
                        </a:rPr>
                        <a:t>Share point</a:t>
                      </a:r>
                      <a:endParaRPr lang="en-US" sz="1100" b="0" i="0"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5523">
                <a:tc>
                  <a:txBody>
                    <a:bodyPr/>
                    <a:lstStyle/>
                    <a:p>
                      <a:pPr algn="ctr" fontAlgn="b"/>
                      <a:r>
                        <a:rPr lang="en-US" sz="900" b="0" i="0" u="none" strike="noStrike">
                          <a:solidFill>
                            <a:srgbClr val="000000"/>
                          </a:solidFill>
                          <a:effectLst/>
                          <a:latin typeface="Calibri" panose="020F0502020204030204" pitchFamily="34" charset="0"/>
                        </a:rPr>
                        <a:t>11</a:t>
                      </a:r>
                    </a:p>
                  </a:txBody>
                  <a:tcPr marL="8042" marR="8042" marT="80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dirty="0">
                          <a:solidFill>
                            <a:srgbClr val="000000"/>
                          </a:solidFill>
                          <a:effectLst/>
                          <a:latin typeface="Calibri" panose="020F0502020204030204" pitchFamily="34" charset="0"/>
                        </a:rPr>
                        <a:t>There are model quality standards and checks that are used for all shared models</a:t>
                      </a:r>
                    </a:p>
                  </a:txBody>
                  <a:tcPr marL="8042" marR="8042" marT="80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2.32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smtClean="0">
                          <a:solidFill>
                            <a:srgbClr val="000000"/>
                          </a:solidFill>
                          <a:effectLst/>
                          <a:latin typeface="Calibri" panose="020F0502020204030204" pitchFamily="34" charset="0"/>
                        </a:rPr>
                        <a:t>Mixed Quality</a:t>
                      </a:r>
                      <a:endParaRPr lang="en-US" sz="1100" b="0" i="0"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5523">
                <a:tc>
                  <a:txBody>
                    <a:bodyPr/>
                    <a:lstStyle/>
                    <a:p>
                      <a:pPr algn="ctr" fontAlgn="b"/>
                      <a:r>
                        <a:rPr lang="en-US" sz="900" b="0" i="0" u="none" strike="noStrike">
                          <a:solidFill>
                            <a:srgbClr val="000000"/>
                          </a:solidFill>
                          <a:effectLst/>
                          <a:latin typeface="Calibri" panose="020F0502020204030204" pitchFamily="34" charset="0"/>
                        </a:rPr>
                        <a:t>12</a:t>
                      </a:r>
                    </a:p>
                  </a:txBody>
                  <a:tcPr marL="8042" marR="8042" marT="80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dirty="0">
                          <a:solidFill>
                            <a:srgbClr val="000000"/>
                          </a:solidFill>
                          <a:effectLst/>
                          <a:latin typeface="Calibri" panose="020F0502020204030204" pitchFamily="34" charset="0"/>
                        </a:rPr>
                        <a:t>We capture model metadata in our repositories, or in a model manifest</a:t>
                      </a:r>
                    </a:p>
                  </a:txBody>
                  <a:tcPr marL="8042" marR="8042" marT="80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2.32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smtClean="0">
                          <a:solidFill>
                            <a:srgbClr val="000000"/>
                          </a:solidFill>
                          <a:effectLst/>
                          <a:latin typeface="Calibri" panose="020F0502020204030204" pitchFamily="34" charset="0"/>
                        </a:rPr>
                        <a:t>limited </a:t>
                      </a:r>
                      <a:r>
                        <a:rPr lang="en-US" sz="1100" b="0" i="0" u="none" strike="noStrike" dirty="0">
                          <a:solidFill>
                            <a:srgbClr val="000000"/>
                          </a:solidFill>
                          <a:effectLst/>
                          <a:latin typeface="Calibri" panose="020F0502020204030204" pitchFamily="34" charset="0"/>
                        </a:rPr>
                        <a:t>Metadata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5523">
                <a:tc>
                  <a:txBody>
                    <a:bodyPr/>
                    <a:lstStyle/>
                    <a:p>
                      <a:pPr algn="ctr" fontAlgn="b"/>
                      <a:r>
                        <a:rPr lang="en-US" sz="900" b="0" i="0" u="none" strike="noStrike">
                          <a:solidFill>
                            <a:srgbClr val="000000"/>
                          </a:solidFill>
                          <a:effectLst/>
                          <a:latin typeface="Calibri" panose="020F0502020204030204" pitchFamily="34" charset="0"/>
                        </a:rPr>
                        <a:t>13</a:t>
                      </a:r>
                    </a:p>
                  </a:txBody>
                  <a:tcPr marL="8042" marR="8042" marT="80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dirty="0">
                          <a:solidFill>
                            <a:srgbClr val="000000"/>
                          </a:solidFill>
                          <a:effectLst/>
                          <a:latin typeface="Calibri" panose="020F0502020204030204" pitchFamily="34" charset="0"/>
                        </a:rPr>
                        <a:t>We use a Supplier Collaboration Environment and have Supplier guidelines</a:t>
                      </a:r>
                    </a:p>
                  </a:txBody>
                  <a:tcPr marL="8042" marR="8042" marT="80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2.56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smtClean="0">
                          <a:solidFill>
                            <a:srgbClr val="000000"/>
                          </a:solidFill>
                          <a:effectLst/>
                          <a:latin typeface="Calibri" panose="020F0502020204030204" pitchFamily="34" charset="0"/>
                        </a:rPr>
                        <a:t>Specific Suppliers</a:t>
                      </a:r>
                      <a:endParaRPr lang="en-US" sz="1100" b="0" i="0"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5523">
                <a:tc>
                  <a:txBody>
                    <a:bodyPr/>
                    <a:lstStyle/>
                    <a:p>
                      <a:pPr algn="ctr" fontAlgn="b"/>
                      <a:r>
                        <a:rPr lang="en-US" sz="900" b="0" i="0" u="none" strike="noStrike">
                          <a:solidFill>
                            <a:srgbClr val="000000"/>
                          </a:solidFill>
                          <a:effectLst/>
                          <a:latin typeface="Calibri" panose="020F0502020204030204" pitchFamily="34" charset="0"/>
                        </a:rPr>
                        <a:t>14</a:t>
                      </a:r>
                    </a:p>
                  </a:txBody>
                  <a:tcPr marL="8042" marR="8042" marT="80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dirty="0">
                          <a:solidFill>
                            <a:srgbClr val="000000"/>
                          </a:solidFill>
                          <a:effectLst/>
                          <a:latin typeface="Calibri" panose="020F0502020204030204" pitchFamily="34" charset="0"/>
                        </a:rPr>
                        <a:t>We consume/host Supplier data into our repositories and integration process</a:t>
                      </a:r>
                    </a:p>
                  </a:txBody>
                  <a:tcPr marL="8042" marR="8042" marT="80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2.44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smtClean="0">
                          <a:solidFill>
                            <a:srgbClr val="000000"/>
                          </a:solidFill>
                          <a:effectLst/>
                          <a:latin typeface="Calibri" panose="020F0502020204030204" pitchFamily="34" charset="0"/>
                        </a:rPr>
                        <a:t>Mostly CAD</a:t>
                      </a:r>
                      <a:endParaRPr lang="en-US" sz="1100" b="0" i="0"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44194">
                <a:tc>
                  <a:txBody>
                    <a:bodyPr/>
                    <a:lstStyle/>
                    <a:p>
                      <a:pPr algn="ctr" fontAlgn="b"/>
                      <a:r>
                        <a:rPr lang="en-US" sz="900" b="0" i="0" u="none" strike="noStrike">
                          <a:solidFill>
                            <a:srgbClr val="000000"/>
                          </a:solidFill>
                          <a:effectLst/>
                          <a:latin typeface="Calibri" panose="020F0502020204030204" pitchFamily="34" charset="0"/>
                        </a:rPr>
                        <a:t>15</a:t>
                      </a:r>
                    </a:p>
                  </a:txBody>
                  <a:tcPr marL="8042" marR="8042" marT="80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dirty="0">
                          <a:solidFill>
                            <a:srgbClr val="000000"/>
                          </a:solidFill>
                          <a:effectLst/>
                          <a:latin typeface="Calibri" panose="020F0502020204030204" pitchFamily="34" charset="0"/>
                        </a:rPr>
                        <a:t>We have internal initiatives supporting the development of data and process standards</a:t>
                      </a:r>
                    </a:p>
                  </a:txBody>
                  <a:tcPr marL="8042" marR="8042" marT="80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3.6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MBSE Standards </a:t>
                      </a:r>
                      <a:r>
                        <a:rPr lang="en-US" sz="1100" b="0" i="0" u="none" strike="noStrike" dirty="0" smtClean="0">
                          <a:solidFill>
                            <a:srgbClr val="000000"/>
                          </a:solidFill>
                          <a:effectLst/>
                          <a:latin typeface="Calibri" panose="020F0502020204030204" pitchFamily="34" charset="0"/>
                        </a:rPr>
                        <a:t>under Development</a:t>
                      </a:r>
                      <a:endParaRPr lang="en-US" sz="1100" b="0" i="0"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44194">
                <a:tc>
                  <a:txBody>
                    <a:bodyPr/>
                    <a:lstStyle/>
                    <a:p>
                      <a:pPr algn="ctr" fontAlgn="b"/>
                      <a:r>
                        <a:rPr lang="en-US" sz="900" b="0" i="0" u="none" strike="noStrike">
                          <a:solidFill>
                            <a:srgbClr val="000000"/>
                          </a:solidFill>
                          <a:effectLst/>
                          <a:latin typeface="Calibri" panose="020F0502020204030204" pitchFamily="34" charset="0"/>
                        </a:rPr>
                        <a:t>16</a:t>
                      </a:r>
                    </a:p>
                  </a:txBody>
                  <a:tcPr marL="8042" marR="8042" marT="80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dirty="0">
                          <a:solidFill>
                            <a:srgbClr val="000000"/>
                          </a:solidFill>
                          <a:effectLst/>
                          <a:latin typeface="Calibri" panose="020F0502020204030204" pitchFamily="34" charset="0"/>
                        </a:rPr>
                        <a:t>The MBD skills may be another organization but maturity states account for their integration</a:t>
                      </a:r>
                    </a:p>
                  </a:txBody>
                  <a:tcPr marL="8042" marR="8042" marT="80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2.12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smtClean="0">
                          <a:solidFill>
                            <a:srgbClr val="000000"/>
                          </a:solidFill>
                          <a:effectLst/>
                          <a:latin typeface="Calibri" panose="020F0502020204030204" pitchFamily="34" charset="0"/>
                        </a:rPr>
                        <a:t>limited process control</a:t>
                      </a:r>
                      <a:endParaRPr lang="en-US" sz="1100" b="0" i="0"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44194">
                <a:tc>
                  <a:txBody>
                    <a:bodyPr/>
                    <a:lstStyle/>
                    <a:p>
                      <a:pPr algn="ctr" fontAlgn="b"/>
                      <a:r>
                        <a:rPr lang="en-US" sz="900" b="0" i="0" u="none" strike="noStrike">
                          <a:solidFill>
                            <a:srgbClr val="000000"/>
                          </a:solidFill>
                          <a:effectLst/>
                          <a:latin typeface="Calibri" panose="020F0502020204030204" pitchFamily="34" charset="0"/>
                        </a:rPr>
                        <a:t>17</a:t>
                      </a:r>
                    </a:p>
                  </a:txBody>
                  <a:tcPr marL="8042" marR="8042" marT="80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dirty="0">
                          <a:solidFill>
                            <a:srgbClr val="000000"/>
                          </a:solidFill>
                          <a:effectLst/>
                          <a:latin typeface="Calibri" panose="020F0502020204030204" pitchFamily="34" charset="0"/>
                        </a:rPr>
                        <a:t>Integration tools (RDF Graph, LPG, queries, analytics) satisfy or supplement the process</a:t>
                      </a:r>
                    </a:p>
                  </a:txBody>
                  <a:tcPr marL="8042" marR="8042" marT="80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2.24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smtClean="0">
                          <a:solidFill>
                            <a:srgbClr val="000000"/>
                          </a:solidFill>
                          <a:effectLst/>
                          <a:latin typeface="Calibri" panose="020F0502020204030204" pitchFamily="34" charset="0"/>
                        </a:rPr>
                        <a:t>Select departments</a:t>
                      </a:r>
                      <a:endParaRPr lang="en-US" sz="1100" b="0" i="0"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19801534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Survey Results -  Workshop Participant Responses</a:t>
            </a:r>
            <a:endParaRPr lang="en-US" dirty="0"/>
          </a:p>
        </p:txBody>
      </p:sp>
      <p:graphicFrame>
        <p:nvGraphicFramePr>
          <p:cNvPr id="4" name="Chart 3"/>
          <p:cNvGraphicFramePr>
            <a:graphicFrameLocks/>
          </p:cNvGraphicFramePr>
          <p:nvPr>
            <p:extLst>
              <p:ext uri="{D42A27DB-BD31-4B8C-83A1-F6EECF244321}">
                <p14:modId xmlns:p14="http://schemas.microsoft.com/office/powerpoint/2010/main" val="4086048670"/>
              </p:ext>
            </p:extLst>
          </p:nvPr>
        </p:nvGraphicFramePr>
        <p:xfrm>
          <a:off x="1783533" y="1511929"/>
          <a:ext cx="8175279" cy="467158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992714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 xmlns:a16="http://schemas.microsoft.com/office/drawing/2014/main" id="{AB6DB12C-634F-4C04-9B78-38915240667D}"/>
              </a:ext>
            </a:extLst>
          </p:cNvPr>
          <p:cNvSpPr>
            <a:spLocks noGrp="1"/>
          </p:cNvSpPr>
          <p:nvPr>
            <p:ph idx="1"/>
          </p:nvPr>
        </p:nvSpPr>
        <p:spPr>
          <a:xfrm>
            <a:off x="0" y="1536700"/>
            <a:ext cx="12192000" cy="4805734"/>
          </a:xfrm>
        </p:spPr>
        <p:txBody>
          <a:bodyPr/>
          <a:lstStyle/>
          <a:p>
            <a:pPr marL="457200">
              <a:spcBef>
                <a:spcPts val="1800"/>
              </a:spcBef>
            </a:pPr>
            <a:r>
              <a:rPr lang="en-US" sz="2800" dirty="0" smtClean="0"/>
              <a:t>Capability </a:t>
            </a:r>
            <a:r>
              <a:rPr lang="en-US" sz="2800" dirty="0"/>
              <a:t>Assessment Criteria </a:t>
            </a:r>
            <a:r>
              <a:rPr lang="en-US" sz="2800" dirty="0" smtClean="0"/>
              <a:t>(define MBSE)</a:t>
            </a:r>
          </a:p>
          <a:p>
            <a:pPr marL="457200">
              <a:spcBef>
                <a:spcPts val="1800"/>
              </a:spcBef>
            </a:pPr>
            <a:r>
              <a:rPr lang="en-US" sz="2800" dirty="0" smtClean="0"/>
              <a:t>Develop an Industry Scorecard and Rating</a:t>
            </a:r>
          </a:p>
          <a:p>
            <a:pPr marL="457200">
              <a:spcBef>
                <a:spcPts val="1800"/>
              </a:spcBef>
            </a:pPr>
            <a:r>
              <a:rPr lang="en-US" sz="2800" dirty="0" smtClean="0"/>
              <a:t>Teams:  Rating </a:t>
            </a:r>
            <a:r>
              <a:rPr lang="en-US" sz="2800" dirty="0"/>
              <a:t>your Company</a:t>
            </a:r>
          </a:p>
          <a:p>
            <a:pPr marL="457200">
              <a:spcBef>
                <a:spcPts val="1800"/>
              </a:spcBef>
            </a:pPr>
            <a:r>
              <a:rPr lang="en-US" sz="2800" dirty="0" smtClean="0"/>
              <a:t>Teams:  Prioritizing </a:t>
            </a:r>
            <a:r>
              <a:rPr lang="en-US" sz="2800" dirty="0"/>
              <a:t>Gaps and Strengths, Industry </a:t>
            </a:r>
            <a:r>
              <a:rPr lang="en-US" sz="2800" dirty="0" smtClean="0"/>
              <a:t>and Company</a:t>
            </a:r>
            <a:br>
              <a:rPr lang="en-US" sz="2800" dirty="0" smtClean="0"/>
            </a:br>
            <a:r>
              <a:rPr lang="en-US" sz="2800" dirty="0" smtClean="0"/>
              <a:t>Internal and external design collaboration</a:t>
            </a:r>
            <a:br>
              <a:rPr lang="en-US" sz="2800" dirty="0" smtClean="0"/>
            </a:br>
            <a:r>
              <a:rPr lang="en-US" sz="2800" dirty="0" smtClean="0"/>
              <a:t>Support for interoperability</a:t>
            </a:r>
            <a:endParaRPr lang="en-US" sz="2800" dirty="0"/>
          </a:p>
          <a:p>
            <a:pPr marL="457200">
              <a:spcBef>
                <a:spcPts val="1800"/>
              </a:spcBef>
            </a:pPr>
            <a:r>
              <a:rPr lang="en-US" sz="2800" dirty="0"/>
              <a:t>Gaps and Strengths - Teams Report-out</a:t>
            </a:r>
          </a:p>
          <a:p>
            <a:endParaRPr lang="en-US" sz="2800" dirty="0"/>
          </a:p>
        </p:txBody>
      </p:sp>
      <p:sp>
        <p:nvSpPr>
          <p:cNvPr id="2" name="Title 1"/>
          <p:cNvSpPr>
            <a:spLocks noGrp="1"/>
          </p:cNvSpPr>
          <p:nvPr>
            <p:ph type="title"/>
          </p:nvPr>
        </p:nvSpPr>
        <p:spPr>
          <a:xfrm>
            <a:off x="0" y="216218"/>
            <a:ext cx="9144000" cy="565150"/>
          </a:xfrm>
        </p:spPr>
        <p:txBody>
          <a:bodyPr/>
          <a:lstStyle/>
          <a:p>
            <a:r>
              <a:rPr lang="en-US" dirty="0"/>
              <a:t>Workshop </a:t>
            </a:r>
            <a:r>
              <a:rPr lang="en-US" dirty="0" smtClean="0"/>
              <a:t>Exercise Agenda</a:t>
            </a:r>
            <a:endParaRPr lang="en-US" dirty="0"/>
          </a:p>
        </p:txBody>
      </p:sp>
    </p:spTree>
    <p:extLst>
      <p:ext uri="{BB962C8B-B14F-4D97-AF65-F5344CB8AC3E}">
        <p14:creationId xmlns:p14="http://schemas.microsoft.com/office/powerpoint/2010/main" val="99101201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1"/>
          <p:cNvSpPr txBox="1">
            <a:spLocks/>
          </p:cNvSpPr>
          <p:nvPr/>
        </p:nvSpPr>
        <p:spPr bwMode="auto">
          <a:xfrm>
            <a:off x="283782" y="1024426"/>
            <a:ext cx="11638838" cy="5446363"/>
          </a:xfrm>
          <a:prstGeom prst="rect">
            <a:avLst/>
          </a:prstGeom>
          <a:noFill/>
          <a:ln w="9525">
            <a:noFill/>
            <a:miter lim="800000"/>
            <a:headEnd/>
            <a:tailEnd/>
          </a:ln>
        </p:spPr>
        <p:txBody>
          <a:bodyPr vert="horz" wrap="square" lIns="432000" tIns="182880" rIns="457200" bIns="44450" numCol="1" anchor="t" anchorCtr="0" compatLnSpc="1">
            <a:prstTxWarp prst="textNoShape">
              <a:avLst/>
            </a:prstTxWarp>
            <a:spAutoFit/>
          </a:bodyPr>
          <a:lstStyle>
            <a:lvl1pPr marL="225425" indent="-225425" algn="l" defTabSz="885825" rtl="0" eaLnBrk="0" fontAlgn="base" hangingPunct="0">
              <a:spcBef>
                <a:spcPct val="0"/>
              </a:spcBef>
              <a:spcAft>
                <a:spcPct val="0"/>
              </a:spcAft>
              <a:buClr>
                <a:schemeClr val="accent2"/>
              </a:buClr>
              <a:buChar char="•"/>
              <a:defRPr sz="2400" b="1">
                <a:solidFill>
                  <a:srgbClr val="000000"/>
                </a:solidFill>
                <a:latin typeface="+mn-lt"/>
                <a:ea typeface="+mn-ea"/>
                <a:cs typeface="+mn-cs"/>
              </a:defRPr>
            </a:lvl1pPr>
            <a:lvl2pPr marL="687388" indent="-233363" algn="l" defTabSz="885825" rtl="0" eaLnBrk="0" fontAlgn="base" hangingPunct="0">
              <a:spcBef>
                <a:spcPct val="0"/>
              </a:spcBef>
              <a:spcAft>
                <a:spcPct val="0"/>
              </a:spcAft>
              <a:buClr>
                <a:schemeClr val="accent2"/>
              </a:buClr>
              <a:buChar char="•"/>
              <a:defRPr sz="2000" b="1">
                <a:solidFill>
                  <a:srgbClr val="000000"/>
                </a:solidFill>
                <a:latin typeface="+mn-lt"/>
              </a:defRPr>
            </a:lvl2pPr>
            <a:lvl3pPr marL="1144588" indent="-222250" algn="l" defTabSz="885825" rtl="0" eaLnBrk="0" fontAlgn="base" hangingPunct="0">
              <a:spcBef>
                <a:spcPct val="0"/>
              </a:spcBef>
              <a:spcAft>
                <a:spcPct val="0"/>
              </a:spcAft>
              <a:buClr>
                <a:schemeClr val="accent2"/>
              </a:buClr>
              <a:buChar char="–"/>
              <a:defRPr sz="2400" b="1">
                <a:solidFill>
                  <a:srgbClr val="000000"/>
                </a:solidFill>
                <a:latin typeface="+mn-lt"/>
              </a:defRPr>
            </a:lvl3pPr>
            <a:lvl4pPr marL="1712913" indent="-228600" algn="l" defTabSz="885825" rtl="0" eaLnBrk="0" fontAlgn="base" hangingPunct="0">
              <a:spcBef>
                <a:spcPct val="20000"/>
              </a:spcBef>
              <a:spcAft>
                <a:spcPct val="0"/>
              </a:spcAft>
              <a:buChar char="–"/>
              <a:defRPr sz="2000">
                <a:solidFill>
                  <a:schemeClr val="tx1"/>
                </a:solidFill>
                <a:latin typeface="Times New Roman" pitchFamily="18" charset="0"/>
              </a:defRPr>
            </a:lvl4pPr>
            <a:lvl5pPr marL="2057400" indent="-228600" algn="l" defTabSz="885825" rtl="0" eaLnBrk="0" fontAlgn="base" hangingPunct="0">
              <a:spcBef>
                <a:spcPct val="20000"/>
              </a:spcBef>
              <a:spcAft>
                <a:spcPct val="0"/>
              </a:spcAft>
              <a:buChar char="•"/>
              <a:defRPr sz="2000">
                <a:solidFill>
                  <a:schemeClr val="tx1"/>
                </a:solidFill>
                <a:latin typeface="Times New Roman" pitchFamily="18" charset="0"/>
              </a:defRPr>
            </a:lvl5pPr>
            <a:lvl6pPr marL="2514600" indent="-228600" algn="l" defTabSz="885825" rtl="0" eaLnBrk="0" fontAlgn="base" hangingPunct="0">
              <a:spcBef>
                <a:spcPct val="20000"/>
              </a:spcBef>
              <a:spcAft>
                <a:spcPct val="0"/>
              </a:spcAft>
              <a:buChar char="•"/>
              <a:defRPr sz="2000">
                <a:solidFill>
                  <a:schemeClr val="tx1"/>
                </a:solidFill>
                <a:latin typeface="Times New Roman" pitchFamily="18" charset="0"/>
              </a:defRPr>
            </a:lvl6pPr>
            <a:lvl7pPr marL="2971800" indent="-228600" algn="l" defTabSz="885825" rtl="0" eaLnBrk="0" fontAlgn="base" hangingPunct="0">
              <a:spcBef>
                <a:spcPct val="20000"/>
              </a:spcBef>
              <a:spcAft>
                <a:spcPct val="0"/>
              </a:spcAft>
              <a:buChar char="•"/>
              <a:defRPr sz="2000">
                <a:solidFill>
                  <a:schemeClr val="tx1"/>
                </a:solidFill>
                <a:latin typeface="Times New Roman" pitchFamily="18" charset="0"/>
              </a:defRPr>
            </a:lvl7pPr>
            <a:lvl8pPr marL="3429000" indent="-228600" algn="l" defTabSz="885825" rtl="0" eaLnBrk="0" fontAlgn="base" hangingPunct="0">
              <a:spcBef>
                <a:spcPct val="20000"/>
              </a:spcBef>
              <a:spcAft>
                <a:spcPct val="0"/>
              </a:spcAft>
              <a:buChar char="•"/>
              <a:defRPr sz="2000">
                <a:solidFill>
                  <a:schemeClr val="tx1"/>
                </a:solidFill>
                <a:latin typeface="Times New Roman" pitchFamily="18" charset="0"/>
              </a:defRPr>
            </a:lvl8pPr>
            <a:lvl9pPr marL="3886200" indent="-228600" algn="l" defTabSz="885825" rtl="0" eaLnBrk="0" fontAlgn="base" hangingPunct="0">
              <a:spcBef>
                <a:spcPct val="20000"/>
              </a:spcBef>
              <a:spcAft>
                <a:spcPct val="0"/>
              </a:spcAft>
              <a:buChar char="•"/>
              <a:defRPr sz="2000">
                <a:solidFill>
                  <a:schemeClr val="tx1"/>
                </a:solidFill>
                <a:latin typeface="Times New Roman" pitchFamily="18" charset="0"/>
              </a:defRPr>
            </a:lvl9pPr>
          </a:lstStyle>
          <a:p>
            <a:r>
              <a:rPr lang="en-US" kern="0" dirty="0" smtClean="0"/>
              <a:t>2014 - The first Systems Engineering Track for MBSE</a:t>
            </a:r>
          </a:p>
          <a:p>
            <a:pPr marL="454025" lvl="1" indent="0">
              <a:buNone/>
            </a:pPr>
            <a:r>
              <a:rPr lang="en-US" kern="0" dirty="0" smtClean="0"/>
              <a:t>The impact on PLM, Contributions/Suggestions from Multiple Industries</a:t>
            </a:r>
          </a:p>
          <a:p>
            <a:pPr>
              <a:spcBef>
                <a:spcPts val="1800"/>
              </a:spcBef>
            </a:pPr>
            <a:r>
              <a:rPr lang="en-US" kern="0" dirty="0" smtClean="0"/>
              <a:t>2015 - The first MBSE Workshop - </a:t>
            </a:r>
            <a:r>
              <a:rPr lang="en-US" kern="0" dirty="0"/>
              <a:t>OEM to Supplier Interoperability</a:t>
            </a:r>
            <a:endParaRPr lang="en-US" kern="0" dirty="0" smtClean="0"/>
          </a:p>
          <a:p>
            <a:pPr marL="454025" lvl="1" indent="0">
              <a:buNone/>
            </a:pPr>
            <a:r>
              <a:rPr lang="en-US" kern="0" dirty="0" smtClean="0"/>
              <a:t>Prioritized Industry Data Standards: SysML, OSLC, FMI, ReqIF</a:t>
            </a:r>
          </a:p>
          <a:p>
            <a:pPr>
              <a:spcBef>
                <a:spcPts val="1800"/>
              </a:spcBef>
            </a:pPr>
            <a:r>
              <a:rPr lang="en-US" kern="0" dirty="0" smtClean="0"/>
              <a:t>2016 MBSE Workshop - the Roadmap outline</a:t>
            </a:r>
          </a:p>
          <a:p>
            <a:pPr marL="454025" lvl="1" indent="0">
              <a:buNone/>
            </a:pPr>
            <a:r>
              <a:rPr lang="en-US" kern="0" dirty="0" smtClean="0"/>
              <a:t>Implementation issues - where/how to start, the role of the PLM Vendors</a:t>
            </a:r>
          </a:p>
          <a:p>
            <a:pPr>
              <a:spcBef>
                <a:spcPts val="1800"/>
              </a:spcBef>
            </a:pPr>
            <a:r>
              <a:rPr lang="en-US" kern="0" dirty="0"/>
              <a:t>2017 MBSE Workshop </a:t>
            </a:r>
            <a:r>
              <a:rPr lang="en-US" kern="0" dirty="0" smtClean="0"/>
              <a:t>- Gaps </a:t>
            </a:r>
            <a:r>
              <a:rPr lang="en-US" kern="0" dirty="0"/>
              <a:t>in the </a:t>
            </a:r>
            <a:r>
              <a:rPr lang="en-US" kern="0" dirty="0" smtClean="0"/>
              <a:t>Roadmap</a:t>
            </a:r>
            <a:endParaRPr lang="en-US" kern="0" dirty="0"/>
          </a:p>
          <a:p>
            <a:pPr marL="454025" lvl="1" indent="0">
              <a:buNone/>
            </a:pPr>
            <a:r>
              <a:rPr lang="en-US" kern="0" dirty="0"/>
              <a:t>Interoperability </a:t>
            </a:r>
            <a:r>
              <a:rPr lang="en-US" kern="0" dirty="0" smtClean="0"/>
              <a:t>Issues, the </a:t>
            </a:r>
            <a:r>
              <a:rPr lang="en-US" kern="0" dirty="0"/>
              <a:t>need for Leadership</a:t>
            </a:r>
          </a:p>
          <a:p>
            <a:pPr>
              <a:spcBef>
                <a:spcPts val="1800"/>
              </a:spcBef>
            </a:pPr>
            <a:r>
              <a:rPr lang="en-US" kern="0" dirty="0" smtClean="0"/>
              <a:t>2018 </a:t>
            </a:r>
            <a:r>
              <a:rPr lang="en-US" dirty="0" smtClean="0"/>
              <a:t>Improving/Integrating </a:t>
            </a:r>
            <a:r>
              <a:rPr lang="en-US" dirty="0"/>
              <a:t>our Models with </a:t>
            </a:r>
            <a:r>
              <a:rPr lang="en-US" dirty="0" smtClean="0"/>
              <a:t>meta-data</a:t>
            </a:r>
            <a:endParaRPr lang="en-US" kern="0" dirty="0" smtClean="0"/>
          </a:p>
          <a:p>
            <a:pPr marL="454025" lvl="1" indent="0">
              <a:buNone/>
            </a:pPr>
            <a:r>
              <a:rPr lang="en-US" kern="0" dirty="0" smtClean="0"/>
              <a:t>The State of the Industry, opportunities, update our Roadmap, upgrade a Bicycle</a:t>
            </a:r>
          </a:p>
          <a:p>
            <a:pPr>
              <a:spcBef>
                <a:spcPts val="1800"/>
              </a:spcBef>
            </a:pPr>
            <a:r>
              <a:rPr lang="en-US" kern="0" dirty="0" smtClean="0"/>
              <a:t>2019 </a:t>
            </a:r>
            <a:r>
              <a:rPr lang="en-US" dirty="0" smtClean="0"/>
              <a:t>Managing Supplier Requirements</a:t>
            </a:r>
            <a:endParaRPr lang="en-US" kern="0" dirty="0"/>
          </a:p>
          <a:p>
            <a:pPr marL="454025" lvl="1" indent="0">
              <a:buNone/>
            </a:pPr>
            <a:r>
              <a:rPr lang="en-US" kern="0" dirty="0" smtClean="0"/>
              <a:t>Evaluate a collaboration space and create a procurement specification for a box</a:t>
            </a:r>
            <a:endParaRPr lang="en-US" kern="0" dirty="0"/>
          </a:p>
        </p:txBody>
      </p:sp>
      <p:sp>
        <p:nvSpPr>
          <p:cNvPr id="2" name="Title 1"/>
          <p:cNvSpPr>
            <a:spLocks noGrp="1"/>
          </p:cNvSpPr>
          <p:nvPr>
            <p:ph type="title"/>
          </p:nvPr>
        </p:nvSpPr>
        <p:spPr/>
        <p:txBody>
          <a:bodyPr/>
          <a:lstStyle/>
          <a:p>
            <a:r>
              <a:rPr lang="en-US" dirty="0" smtClean="0"/>
              <a:t>MBSE Workshop History</a:t>
            </a:r>
            <a:endParaRPr lang="en-US" dirty="0"/>
          </a:p>
        </p:txBody>
      </p:sp>
    </p:spTree>
    <p:extLst>
      <p:ext uri="{BB962C8B-B14F-4D97-AF65-F5344CB8AC3E}">
        <p14:creationId xmlns:p14="http://schemas.microsoft.com/office/powerpoint/2010/main" val="194690814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p:cNvSpPr txBox="1">
            <a:spLocks/>
          </p:cNvSpPr>
          <p:nvPr/>
        </p:nvSpPr>
        <p:spPr>
          <a:xfrm>
            <a:off x="1524000" y="193329"/>
            <a:ext cx="9144000" cy="564257"/>
          </a:xfrm>
          <a:prstGeom prst="rect">
            <a:avLst/>
          </a:prstGeom>
        </p:spPr>
        <p:txBody>
          <a:bodyPr/>
          <a:lstStyle>
            <a:lvl1pPr algn="l" defTabSz="885825" rtl="0" eaLnBrk="0" fontAlgn="base" hangingPunct="0">
              <a:lnSpc>
                <a:spcPts val="2600"/>
              </a:lnSpc>
              <a:spcBef>
                <a:spcPct val="0"/>
              </a:spcBef>
              <a:spcAft>
                <a:spcPct val="0"/>
              </a:spcAft>
              <a:defRPr sz="2400" b="1">
                <a:solidFill>
                  <a:schemeClr val="bg1"/>
                </a:solidFill>
                <a:latin typeface="+mj-lt"/>
                <a:ea typeface="+mj-ea"/>
                <a:cs typeface="+mj-cs"/>
              </a:defRPr>
            </a:lvl1pPr>
            <a:lvl2pPr algn="l" defTabSz="885825" rtl="0" eaLnBrk="0" fontAlgn="base" hangingPunct="0">
              <a:lnSpc>
                <a:spcPts val="2600"/>
              </a:lnSpc>
              <a:spcBef>
                <a:spcPct val="0"/>
              </a:spcBef>
              <a:spcAft>
                <a:spcPct val="0"/>
              </a:spcAft>
              <a:defRPr sz="2400" b="1">
                <a:solidFill>
                  <a:schemeClr val="bg1"/>
                </a:solidFill>
                <a:latin typeface="Arial" charset="0"/>
              </a:defRPr>
            </a:lvl2pPr>
            <a:lvl3pPr algn="l" defTabSz="885825" rtl="0" eaLnBrk="0" fontAlgn="base" hangingPunct="0">
              <a:lnSpc>
                <a:spcPts val="2600"/>
              </a:lnSpc>
              <a:spcBef>
                <a:spcPct val="0"/>
              </a:spcBef>
              <a:spcAft>
                <a:spcPct val="0"/>
              </a:spcAft>
              <a:defRPr sz="2400" b="1">
                <a:solidFill>
                  <a:schemeClr val="bg1"/>
                </a:solidFill>
                <a:latin typeface="Arial" charset="0"/>
              </a:defRPr>
            </a:lvl3pPr>
            <a:lvl4pPr algn="l" defTabSz="885825" rtl="0" eaLnBrk="0" fontAlgn="base" hangingPunct="0">
              <a:lnSpc>
                <a:spcPts val="2600"/>
              </a:lnSpc>
              <a:spcBef>
                <a:spcPct val="0"/>
              </a:spcBef>
              <a:spcAft>
                <a:spcPct val="0"/>
              </a:spcAft>
              <a:defRPr sz="2400" b="1">
                <a:solidFill>
                  <a:schemeClr val="bg1"/>
                </a:solidFill>
                <a:latin typeface="Arial" charset="0"/>
              </a:defRPr>
            </a:lvl4pPr>
            <a:lvl5pPr algn="l" defTabSz="885825" rtl="0" eaLnBrk="0" fontAlgn="base" hangingPunct="0">
              <a:lnSpc>
                <a:spcPts val="2600"/>
              </a:lnSpc>
              <a:spcBef>
                <a:spcPct val="0"/>
              </a:spcBef>
              <a:spcAft>
                <a:spcPct val="0"/>
              </a:spcAft>
              <a:defRPr sz="2400" b="1">
                <a:solidFill>
                  <a:schemeClr val="bg1"/>
                </a:solidFill>
                <a:latin typeface="Arial" charset="0"/>
              </a:defRPr>
            </a:lvl5pPr>
            <a:lvl6pPr marL="457200" algn="l" defTabSz="885825" rtl="0" eaLnBrk="0" fontAlgn="base" hangingPunct="0">
              <a:lnSpc>
                <a:spcPts val="2600"/>
              </a:lnSpc>
              <a:spcBef>
                <a:spcPct val="0"/>
              </a:spcBef>
              <a:spcAft>
                <a:spcPct val="0"/>
              </a:spcAft>
              <a:defRPr sz="2400" b="1">
                <a:solidFill>
                  <a:schemeClr val="bg1"/>
                </a:solidFill>
                <a:latin typeface="Arial" charset="0"/>
              </a:defRPr>
            </a:lvl6pPr>
            <a:lvl7pPr marL="914400" algn="l" defTabSz="885825" rtl="0" eaLnBrk="0" fontAlgn="base" hangingPunct="0">
              <a:lnSpc>
                <a:spcPts val="2600"/>
              </a:lnSpc>
              <a:spcBef>
                <a:spcPct val="0"/>
              </a:spcBef>
              <a:spcAft>
                <a:spcPct val="0"/>
              </a:spcAft>
              <a:defRPr sz="2400" b="1">
                <a:solidFill>
                  <a:schemeClr val="bg1"/>
                </a:solidFill>
                <a:latin typeface="Arial" charset="0"/>
              </a:defRPr>
            </a:lvl7pPr>
            <a:lvl8pPr marL="1371600" algn="l" defTabSz="885825" rtl="0" eaLnBrk="0" fontAlgn="base" hangingPunct="0">
              <a:lnSpc>
                <a:spcPts val="2600"/>
              </a:lnSpc>
              <a:spcBef>
                <a:spcPct val="0"/>
              </a:spcBef>
              <a:spcAft>
                <a:spcPct val="0"/>
              </a:spcAft>
              <a:defRPr sz="2400" b="1">
                <a:solidFill>
                  <a:schemeClr val="bg1"/>
                </a:solidFill>
                <a:latin typeface="Arial" charset="0"/>
              </a:defRPr>
            </a:lvl8pPr>
            <a:lvl9pPr marL="1828800" algn="l" defTabSz="885825" rtl="0" eaLnBrk="0" fontAlgn="base" hangingPunct="0">
              <a:lnSpc>
                <a:spcPts val="2600"/>
              </a:lnSpc>
              <a:spcBef>
                <a:spcPct val="0"/>
              </a:spcBef>
              <a:spcAft>
                <a:spcPct val="0"/>
              </a:spcAft>
              <a:defRPr sz="2400" b="1">
                <a:solidFill>
                  <a:schemeClr val="bg1"/>
                </a:solidFill>
                <a:latin typeface="Arial" charset="0"/>
              </a:defRPr>
            </a:lvl9pPr>
          </a:lstStyle>
          <a:p>
            <a:r>
              <a:rPr lang="en-US" kern="0" dirty="0" smtClean="0"/>
              <a:t>2015 to 2018 Workshop:  Industry Roadmap</a:t>
            </a:r>
            <a:endParaRPr lang="en-US" kern="0" dirty="0"/>
          </a:p>
        </p:txBody>
      </p:sp>
      <p:cxnSp>
        <p:nvCxnSpPr>
          <p:cNvPr id="4" name="Straight Connector 3"/>
          <p:cNvCxnSpPr/>
          <p:nvPr/>
        </p:nvCxnSpPr>
        <p:spPr bwMode="auto">
          <a:xfrm>
            <a:off x="2121720" y="6143002"/>
            <a:ext cx="8240982" cy="0"/>
          </a:xfrm>
          <a:prstGeom prst="line">
            <a:avLst/>
          </a:prstGeom>
          <a:noFill/>
          <a:ln w="28575" cap="flat" cmpd="sng" algn="ctr">
            <a:solidFill>
              <a:srgbClr val="000000"/>
            </a:solidFill>
            <a:prstDash val="solid"/>
            <a:round/>
            <a:headEnd type="none" w="sm" len="sm"/>
            <a:tailEnd type="none" w="sm" len="sm"/>
          </a:ln>
          <a:effectLst/>
        </p:spPr>
      </p:cxnSp>
      <p:cxnSp>
        <p:nvCxnSpPr>
          <p:cNvPr id="5" name="Straight Connector 4"/>
          <p:cNvCxnSpPr/>
          <p:nvPr/>
        </p:nvCxnSpPr>
        <p:spPr bwMode="auto">
          <a:xfrm>
            <a:off x="3988620" y="1267476"/>
            <a:ext cx="0" cy="4902073"/>
          </a:xfrm>
          <a:prstGeom prst="line">
            <a:avLst/>
          </a:prstGeom>
          <a:noFill/>
          <a:ln w="28575" cap="flat" cmpd="sng" algn="ctr">
            <a:solidFill>
              <a:srgbClr val="000000"/>
            </a:solidFill>
            <a:prstDash val="solid"/>
            <a:round/>
            <a:headEnd type="none" w="sm" len="sm"/>
            <a:tailEnd type="none" w="sm" len="sm"/>
          </a:ln>
          <a:effectLst/>
        </p:spPr>
      </p:cxnSp>
      <p:cxnSp>
        <p:nvCxnSpPr>
          <p:cNvPr id="6" name="Straight Connector 5"/>
          <p:cNvCxnSpPr/>
          <p:nvPr/>
        </p:nvCxnSpPr>
        <p:spPr bwMode="auto">
          <a:xfrm>
            <a:off x="5449727" y="1576213"/>
            <a:ext cx="0" cy="4563999"/>
          </a:xfrm>
          <a:prstGeom prst="line">
            <a:avLst/>
          </a:prstGeom>
          <a:noFill/>
          <a:ln w="9525" cap="flat" cmpd="sng" algn="ctr">
            <a:solidFill>
              <a:srgbClr val="FFFFFF">
                <a:lumMod val="75000"/>
              </a:srgbClr>
            </a:solidFill>
            <a:prstDash val="solid"/>
            <a:round/>
            <a:headEnd type="none" w="sm" len="sm"/>
            <a:tailEnd type="none" w="sm" len="sm"/>
          </a:ln>
          <a:effectLst/>
        </p:spPr>
      </p:cxnSp>
      <p:cxnSp>
        <p:nvCxnSpPr>
          <p:cNvPr id="7" name="Straight Connector 6"/>
          <p:cNvCxnSpPr/>
          <p:nvPr/>
        </p:nvCxnSpPr>
        <p:spPr bwMode="auto">
          <a:xfrm>
            <a:off x="6781068" y="1576213"/>
            <a:ext cx="0" cy="4563999"/>
          </a:xfrm>
          <a:prstGeom prst="line">
            <a:avLst/>
          </a:prstGeom>
          <a:noFill/>
          <a:ln w="9525" cap="flat" cmpd="sng" algn="ctr">
            <a:solidFill>
              <a:srgbClr val="FFFFFF">
                <a:lumMod val="75000"/>
              </a:srgbClr>
            </a:solidFill>
            <a:prstDash val="solid"/>
            <a:round/>
            <a:headEnd type="none" w="sm" len="sm"/>
            <a:tailEnd type="none" w="sm" len="sm"/>
          </a:ln>
          <a:effectLst/>
        </p:spPr>
      </p:cxnSp>
      <p:cxnSp>
        <p:nvCxnSpPr>
          <p:cNvPr id="8" name="Straight Connector 7"/>
          <p:cNvCxnSpPr/>
          <p:nvPr/>
        </p:nvCxnSpPr>
        <p:spPr bwMode="auto">
          <a:xfrm>
            <a:off x="8037507" y="1576213"/>
            <a:ext cx="0" cy="4563999"/>
          </a:xfrm>
          <a:prstGeom prst="line">
            <a:avLst/>
          </a:prstGeom>
          <a:noFill/>
          <a:ln w="9525" cap="flat" cmpd="sng" algn="ctr">
            <a:solidFill>
              <a:srgbClr val="FFFFFF">
                <a:lumMod val="75000"/>
              </a:srgbClr>
            </a:solidFill>
            <a:prstDash val="solid"/>
            <a:round/>
            <a:headEnd type="none" w="sm" len="sm"/>
            <a:tailEnd type="none" w="sm" len="sm"/>
          </a:ln>
          <a:effectLst/>
        </p:spPr>
      </p:cxnSp>
      <p:cxnSp>
        <p:nvCxnSpPr>
          <p:cNvPr id="9" name="Straight Connector 8"/>
          <p:cNvCxnSpPr/>
          <p:nvPr/>
        </p:nvCxnSpPr>
        <p:spPr bwMode="auto">
          <a:xfrm>
            <a:off x="9185968" y="1576213"/>
            <a:ext cx="0" cy="4563999"/>
          </a:xfrm>
          <a:prstGeom prst="line">
            <a:avLst/>
          </a:prstGeom>
          <a:noFill/>
          <a:ln w="9525" cap="flat" cmpd="sng" algn="ctr">
            <a:solidFill>
              <a:srgbClr val="FFFFFF">
                <a:lumMod val="75000"/>
              </a:srgbClr>
            </a:solidFill>
            <a:prstDash val="solid"/>
            <a:round/>
            <a:headEnd type="none" w="sm" len="sm"/>
            <a:tailEnd type="none" w="sm" len="sm"/>
          </a:ln>
          <a:effectLst/>
        </p:spPr>
      </p:cxnSp>
      <p:cxnSp>
        <p:nvCxnSpPr>
          <p:cNvPr id="10" name="Straight Connector 9"/>
          <p:cNvCxnSpPr/>
          <p:nvPr/>
        </p:nvCxnSpPr>
        <p:spPr bwMode="auto">
          <a:xfrm>
            <a:off x="3988620" y="1580175"/>
            <a:ext cx="6374082" cy="0"/>
          </a:xfrm>
          <a:prstGeom prst="line">
            <a:avLst/>
          </a:prstGeom>
          <a:noFill/>
          <a:ln w="9525" cap="flat" cmpd="sng" algn="ctr">
            <a:solidFill>
              <a:srgbClr val="000000"/>
            </a:solidFill>
            <a:prstDash val="solid"/>
            <a:round/>
            <a:headEnd type="none" w="sm" len="sm"/>
            <a:tailEnd type="none" w="sm" len="sm"/>
          </a:ln>
          <a:effectLst/>
        </p:spPr>
      </p:cxnSp>
      <p:sp>
        <p:nvSpPr>
          <p:cNvPr id="11" name="TextBox 10"/>
          <p:cNvSpPr txBox="1"/>
          <p:nvPr/>
        </p:nvSpPr>
        <p:spPr>
          <a:xfrm>
            <a:off x="4526761" y="1356580"/>
            <a:ext cx="507375" cy="276999"/>
          </a:xfrm>
          <a:prstGeom prst="rect">
            <a:avLst/>
          </a:prstGeom>
          <a:noFill/>
        </p:spPr>
        <p:txBody>
          <a:bodyPr wrap="square" rIns="0" rtlCol="0">
            <a:spAutoFit/>
          </a:bodyPr>
          <a:lstStyle/>
          <a:p>
            <a:pPr>
              <a:defRPr/>
            </a:pPr>
            <a:r>
              <a:rPr lang="en-US" sz="1200" kern="0" dirty="0">
                <a:solidFill>
                  <a:schemeClr val="tx2"/>
                </a:solidFill>
              </a:rPr>
              <a:t>2015</a:t>
            </a:r>
          </a:p>
        </p:txBody>
      </p:sp>
      <p:sp>
        <p:nvSpPr>
          <p:cNvPr id="12" name="TextBox 11"/>
          <p:cNvSpPr txBox="1"/>
          <p:nvPr/>
        </p:nvSpPr>
        <p:spPr>
          <a:xfrm>
            <a:off x="5821103" y="1356581"/>
            <a:ext cx="507375" cy="276999"/>
          </a:xfrm>
          <a:prstGeom prst="rect">
            <a:avLst/>
          </a:prstGeom>
          <a:noFill/>
        </p:spPr>
        <p:txBody>
          <a:bodyPr wrap="square" rIns="0" rtlCol="0">
            <a:spAutoFit/>
          </a:bodyPr>
          <a:lstStyle/>
          <a:p>
            <a:pPr>
              <a:defRPr/>
            </a:pPr>
            <a:r>
              <a:rPr lang="en-US" sz="1200" kern="0" dirty="0">
                <a:solidFill>
                  <a:schemeClr val="tx2"/>
                </a:solidFill>
              </a:rPr>
              <a:t>2016</a:t>
            </a:r>
          </a:p>
        </p:txBody>
      </p:sp>
      <p:sp>
        <p:nvSpPr>
          <p:cNvPr id="13" name="TextBox 12"/>
          <p:cNvSpPr txBox="1"/>
          <p:nvPr/>
        </p:nvSpPr>
        <p:spPr>
          <a:xfrm>
            <a:off x="7115445" y="1352389"/>
            <a:ext cx="507375" cy="276999"/>
          </a:xfrm>
          <a:prstGeom prst="rect">
            <a:avLst/>
          </a:prstGeom>
          <a:noFill/>
        </p:spPr>
        <p:txBody>
          <a:bodyPr wrap="square" rIns="0" rtlCol="0">
            <a:spAutoFit/>
          </a:bodyPr>
          <a:lstStyle/>
          <a:p>
            <a:pPr>
              <a:defRPr/>
            </a:pPr>
            <a:r>
              <a:rPr lang="en-US" sz="1200" kern="0" dirty="0">
                <a:solidFill>
                  <a:schemeClr val="tx2"/>
                </a:solidFill>
              </a:rPr>
              <a:t>2017</a:t>
            </a:r>
          </a:p>
        </p:txBody>
      </p:sp>
      <p:sp>
        <p:nvSpPr>
          <p:cNvPr id="14" name="TextBox 13"/>
          <p:cNvSpPr txBox="1"/>
          <p:nvPr/>
        </p:nvSpPr>
        <p:spPr>
          <a:xfrm>
            <a:off x="8409787" y="1353202"/>
            <a:ext cx="507375" cy="276999"/>
          </a:xfrm>
          <a:prstGeom prst="rect">
            <a:avLst/>
          </a:prstGeom>
          <a:noFill/>
        </p:spPr>
        <p:txBody>
          <a:bodyPr wrap="square" rIns="0" rtlCol="0">
            <a:spAutoFit/>
          </a:bodyPr>
          <a:lstStyle/>
          <a:p>
            <a:pPr>
              <a:defRPr/>
            </a:pPr>
            <a:r>
              <a:rPr lang="en-US" sz="1200" kern="0" dirty="0">
                <a:solidFill>
                  <a:schemeClr val="tx2"/>
                </a:solidFill>
              </a:rPr>
              <a:t>2018</a:t>
            </a:r>
          </a:p>
        </p:txBody>
      </p:sp>
      <p:sp>
        <p:nvSpPr>
          <p:cNvPr id="15" name="TextBox 14"/>
          <p:cNvSpPr txBox="1"/>
          <p:nvPr/>
        </p:nvSpPr>
        <p:spPr>
          <a:xfrm>
            <a:off x="881679" y="1667973"/>
            <a:ext cx="2493962" cy="3908762"/>
          </a:xfrm>
          <a:prstGeom prst="rect">
            <a:avLst/>
          </a:prstGeom>
          <a:noFill/>
        </p:spPr>
        <p:txBody>
          <a:bodyPr wrap="square" rIns="0" rtlCol="0">
            <a:spAutoFit/>
          </a:bodyPr>
          <a:lstStyle/>
          <a:p>
            <a:pPr>
              <a:defRPr/>
            </a:pPr>
            <a:r>
              <a:rPr lang="en-US" sz="1800" kern="0" dirty="0"/>
              <a:t>System Architecture</a:t>
            </a:r>
          </a:p>
          <a:p>
            <a:pPr marL="231775" lvl="1">
              <a:spcBef>
                <a:spcPts val="600"/>
              </a:spcBef>
              <a:defRPr/>
            </a:pPr>
            <a:r>
              <a:rPr lang="en-US" sz="1800" kern="0" dirty="0"/>
              <a:t>System Modeling</a:t>
            </a:r>
          </a:p>
          <a:p>
            <a:pPr marL="231775" lvl="1">
              <a:spcBef>
                <a:spcPts val="600"/>
              </a:spcBef>
              <a:defRPr/>
            </a:pPr>
            <a:r>
              <a:rPr lang="en-US" sz="1800" kern="0" dirty="0"/>
              <a:t>Requirements </a:t>
            </a:r>
            <a:r>
              <a:rPr lang="en-US" sz="1800" kern="0" dirty="0" err="1"/>
              <a:t>Mgmt</a:t>
            </a:r>
            <a:endParaRPr lang="en-US" sz="1800" kern="0" dirty="0"/>
          </a:p>
          <a:p>
            <a:pPr marL="231775" lvl="1">
              <a:spcBef>
                <a:spcPts val="600"/>
              </a:spcBef>
              <a:defRPr/>
            </a:pPr>
            <a:r>
              <a:rPr lang="en-US" sz="1800" kern="0" dirty="0"/>
              <a:t>Data Management</a:t>
            </a:r>
          </a:p>
          <a:p>
            <a:pPr marL="231775" lvl="1">
              <a:spcBef>
                <a:spcPts val="600"/>
              </a:spcBef>
              <a:defRPr/>
            </a:pPr>
            <a:r>
              <a:rPr lang="en-US" sz="1800" kern="0" dirty="0"/>
              <a:t>Standards</a:t>
            </a:r>
          </a:p>
          <a:p>
            <a:pPr marL="231775" lvl="1">
              <a:spcBef>
                <a:spcPts val="600"/>
              </a:spcBef>
              <a:defRPr/>
            </a:pPr>
            <a:r>
              <a:rPr lang="en-US" sz="1800" kern="0" dirty="0"/>
              <a:t>Analysis, Simulation</a:t>
            </a:r>
          </a:p>
          <a:p>
            <a:pPr marL="231775" lvl="1">
              <a:spcBef>
                <a:spcPts val="600"/>
              </a:spcBef>
              <a:defRPr/>
            </a:pPr>
            <a:r>
              <a:rPr lang="en-US" sz="1800" kern="0" dirty="0"/>
              <a:t>Ontology, Semantics</a:t>
            </a:r>
          </a:p>
          <a:p>
            <a:pPr marL="231775" lvl="1">
              <a:spcBef>
                <a:spcPts val="600"/>
              </a:spcBef>
              <a:defRPr/>
            </a:pPr>
            <a:r>
              <a:rPr lang="en-US" sz="1800" kern="0" dirty="0"/>
              <a:t>Process</a:t>
            </a:r>
          </a:p>
          <a:p>
            <a:pPr marL="688975" lvl="2">
              <a:spcBef>
                <a:spcPts val="600"/>
              </a:spcBef>
              <a:defRPr/>
            </a:pPr>
            <a:r>
              <a:rPr lang="en-US" sz="1800" kern="0" dirty="0"/>
              <a:t>Skills</a:t>
            </a:r>
          </a:p>
          <a:p>
            <a:pPr marL="688975" lvl="2">
              <a:spcBef>
                <a:spcPts val="600"/>
              </a:spcBef>
              <a:defRPr/>
            </a:pPr>
            <a:r>
              <a:rPr lang="en-US" sz="1800" kern="0" dirty="0"/>
              <a:t>Organizations</a:t>
            </a:r>
          </a:p>
          <a:p>
            <a:pPr marL="688975" lvl="2">
              <a:spcBef>
                <a:spcPts val="600"/>
              </a:spcBef>
              <a:defRPr/>
            </a:pPr>
            <a:r>
              <a:rPr lang="en-US" sz="1800" kern="0" dirty="0" smtClean="0"/>
              <a:t>Tools</a:t>
            </a:r>
            <a:endParaRPr lang="en-US" sz="1800" kern="0" dirty="0"/>
          </a:p>
        </p:txBody>
      </p:sp>
      <p:cxnSp>
        <p:nvCxnSpPr>
          <p:cNvPr id="16" name="Straight Connector 15"/>
          <p:cNvCxnSpPr/>
          <p:nvPr/>
        </p:nvCxnSpPr>
        <p:spPr bwMode="auto">
          <a:xfrm>
            <a:off x="6220242" y="3641785"/>
            <a:ext cx="5395188" cy="0"/>
          </a:xfrm>
          <a:prstGeom prst="line">
            <a:avLst/>
          </a:prstGeom>
          <a:noFill/>
          <a:ln w="28575" cap="flat" cmpd="sng" algn="ctr">
            <a:solidFill>
              <a:srgbClr val="000000"/>
            </a:solidFill>
            <a:prstDash val="solid"/>
            <a:round/>
            <a:headEnd type="none" w="sm" len="sm"/>
            <a:tailEnd type="none" w="sm" len="sm"/>
          </a:ln>
          <a:effectLst/>
        </p:spPr>
      </p:cxnSp>
      <p:cxnSp>
        <p:nvCxnSpPr>
          <p:cNvPr id="17" name="Straight Connector 16"/>
          <p:cNvCxnSpPr/>
          <p:nvPr/>
        </p:nvCxnSpPr>
        <p:spPr bwMode="auto">
          <a:xfrm flipV="1">
            <a:off x="9145415" y="3645911"/>
            <a:ext cx="1165500" cy="1979790"/>
          </a:xfrm>
          <a:prstGeom prst="line">
            <a:avLst/>
          </a:prstGeom>
          <a:noFill/>
          <a:ln w="28575" cap="flat" cmpd="sng" algn="ctr">
            <a:solidFill>
              <a:srgbClr val="000000"/>
            </a:solidFill>
            <a:prstDash val="solid"/>
            <a:round/>
            <a:headEnd type="none" w="sm" len="sm"/>
            <a:tailEnd type="none" w="sm" len="sm"/>
          </a:ln>
          <a:effectLst/>
        </p:spPr>
      </p:cxnSp>
      <p:cxnSp>
        <p:nvCxnSpPr>
          <p:cNvPr id="18" name="Straight Connector 17"/>
          <p:cNvCxnSpPr/>
          <p:nvPr/>
        </p:nvCxnSpPr>
        <p:spPr bwMode="auto">
          <a:xfrm>
            <a:off x="9136969" y="1716939"/>
            <a:ext cx="1173946" cy="1928972"/>
          </a:xfrm>
          <a:prstGeom prst="line">
            <a:avLst/>
          </a:prstGeom>
          <a:noFill/>
          <a:ln w="28575" cap="flat" cmpd="sng" algn="ctr">
            <a:solidFill>
              <a:srgbClr val="000000"/>
            </a:solidFill>
            <a:prstDash val="solid"/>
            <a:round/>
            <a:headEnd type="none" w="sm" len="sm"/>
            <a:tailEnd type="none" w="sm" len="sm"/>
          </a:ln>
          <a:effectLst/>
        </p:spPr>
      </p:cxnSp>
      <p:cxnSp>
        <p:nvCxnSpPr>
          <p:cNvPr id="19" name="Straight Connector 18"/>
          <p:cNvCxnSpPr/>
          <p:nvPr/>
        </p:nvCxnSpPr>
        <p:spPr bwMode="auto">
          <a:xfrm>
            <a:off x="3987588" y="5418825"/>
            <a:ext cx="5202132" cy="0"/>
          </a:xfrm>
          <a:prstGeom prst="line">
            <a:avLst/>
          </a:prstGeom>
          <a:noFill/>
          <a:ln w="9525" cap="flat" cmpd="sng" algn="ctr">
            <a:solidFill>
              <a:srgbClr val="000000"/>
            </a:solidFill>
            <a:prstDash val="solid"/>
            <a:round/>
            <a:headEnd type="none" w="sm" len="sm"/>
            <a:tailEnd type="none" w="sm" len="sm"/>
          </a:ln>
          <a:effectLst/>
        </p:spPr>
      </p:cxnSp>
      <p:cxnSp>
        <p:nvCxnSpPr>
          <p:cNvPr id="20" name="Straight Connector 19"/>
          <p:cNvCxnSpPr/>
          <p:nvPr/>
        </p:nvCxnSpPr>
        <p:spPr bwMode="auto">
          <a:xfrm>
            <a:off x="3988620" y="4367711"/>
            <a:ext cx="3610126" cy="0"/>
          </a:xfrm>
          <a:prstGeom prst="line">
            <a:avLst/>
          </a:prstGeom>
          <a:noFill/>
          <a:ln w="9525" cap="flat" cmpd="sng" algn="ctr">
            <a:solidFill>
              <a:srgbClr val="000000"/>
            </a:solidFill>
            <a:prstDash val="solid"/>
            <a:round/>
            <a:headEnd type="none" w="sm" len="sm"/>
            <a:tailEnd type="none" w="sm" len="sm"/>
          </a:ln>
          <a:effectLst/>
        </p:spPr>
      </p:cxnSp>
      <p:cxnSp>
        <p:nvCxnSpPr>
          <p:cNvPr id="21" name="Straight Connector 20"/>
          <p:cNvCxnSpPr/>
          <p:nvPr/>
        </p:nvCxnSpPr>
        <p:spPr bwMode="auto">
          <a:xfrm>
            <a:off x="3987588" y="4035026"/>
            <a:ext cx="3107480" cy="0"/>
          </a:xfrm>
          <a:prstGeom prst="line">
            <a:avLst/>
          </a:prstGeom>
          <a:noFill/>
          <a:ln w="9525" cap="flat" cmpd="sng" algn="ctr">
            <a:solidFill>
              <a:srgbClr val="000000"/>
            </a:solidFill>
            <a:prstDash val="solid"/>
            <a:round/>
            <a:headEnd type="none" w="sm" len="sm"/>
            <a:tailEnd type="none" w="sm" len="sm"/>
          </a:ln>
          <a:effectLst/>
        </p:spPr>
      </p:cxnSp>
      <p:cxnSp>
        <p:nvCxnSpPr>
          <p:cNvPr id="22" name="Straight Connector 21"/>
          <p:cNvCxnSpPr/>
          <p:nvPr/>
        </p:nvCxnSpPr>
        <p:spPr bwMode="auto">
          <a:xfrm>
            <a:off x="3996452" y="3304317"/>
            <a:ext cx="3107480" cy="0"/>
          </a:xfrm>
          <a:prstGeom prst="line">
            <a:avLst/>
          </a:prstGeom>
          <a:noFill/>
          <a:ln w="9525" cap="flat" cmpd="sng" algn="ctr">
            <a:solidFill>
              <a:srgbClr val="000000"/>
            </a:solidFill>
            <a:prstDash val="solid"/>
            <a:round/>
            <a:headEnd type="none" w="sm" len="sm"/>
            <a:tailEnd type="none" w="sm" len="sm"/>
          </a:ln>
          <a:effectLst/>
        </p:spPr>
      </p:cxnSp>
      <p:cxnSp>
        <p:nvCxnSpPr>
          <p:cNvPr id="23" name="Straight Connector 22"/>
          <p:cNvCxnSpPr/>
          <p:nvPr/>
        </p:nvCxnSpPr>
        <p:spPr bwMode="auto">
          <a:xfrm>
            <a:off x="4003860" y="2959310"/>
            <a:ext cx="3107480" cy="0"/>
          </a:xfrm>
          <a:prstGeom prst="line">
            <a:avLst/>
          </a:prstGeom>
          <a:noFill/>
          <a:ln w="9525" cap="flat" cmpd="sng" algn="ctr">
            <a:solidFill>
              <a:srgbClr val="000000"/>
            </a:solidFill>
            <a:prstDash val="solid"/>
            <a:round/>
            <a:headEnd type="none" w="sm" len="sm"/>
            <a:tailEnd type="none" w="sm" len="sm"/>
          </a:ln>
          <a:effectLst/>
        </p:spPr>
      </p:cxnSp>
      <p:cxnSp>
        <p:nvCxnSpPr>
          <p:cNvPr id="24" name="Straight Connector 23"/>
          <p:cNvCxnSpPr/>
          <p:nvPr/>
        </p:nvCxnSpPr>
        <p:spPr bwMode="auto">
          <a:xfrm>
            <a:off x="3987588" y="1899967"/>
            <a:ext cx="3107480" cy="0"/>
          </a:xfrm>
          <a:prstGeom prst="line">
            <a:avLst/>
          </a:prstGeom>
          <a:noFill/>
          <a:ln w="9525" cap="flat" cmpd="sng" algn="ctr">
            <a:solidFill>
              <a:srgbClr val="000000"/>
            </a:solidFill>
            <a:prstDash val="solid"/>
            <a:round/>
            <a:headEnd type="none" w="sm" len="sm"/>
            <a:tailEnd type="none" w="sm" len="sm"/>
          </a:ln>
          <a:effectLst/>
        </p:spPr>
      </p:cxnSp>
      <p:cxnSp>
        <p:nvCxnSpPr>
          <p:cNvPr id="25" name="Straight Connector 24"/>
          <p:cNvCxnSpPr/>
          <p:nvPr/>
        </p:nvCxnSpPr>
        <p:spPr bwMode="auto">
          <a:xfrm>
            <a:off x="4003860" y="2625651"/>
            <a:ext cx="3107480" cy="0"/>
          </a:xfrm>
          <a:prstGeom prst="line">
            <a:avLst/>
          </a:prstGeom>
          <a:noFill/>
          <a:ln w="9525" cap="flat" cmpd="sng" algn="ctr">
            <a:solidFill>
              <a:srgbClr val="000000"/>
            </a:solidFill>
            <a:prstDash val="solid"/>
            <a:round/>
            <a:headEnd type="none" w="sm" len="sm"/>
            <a:tailEnd type="none" w="sm" len="sm"/>
          </a:ln>
          <a:effectLst/>
        </p:spPr>
      </p:cxnSp>
      <p:cxnSp>
        <p:nvCxnSpPr>
          <p:cNvPr id="26" name="Straight Connector 25"/>
          <p:cNvCxnSpPr/>
          <p:nvPr/>
        </p:nvCxnSpPr>
        <p:spPr bwMode="auto">
          <a:xfrm>
            <a:off x="3996452" y="2255676"/>
            <a:ext cx="3107480" cy="0"/>
          </a:xfrm>
          <a:prstGeom prst="line">
            <a:avLst/>
          </a:prstGeom>
          <a:noFill/>
          <a:ln w="9525" cap="flat" cmpd="sng" algn="ctr">
            <a:solidFill>
              <a:srgbClr val="000000"/>
            </a:solidFill>
            <a:prstDash val="solid"/>
            <a:round/>
            <a:headEnd type="none" w="sm" len="sm"/>
            <a:tailEnd type="none" w="sm" len="sm"/>
          </a:ln>
          <a:effectLst/>
        </p:spPr>
      </p:cxnSp>
      <p:cxnSp>
        <p:nvCxnSpPr>
          <p:cNvPr id="27" name="Straight Connector 26"/>
          <p:cNvCxnSpPr/>
          <p:nvPr/>
        </p:nvCxnSpPr>
        <p:spPr bwMode="auto">
          <a:xfrm>
            <a:off x="3987588" y="5076371"/>
            <a:ext cx="3260912" cy="0"/>
          </a:xfrm>
          <a:prstGeom prst="line">
            <a:avLst/>
          </a:prstGeom>
          <a:noFill/>
          <a:ln w="9525" cap="flat" cmpd="sng" algn="ctr">
            <a:solidFill>
              <a:srgbClr val="000000"/>
            </a:solidFill>
            <a:prstDash val="solid"/>
            <a:round/>
            <a:headEnd type="none" w="sm" len="sm"/>
            <a:tailEnd type="none" w="sm" len="sm"/>
          </a:ln>
          <a:effectLst/>
        </p:spPr>
      </p:cxnSp>
      <p:cxnSp>
        <p:nvCxnSpPr>
          <p:cNvPr id="28" name="Straight Connector 27"/>
          <p:cNvCxnSpPr/>
          <p:nvPr/>
        </p:nvCxnSpPr>
        <p:spPr bwMode="auto">
          <a:xfrm>
            <a:off x="3989342" y="4725851"/>
            <a:ext cx="3464624" cy="0"/>
          </a:xfrm>
          <a:prstGeom prst="line">
            <a:avLst/>
          </a:prstGeom>
          <a:noFill/>
          <a:ln w="9525" cap="flat" cmpd="sng" algn="ctr">
            <a:solidFill>
              <a:srgbClr val="000000"/>
            </a:solidFill>
            <a:prstDash val="solid"/>
            <a:round/>
            <a:headEnd type="none" w="sm" len="sm"/>
            <a:tailEnd type="none" w="sm" len="sm"/>
          </a:ln>
          <a:effectLst/>
        </p:spPr>
      </p:cxnSp>
      <p:cxnSp>
        <p:nvCxnSpPr>
          <p:cNvPr id="29" name="Straight Connector 28"/>
          <p:cNvCxnSpPr/>
          <p:nvPr/>
        </p:nvCxnSpPr>
        <p:spPr bwMode="auto">
          <a:xfrm>
            <a:off x="5193792" y="5426749"/>
            <a:ext cx="3922776" cy="0"/>
          </a:xfrm>
          <a:prstGeom prst="line">
            <a:avLst/>
          </a:prstGeom>
          <a:noFill/>
          <a:ln w="76200" cap="flat" cmpd="sng" algn="ctr">
            <a:solidFill>
              <a:srgbClr val="00B050"/>
            </a:solidFill>
            <a:prstDash val="solid"/>
            <a:round/>
            <a:headEnd type="none" w="sm" len="sm"/>
            <a:tailEnd type="none" w="sm" len="sm"/>
          </a:ln>
          <a:effectLst/>
        </p:spPr>
      </p:cxnSp>
      <p:sp>
        <p:nvSpPr>
          <p:cNvPr id="30" name="TextBox 29"/>
          <p:cNvSpPr txBox="1"/>
          <p:nvPr/>
        </p:nvSpPr>
        <p:spPr>
          <a:xfrm>
            <a:off x="5409139" y="5416718"/>
            <a:ext cx="2099439" cy="276999"/>
          </a:xfrm>
          <a:prstGeom prst="rect">
            <a:avLst/>
          </a:prstGeom>
          <a:noFill/>
        </p:spPr>
        <p:txBody>
          <a:bodyPr wrap="square" rtlCol="0">
            <a:spAutoFit/>
          </a:bodyPr>
          <a:lstStyle/>
          <a:p>
            <a:pPr>
              <a:defRPr/>
            </a:pPr>
            <a:r>
              <a:rPr lang="en-US" sz="1200" kern="0" dirty="0" smtClean="0"/>
              <a:t>50+ Vendor Brands</a:t>
            </a:r>
            <a:endParaRPr lang="en-US" sz="1200" kern="0" dirty="0"/>
          </a:p>
        </p:txBody>
      </p:sp>
      <p:cxnSp>
        <p:nvCxnSpPr>
          <p:cNvPr id="31" name="Straight Connector 30"/>
          <p:cNvCxnSpPr/>
          <p:nvPr/>
        </p:nvCxnSpPr>
        <p:spPr bwMode="auto">
          <a:xfrm flipV="1">
            <a:off x="4649738" y="4707411"/>
            <a:ext cx="3761553" cy="9220"/>
          </a:xfrm>
          <a:prstGeom prst="line">
            <a:avLst/>
          </a:prstGeom>
          <a:noFill/>
          <a:ln w="76200" cap="flat" cmpd="sng" algn="ctr">
            <a:solidFill>
              <a:srgbClr val="A32638">
                <a:lumMod val="60000"/>
                <a:lumOff val="40000"/>
              </a:srgbClr>
            </a:solidFill>
            <a:prstDash val="solid"/>
            <a:round/>
            <a:headEnd type="none" w="sm" len="sm"/>
            <a:tailEnd type="none" w="sm" len="sm"/>
          </a:ln>
          <a:effectLst/>
        </p:spPr>
      </p:cxnSp>
      <p:cxnSp>
        <p:nvCxnSpPr>
          <p:cNvPr id="32" name="Straight Connector 31"/>
          <p:cNvCxnSpPr/>
          <p:nvPr/>
        </p:nvCxnSpPr>
        <p:spPr bwMode="auto">
          <a:xfrm>
            <a:off x="5788313" y="5083044"/>
            <a:ext cx="2749764" cy="0"/>
          </a:xfrm>
          <a:prstGeom prst="line">
            <a:avLst/>
          </a:prstGeom>
          <a:noFill/>
          <a:ln w="76200" cap="flat" cmpd="sng" algn="ctr">
            <a:solidFill>
              <a:srgbClr val="FFC000"/>
            </a:solidFill>
            <a:prstDash val="solid"/>
            <a:round/>
            <a:headEnd type="none" w="sm" len="sm"/>
            <a:tailEnd type="none" w="sm" len="sm"/>
          </a:ln>
          <a:effectLst/>
        </p:spPr>
      </p:cxnSp>
      <p:sp>
        <p:nvSpPr>
          <p:cNvPr id="33" name="TextBox 32"/>
          <p:cNvSpPr txBox="1"/>
          <p:nvPr/>
        </p:nvSpPr>
        <p:spPr>
          <a:xfrm>
            <a:off x="5440085" y="5051567"/>
            <a:ext cx="2452603" cy="276999"/>
          </a:xfrm>
          <a:prstGeom prst="rect">
            <a:avLst/>
          </a:prstGeom>
          <a:noFill/>
        </p:spPr>
        <p:txBody>
          <a:bodyPr wrap="square" rtlCol="0">
            <a:spAutoFit/>
          </a:bodyPr>
          <a:lstStyle/>
          <a:p>
            <a:pPr>
              <a:defRPr/>
            </a:pPr>
            <a:r>
              <a:rPr lang="en-US" sz="1200" kern="0" dirty="0"/>
              <a:t>Dedicated MBSE </a:t>
            </a:r>
            <a:r>
              <a:rPr lang="en-US" sz="1200" kern="0" dirty="0" smtClean="0"/>
              <a:t>vs SE</a:t>
            </a:r>
            <a:endParaRPr lang="en-US" sz="1200" kern="0" dirty="0"/>
          </a:p>
        </p:txBody>
      </p:sp>
      <p:sp>
        <p:nvSpPr>
          <p:cNvPr id="34" name="TextBox 33"/>
          <p:cNvSpPr txBox="1"/>
          <p:nvPr/>
        </p:nvSpPr>
        <p:spPr>
          <a:xfrm>
            <a:off x="5432465" y="4708667"/>
            <a:ext cx="2099439" cy="276999"/>
          </a:xfrm>
          <a:prstGeom prst="rect">
            <a:avLst/>
          </a:prstGeom>
          <a:noFill/>
        </p:spPr>
        <p:txBody>
          <a:bodyPr wrap="square" rtlCol="0">
            <a:spAutoFit/>
          </a:bodyPr>
          <a:lstStyle/>
          <a:p>
            <a:pPr>
              <a:defRPr/>
            </a:pPr>
            <a:r>
              <a:rPr lang="en-US" sz="1200" kern="0" dirty="0"/>
              <a:t>Few Trained Modelers</a:t>
            </a:r>
          </a:p>
        </p:txBody>
      </p:sp>
      <p:cxnSp>
        <p:nvCxnSpPr>
          <p:cNvPr id="35" name="Straight Connector 34"/>
          <p:cNvCxnSpPr/>
          <p:nvPr/>
        </p:nvCxnSpPr>
        <p:spPr bwMode="auto">
          <a:xfrm>
            <a:off x="5823498" y="4368200"/>
            <a:ext cx="2786301" cy="0"/>
          </a:xfrm>
          <a:prstGeom prst="line">
            <a:avLst/>
          </a:prstGeom>
          <a:noFill/>
          <a:ln w="76200" cap="flat" cmpd="sng" algn="ctr">
            <a:solidFill>
              <a:srgbClr val="A32638">
                <a:lumMod val="60000"/>
                <a:lumOff val="40000"/>
              </a:srgbClr>
            </a:solidFill>
            <a:prstDash val="solid"/>
            <a:round/>
            <a:headEnd type="none" w="sm" len="sm"/>
            <a:tailEnd type="none" w="sm" len="sm"/>
          </a:ln>
          <a:effectLst/>
        </p:spPr>
      </p:cxnSp>
      <p:sp>
        <p:nvSpPr>
          <p:cNvPr id="36" name="TextBox 35"/>
          <p:cNvSpPr txBox="1"/>
          <p:nvPr/>
        </p:nvSpPr>
        <p:spPr>
          <a:xfrm>
            <a:off x="5896806" y="4342553"/>
            <a:ext cx="1412461" cy="276999"/>
          </a:xfrm>
          <a:prstGeom prst="rect">
            <a:avLst/>
          </a:prstGeom>
          <a:noFill/>
        </p:spPr>
        <p:txBody>
          <a:bodyPr wrap="square" rtlCol="0">
            <a:spAutoFit/>
          </a:bodyPr>
          <a:lstStyle/>
          <a:p>
            <a:pPr>
              <a:defRPr/>
            </a:pPr>
            <a:r>
              <a:rPr lang="en-US" sz="1200" kern="0" dirty="0"/>
              <a:t>Home Grown</a:t>
            </a:r>
          </a:p>
        </p:txBody>
      </p:sp>
      <p:cxnSp>
        <p:nvCxnSpPr>
          <p:cNvPr id="37" name="Straight Connector 36"/>
          <p:cNvCxnSpPr/>
          <p:nvPr/>
        </p:nvCxnSpPr>
        <p:spPr bwMode="auto">
          <a:xfrm>
            <a:off x="5825450" y="4012198"/>
            <a:ext cx="2981073" cy="0"/>
          </a:xfrm>
          <a:prstGeom prst="line">
            <a:avLst/>
          </a:prstGeom>
          <a:noFill/>
          <a:ln w="76200" cap="flat" cmpd="sng" algn="ctr">
            <a:solidFill>
              <a:srgbClr val="FFC000"/>
            </a:solidFill>
            <a:prstDash val="solid"/>
            <a:round/>
            <a:headEnd type="none" w="sm" len="sm"/>
            <a:tailEnd type="none" w="sm" len="sm"/>
          </a:ln>
          <a:effectLst/>
        </p:spPr>
      </p:cxnSp>
      <p:sp>
        <p:nvSpPr>
          <p:cNvPr id="38" name="TextBox 37"/>
          <p:cNvSpPr txBox="1"/>
          <p:nvPr/>
        </p:nvSpPr>
        <p:spPr>
          <a:xfrm>
            <a:off x="5634572" y="4063724"/>
            <a:ext cx="2158311" cy="242471"/>
          </a:xfrm>
          <a:prstGeom prst="rect">
            <a:avLst/>
          </a:prstGeom>
          <a:noFill/>
        </p:spPr>
        <p:txBody>
          <a:bodyPr wrap="square" tIns="0" rtlCol="0">
            <a:noAutofit/>
          </a:bodyPr>
          <a:lstStyle/>
          <a:p>
            <a:pPr>
              <a:defRPr/>
            </a:pPr>
            <a:r>
              <a:rPr lang="en-US" sz="1200" kern="0" dirty="0"/>
              <a:t>First OSLC Implementations</a:t>
            </a:r>
          </a:p>
        </p:txBody>
      </p:sp>
      <p:cxnSp>
        <p:nvCxnSpPr>
          <p:cNvPr id="39" name="Straight Connector 38"/>
          <p:cNvCxnSpPr/>
          <p:nvPr/>
        </p:nvCxnSpPr>
        <p:spPr bwMode="auto">
          <a:xfrm>
            <a:off x="5332629" y="3637216"/>
            <a:ext cx="4900793" cy="0"/>
          </a:xfrm>
          <a:prstGeom prst="line">
            <a:avLst/>
          </a:prstGeom>
          <a:noFill/>
          <a:ln w="76200" cap="flat" cmpd="sng" algn="ctr">
            <a:solidFill>
              <a:srgbClr val="00B050"/>
            </a:solidFill>
            <a:prstDash val="solid"/>
            <a:round/>
            <a:headEnd type="none" w="sm" len="sm"/>
            <a:tailEnd type="none" w="sm" len="sm"/>
          </a:ln>
          <a:effectLst/>
        </p:spPr>
      </p:cxnSp>
      <p:sp>
        <p:nvSpPr>
          <p:cNvPr id="40" name="TextBox 39"/>
          <p:cNvSpPr txBox="1"/>
          <p:nvPr/>
        </p:nvSpPr>
        <p:spPr>
          <a:xfrm>
            <a:off x="6072896" y="3622354"/>
            <a:ext cx="2158311" cy="276999"/>
          </a:xfrm>
          <a:prstGeom prst="rect">
            <a:avLst/>
          </a:prstGeom>
          <a:noFill/>
        </p:spPr>
        <p:txBody>
          <a:bodyPr wrap="square" rtlCol="0">
            <a:spAutoFit/>
          </a:bodyPr>
          <a:lstStyle/>
          <a:p>
            <a:pPr>
              <a:defRPr/>
            </a:pPr>
            <a:r>
              <a:rPr lang="en-US" sz="1200" kern="0" dirty="0" smtClean="0"/>
              <a:t>Modelica and FMI Export</a:t>
            </a:r>
            <a:endParaRPr lang="en-US" sz="1200" kern="0" dirty="0"/>
          </a:p>
        </p:txBody>
      </p:sp>
      <p:cxnSp>
        <p:nvCxnSpPr>
          <p:cNvPr id="41" name="Straight Connector 40"/>
          <p:cNvCxnSpPr/>
          <p:nvPr/>
        </p:nvCxnSpPr>
        <p:spPr bwMode="auto">
          <a:xfrm>
            <a:off x="4513623" y="3287933"/>
            <a:ext cx="4314666" cy="0"/>
          </a:xfrm>
          <a:prstGeom prst="line">
            <a:avLst/>
          </a:prstGeom>
          <a:noFill/>
          <a:ln w="76200" cap="flat" cmpd="sng" algn="ctr">
            <a:solidFill>
              <a:srgbClr val="A32638">
                <a:lumMod val="60000"/>
                <a:lumOff val="40000"/>
              </a:srgbClr>
            </a:solidFill>
            <a:prstDash val="solid"/>
            <a:round/>
            <a:headEnd type="none" w="sm" len="sm"/>
            <a:tailEnd type="none" w="sm" len="sm"/>
          </a:ln>
          <a:effectLst/>
        </p:spPr>
      </p:cxnSp>
      <p:sp>
        <p:nvSpPr>
          <p:cNvPr id="42" name="TextBox 41"/>
          <p:cNvSpPr txBox="1"/>
          <p:nvPr/>
        </p:nvSpPr>
        <p:spPr>
          <a:xfrm>
            <a:off x="5262733" y="3271896"/>
            <a:ext cx="2158311" cy="276999"/>
          </a:xfrm>
          <a:prstGeom prst="rect">
            <a:avLst/>
          </a:prstGeom>
          <a:noFill/>
        </p:spPr>
        <p:txBody>
          <a:bodyPr wrap="square" rtlCol="0">
            <a:spAutoFit/>
          </a:bodyPr>
          <a:lstStyle/>
          <a:p>
            <a:pPr>
              <a:defRPr/>
            </a:pPr>
            <a:r>
              <a:rPr lang="en-US" sz="1200" kern="0" dirty="0"/>
              <a:t>Limited Vendor Support</a:t>
            </a:r>
          </a:p>
        </p:txBody>
      </p:sp>
      <p:cxnSp>
        <p:nvCxnSpPr>
          <p:cNvPr id="43" name="Straight Connector 42"/>
          <p:cNvCxnSpPr/>
          <p:nvPr/>
        </p:nvCxnSpPr>
        <p:spPr bwMode="auto">
          <a:xfrm>
            <a:off x="5937110" y="2938856"/>
            <a:ext cx="3554362" cy="0"/>
          </a:xfrm>
          <a:prstGeom prst="line">
            <a:avLst/>
          </a:prstGeom>
          <a:noFill/>
          <a:ln w="76200" cap="flat" cmpd="sng" algn="ctr">
            <a:solidFill>
              <a:srgbClr val="A32638">
                <a:lumMod val="60000"/>
                <a:lumOff val="40000"/>
              </a:srgbClr>
            </a:solidFill>
            <a:prstDash val="solid"/>
            <a:round/>
            <a:headEnd type="none" w="sm" len="sm"/>
            <a:tailEnd type="none" w="sm" len="sm"/>
          </a:ln>
          <a:effectLst/>
        </p:spPr>
      </p:cxnSp>
      <p:sp>
        <p:nvSpPr>
          <p:cNvPr id="44" name="TextBox 43"/>
          <p:cNvSpPr txBox="1"/>
          <p:nvPr/>
        </p:nvSpPr>
        <p:spPr>
          <a:xfrm>
            <a:off x="6106547" y="2904484"/>
            <a:ext cx="2158311" cy="276999"/>
          </a:xfrm>
          <a:prstGeom prst="rect">
            <a:avLst/>
          </a:prstGeom>
          <a:noFill/>
        </p:spPr>
        <p:txBody>
          <a:bodyPr wrap="square" rtlCol="0">
            <a:spAutoFit/>
          </a:bodyPr>
          <a:lstStyle/>
          <a:p>
            <a:pPr>
              <a:defRPr/>
            </a:pPr>
            <a:r>
              <a:rPr lang="en-US" sz="1200" kern="0" dirty="0"/>
              <a:t>Limited Integration</a:t>
            </a:r>
          </a:p>
        </p:txBody>
      </p:sp>
      <p:cxnSp>
        <p:nvCxnSpPr>
          <p:cNvPr id="45" name="Straight Connector 44"/>
          <p:cNvCxnSpPr/>
          <p:nvPr/>
        </p:nvCxnSpPr>
        <p:spPr bwMode="auto">
          <a:xfrm>
            <a:off x="4235952" y="2600896"/>
            <a:ext cx="5383536" cy="0"/>
          </a:xfrm>
          <a:prstGeom prst="line">
            <a:avLst/>
          </a:prstGeom>
          <a:noFill/>
          <a:ln w="76200" cap="flat" cmpd="sng" algn="ctr">
            <a:solidFill>
              <a:srgbClr val="00B050"/>
            </a:solidFill>
            <a:prstDash val="solid"/>
            <a:round/>
            <a:headEnd type="none" w="sm" len="sm"/>
            <a:tailEnd type="none" w="sm" len="sm"/>
          </a:ln>
          <a:effectLst/>
        </p:spPr>
      </p:cxnSp>
      <p:sp>
        <p:nvSpPr>
          <p:cNvPr id="46" name="TextBox 45"/>
          <p:cNvSpPr txBox="1"/>
          <p:nvPr/>
        </p:nvSpPr>
        <p:spPr>
          <a:xfrm>
            <a:off x="5263491" y="2576890"/>
            <a:ext cx="2158311" cy="276999"/>
          </a:xfrm>
          <a:prstGeom prst="rect">
            <a:avLst/>
          </a:prstGeom>
          <a:noFill/>
        </p:spPr>
        <p:txBody>
          <a:bodyPr wrap="square" rtlCol="0">
            <a:spAutoFit/>
          </a:bodyPr>
          <a:lstStyle/>
          <a:p>
            <a:pPr>
              <a:defRPr/>
            </a:pPr>
            <a:r>
              <a:rPr lang="en-US" sz="1200" kern="0" dirty="0"/>
              <a:t>Requirement Models</a:t>
            </a:r>
          </a:p>
        </p:txBody>
      </p:sp>
      <p:cxnSp>
        <p:nvCxnSpPr>
          <p:cNvPr id="47" name="Straight Connector 46"/>
          <p:cNvCxnSpPr/>
          <p:nvPr/>
        </p:nvCxnSpPr>
        <p:spPr bwMode="auto">
          <a:xfrm>
            <a:off x="4977882" y="2246069"/>
            <a:ext cx="3553470" cy="0"/>
          </a:xfrm>
          <a:prstGeom prst="line">
            <a:avLst/>
          </a:prstGeom>
          <a:noFill/>
          <a:ln w="76200" cap="flat" cmpd="sng" algn="ctr">
            <a:solidFill>
              <a:srgbClr val="A32638">
                <a:lumMod val="60000"/>
                <a:lumOff val="40000"/>
              </a:srgbClr>
            </a:solidFill>
            <a:prstDash val="solid"/>
            <a:round/>
            <a:headEnd type="none" w="sm" len="sm"/>
            <a:tailEnd type="none" w="sm" len="sm"/>
          </a:ln>
          <a:effectLst/>
        </p:spPr>
      </p:cxnSp>
      <p:sp>
        <p:nvSpPr>
          <p:cNvPr id="48" name="TextBox 47"/>
          <p:cNvSpPr txBox="1"/>
          <p:nvPr/>
        </p:nvSpPr>
        <p:spPr>
          <a:xfrm>
            <a:off x="5278731" y="2230942"/>
            <a:ext cx="2158311" cy="276999"/>
          </a:xfrm>
          <a:prstGeom prst="rect">
            <a:avLst/>
          </a:prstGeom>
          <a:noFill/>
          <a:ln>
            <a:noFill/>
          </a:ln>
        </p:spPr>
        <p:txBody>
          <a:bodyPr wrap="square" rtlCol="0">
            <a:spAutoFit/>
          </a:bodyPr>
          <a:lstStyle/>
          <a:p>
            <a:pPr>
              <a:defRPr/>
            </a:pPr>
            <a:r>
              <a:rPr lang="en-US" sz="1200" kern="0" dirty="0"/>
              <a:t>No Information Data Models</a:t>
            </a:r>
          </a:p>
        </p:txBody>
      </p:sp>
      <p:cxnSp>
        <p:nvCxnSpPr>
          <p:cNvPr id="49" name="Straight Connector 48"/>
          <p:cNvCxnSpPr/>
          <p:nvPr/>
        </p:nvCxnSpPr>
        <p:spPr bwMode="auto">
          <a:xfrm>
            <a:off x="6106546" y="1897356"/>
            <a:ext cx="2104766" cy="0"/>
          </a:xfrm>
          <a:prstGeom prst="line">
            <a:avLst/>
          </a:prstGeom>
          <a:noFill/>
          <a:ln w="76200" cap="flat" cmpd="sng" algn="ctr">
            <a:solidFill>
              <a:srgbClr val="A32638">
                <a:lumMod val="60000"/>
                <a:lumOff val="40000"/>
              </a:srgbClr>
            </a:solidFill>
            <a:prstDash val="solid"/>
            <a:round/>
            <a:headEnd type="none" w="sm" len="sm"/>
            <a:tailEnd type="none" w="sm" len="sm"/>
          </a:ln>
          <a:effectLst/>
        </p:spPr>
      </p:cxnSp>
      <p:sp>
        <p:nvSpPr>
          <p:cNvPr id="50" name="TextBox 49"/>
          <p:cNvSpPr txBox="1"/>
          <p:nvPr/>
        </p:nvSpPr>
        <p:spPr>
          <a:xfrm>
            <a:off x="5133951" y="1872802"/>
            <a:ext cx="2382417" cy="276999"/>
          </a:xfrm>
          <a:prstGeom prst="rect">
            <a:avLst/>
          </a:prstGeom>
          <a:noFill/>
          <a:ln>
            <a:noFill/>
          </a:ln>
        </p:spPr>
        <p:txBody>
          <a:bodyPr wrap="square" rtlCol="0">
            <a:spAutoFit/>
          </a:bodyPr>
          <a:lstStyle/>
          <a:p>
            <a:pPr>
              <a:defRPr/>
            </a:pPr>
            <a:r>
              <a:rPr lang="en-US" sz="1200" kern="0" dirty="0" smtClean="0"/>
              <a:t>Exchange (OEM </a:t>
            </a:r>
            <a:r>
              <a:rPr lang="en-US" sz="1200" kern="0" dirty="0"/>
              <a:t>to </a:t>
            </a:r>
            <a:r>
              <a:rPr lang="en-US" sz="1200" kern="0" dirty="0" smtClean="0"/>
              <a:t>Suppliers)</a:t>
            </a:r>
            <a:endParaRPr lang="en-US" sz="1200" kern="0" dirty="0"/>
          </a:p>
        </p:txBody>
      </p:sp>
      <p:cxnSp>
        <p:nvCxnSpPr>
          <p:cNvPr id="51" name="Straight Connector 50"/>
          <p:cNvCxnSpPr/>
          <p:nvPr/>
        </p:nvCxnSpPr>
        <p:spPr bwMode="auto">
          <a:xfrm>
            <a:off x="10262275" y="5323051"/>
            <a:ext cx="329336" cy="0"/>
          </a:xfrm>
          <a:prstGeom prst="line">
            <a:avLst/>
          </a:prstGeom>
          <a:noFill/>
          <a:ln w="76200" cap="flat" cmpd="sng" algn="ctr">
            <a:solidFill>
              <a:srgbClr val="FFC000"/>
            </a:solidFill>
            <a:prstDash val="solid"/>
            <a:round/>
            <a:headEnd type="none" w="sm" len="sm"/>
            <a:tailEnd type="none" w="sm" len="sm"/>
          </a:ln>
          <a:effectLst/>
        </p:spPr>
      </p:cxnSp>
      <p:cxnSp>
        <p:nvCxnSpPr>
          <p:cNvPr id="52" name="Straight Connector 51"/>
          <p:cNvCxnSpPr/>
          <p:nvPr/>
        </p:nvCxnSpPr>
        <p:spPr bwMode="auto">
          <a:xfrm>
            <a:off x="10291457" y="5080709"/>
            <a:ext cx="300154" cy="1799"/>
          </a:xfrm>
          <a:prstGeom prst="line">
            <a:avLst/>
          </a:prstGeom>
          <a:noFill/>
          <a:ln w="76200" cap="flat" cmpd="sng" algn="ctr">
            <a:solidFill>
              <a:srgbClr val="A32638">
                <a:lumMod val="60000"/>
                <a:lumOff val="40000"/>
              </a:srgbClr>
            </a:solidFill>
            <a:prstDash val="solid"/>
            <a:round/>
            <a:headEnd type="none" w="sm" len="sm"/>
            <a:tailEnd type="none" w="sm" len="sm"/>
          </a:ln>
          <a:effectLst/>
        </p:spPr>
      </p:cxnSp>
      <p:cxnSp>
        <p:nvCxnSpPr>
          <p:cNvPr id="53" name="Straight Connector 52"/>
          <p:cNvCxnSpPr/>
          <p:nvPr/>
        </p:nvCxnSpPr>
        <p:spPr bwMode="auto">
          <a:xfrm flipV="1">
            <a:off x="10262275" y="5581886"/>
            <a:ext cx="329336" cy="3178"/>
          </a:xfrm>
          <a:prstGeom prst="line">
            <a:avLst/>
          </a:prstGeom>
          <a:noFill/>
          <a:ln w="76200" cap="flat" cmpd="sng" algn="ctr">
            <a:solidFill>
              <a:srgbClr val="00B050"/>
            </a:solidFill>
            <a:prstDash val="solid"/>
            <a:round/>
            <a:headEnd type="none" w="sm" len="sm"/>
            <a:tailEnd type="none" w="sm" len="sm"/>
          </a:ln>
          <a:effectLst/>
        </p:spPr>
      </p:cxnSp>
      <p:sp>
        <p:nvSpPr>
          <p:cNvPr id="54" name="TextBox 53"/>
          <p:cNvSpPr txBox="1"/>
          <p:nvPr/>
        </p:nvSpPr>
        <p:spPr>
          <a:xfrm>
            <a:off x="10593253" y="4914220"/>
            <a:ext cx="1327329" cy="823302"/>
          </a:xfrm>
          <a:prstGeom prst="rect">
            <a:avLst/>
          </a:prstGeom>
          <a:solidFill>
            <a:schemeClr val="bg1"/>
          </a:solidFill>
        </p:spPr>
        <p:txBody>
          <a:bodyPr wrap="square" rtlCol="0">
            <a:spAutoFit/>
          </a:bodyPr>
          <a:lstStyle/>
          <a:p>
            <a:pPr>
              <a:lnSpc>
                <a:spcPts val="1900"/>
              </a:lnSpc>
              <a:defRPr/>
            </a:pPr>
            <a:r>
              <a:rPr lang="en-US" sz="1200" kern="0" dirty="0"/>
              <a:t>Integration Issue</a:t>
            </a:r>
          </a:p>
          <a:p>
            <a:pPr>
              <a:lnSpc>
                <a:spcPts val="1900"/>
              </a:lnSpc>
              <a:defRPr/>
            </a:pPr>
            <a:r>
              <a:rPr lang="en-US" sz="1200" kern="0" dirty="0"/>
              <a:t>Weak</a:t>
            </a:r>
          </a:p>
          <a:p>
            <a:pPr>
              <a:lnSpc>
                <a:spcPts val="1900"/>
              </a:lnSpc>
              <a:defRPr/>
            </a:pPr>
            <a:r>
              <a:rPr lang="en-US" sz="1200" kern="0" dirty="0"/>
              <a:t>Ready Today</a:t>
            </a:r>
          </a:p>
        </p:txBody>
      </p:sp>
      <p:sp>
        <p:nvSpPr>
          <p:cNvPr id="55" name="TextBox 54"/>
          <p:cNvSpPr txBox="1"/>
          <p:nvPr/>
        </p:nvSpPr>
        <p:spPr>
          <a:xfrm>
            <a:off x="9704129" y="1331866"/>
            <a:ext cx="507375" cy="276999"/>
          </a:xfrm>
          <a:prstGeom prst="rect">
            <a:avLst/>
          </a:prstGeom>
          <a:noFill/>
        </p:spPr>
        <p:txBody>
          <a:bodyPr wrap="square" rIns="0" rtlCol="0">
            <a:spAutoFit/>
          </a:bodyPr>
          <a:lstStyle/>
          <a:p>
            <a:pPr>
              <a:defRPr/>
            </a:pPr>
            <a:r>
              <a:rPr lang="en-US" sz="1200" kern="0" dirty="0" smtClean="0">
                <a:solidFill>
                  <a:schemeClr val="tx2"/>
                </a:solidFill>
              </a:rPr>
              <a:t>2019</a:t>
            </a:r>
            <a:endParaRPr lang="en-US" sz="1200" kern="0" dirty="0">
              <a:solidFill>
                <a:schemeClr val="tx2"/>
              </a:solidFill>
            </a:endParaRPr>
          </a:p>
        </p:txBody>
      </p:sp>
      <p:cxnSp>
        <p:nvCxnSpPr>
          <p:cNvPr id="56" name="Straight Connector 55"/>
          <p:cNvCxnSpPr/>
          <p:nvPr/>
        </p:nvCxnSpPr>
        <p:spPr bwMode="auto">
          <a:xfrm>
            <a:off x="8211312" y="1892808"/>
            <a:ext cx="978219" cy="7339"/>
          </a:xfrm>
          <a:prstGeom prst="line">
            <a:avLst/>
          </a:prstGeom>
          <a:noFill/>
          <a:ln w="76200" cap="flat" cmpd="sng" algn="ctr">
            <a:solidFill>
              <a:srgbClr val="FFC000"/>
            </a:solidFill>
            <a:prstDash val="solid"/>
            <a:round/>
            <a:headEnd type="none" w="sm" len="sm"/>
            <a:tailEnd type="none" w="sm" len="sm"/>
          </a:ln>
          <a:effectLst/>
        </p:spPr>
      </p:cxnSp>
      <p:sp>
        <p:nvSpPr>
          <p:cNvPr id="57" name="Rectangle 56"/>
          <p:cNvSpPr/>
          <p:nvPr/>
        </p:nvSpPr>
        <p:spPr>
          <a:xfrm>
            <a:off x="9228069" y="1768248"/>
            <a:ext cx="1172116" cy="230832"/>
          </a:xfrm>
          <a:prstGeom prst="rect">
            <a:avLst/>
          </a:prstGeom>
        </p:spPr>
        <p:txBody>
          <a:bodyPr wrap="none">
            <a:spAutoFit/>
          </a:bodyPr>
          <a:lstStyle/>
          <a:p>
            <a:r>
              <a:rPr lang="en-US" kern="0" dirty="0" smtClean="0"/>
              <a:t>Exchange Services</a:t>
            </a:r>
            <a:endParaRPr lang="en-US" dirty="0"/>
          </a:p>
        </p:txBody>
      </p:sp>
      <p:cxnSp>
        <p:nvCxnSpPr>
          <p:cNvPr id="58" name="Straight Connector 57"/>
          <p:cNvCxnSpPr/>
          <p:nvPr/>
        </p:nvCxnSpPr>
        <p:spPr bwMode="auto">
          <a:xfrm>
            <a:off x="8446008" y="2240280"/>
            <a:ext cx="978219" cy="7339"/>
          </a:xfrm>
          <a:prstGeom prst="line">
            <a:avLst/>
          </a:prstGeom>
          <a:noFill/>
          <a:ln w="76200" cap="flat" cmpd="sng" algn="ctr">
            <a:solidFill>
              <a:srgbClr val="FFC000"/>
            </a:solidFill>
            <a:prstDash val="solid"/>
            <a:round/>
            <a:headEnd type="none" w="sm" len="sm"/>
            <a:tailEnd type="none" w="sm" len="sm"/>
          </a:ln>
          <a:effectLst/>
        </p:spPr>
      </p:cxnSp>
      <p:sp>
        <p:nvSpPr>
          <p:cNvPr id="59" name="Rectangle 58"/>
          <p:cNvSpPr/>
          <p:nvPr/>
        </p:nvSpPr>
        <p:spPr>
          <a:xfrm>
            <a:off x="9526773" y="2140104"/>
            <a:ext cx="896399" cy="230832"/>
          </a:xfrm>
          <a:prstGeom prst="rect">
            <a:avLst/>
          </a:prstGeom>
        </p:spPr>
        <p:txBody>
          <a:bodyPr wrap="none">
            <a:spAutoFit/>
          </a:bodyPr>
          <a:lstStyle/>
          <a:p>
            <a:r>
              <a:rPr lang="en-US" kern="0" dirty="0" smtClean="0"/>
              <a:t>UAF and PKF</a:t>
            </a:r>
            <a:endParaRPr lang="en-US" dirty="0"/>
          </a:p>
        </p:txBody>
      </p:sp>
      <p:sp>
        <p:nvSpPr>
          <p:cNvPr id="60" name="Rectangle 59"/>
          <p:cNvSpPr/>
          <p:nvPr/>
        </p:nvSpPr>
        <p:spPr>
          <a:xfrm>
            <a:off x="9871197" y="2813712"/>
            <a:ext cx="806631" cy="230832"/>
          </a:xfrm>
          <a:prstGeom prst="rect">
            <a:avLst/>
          </a:prstGeom>
        </p:spPr>
        <p:txBody>
          <a:bodyPr wrap="none">
            <a:spAutoFit/>
          </a:bodyPr>
          <a:lstStyle/>
          <a:p>
            <a:r>
              <a:rPr lang="en-US" kern="0" dirty="0" smtClean="0"/>
              <a:t>PLM Market</a:t>
            </a:r>
            <a:endParaRPr lang="en-US" dirty="0"/>
          </a:p>
        </p:txBody>
      </p:sp>
      <p:cxnSp>
        <p:nvCxnSpPr>
          <p:cNvPr id="61" name="Straight Connector 60"/>
          <p:cNvCxnSpPr/>
          <p:nvPr/>
        </p:nvCxnSpPr>
        <p:spPr bwMode="auto">
          <a:xfrm>
            <a:off x="8741323" y="3283939"/>
            <a:ext cx="475829" cy="0"/>
          </a:xfrm>
          <a:prstGeom prst="line">
            <a:avLst/>
          </a:prstGeom>
          <a:noFill/>
          <a:ln w="76200" cap="flat" cmpd="sng" algn="ctr">
            <a:solidFill>
              <a:srgbClr val="FFC000"/>
            </a:solidFill>
            <a:prstDash val="solid"/>
            <a:round/>
            <a:headEnd type="none" w="sm" len="sm"/>
            <a:tailEnd type="none" w="sm" len="sm"/>
          </a:ln>
          <a:effectLst/>
        </p:spPr>
      </p:cxnSp>
      <p:cxnSp>
        <p:nvCxnSpPr>
          <p:cNvPr id="62" name="Straight Connector 61"/>
          <p:cNvCxnSpPr/>
          <p:nvPr/>
        </p:nvCxnSpPr>
        <p:spPr bwMode="auto">
          <a:xfrm>
            <a:off x="9171091" y="3283824"/>
            <a:ext cx="869021" cy="0"/>
          </a:xfrm>
          <a:prstGeom prst="line">
            <a:avLst/>
          </a:prstGeom>
          <a:noFill/>
          <a:ln w="76200" cap="flat" cmpd="sng" algn="ctr">
            <a:solidFill>
              <a:srgbClr val="00B050"/>
            </a:solidFill>
            <a:prstDash val="solid"/>
            <a:round/>
            <a:headEnd type="none" w="sm" len="sm"/>
            <a:tailEnd type="none" w="sm" len="sm"/>
          </a:ln>
          <a:effectLst/>
        </p:spPr>
      </p:cxnSp>
      <p:sp>
        <p:nvSpPr>
          <p:cNvPr id="63" name="Rectangle 62"/>
          <p:cNvSpPr/>
          <p:nvPr/>
        </p:nvSpPr>
        <p:spPr>
          <a:xfrm>
            <a:off x="10188189" y="3158136"/>
            <a:ext cx="755335" cy="230832"/>
          </a:xfrm>
          <a:prstGeom prst="rect">
            <a:avLst/>
          </a:prstGeom>
        </p:spPr>
        <p:txBody>
          <a:bodyPr wrap="none">
            <a:spAutoFit/>
          </a:bodyPr>
          <a:lstStyle/>
          <a:p>
            <a:r>
              <a:rPr lang="en-US" kern="0" dirty="0" smtClean="0"/>
              <a:t>FMI &amp; SSP</a:t>
            </a:r>
            <a:endParaRPr lang="en-US" dirty="0"/>
          </a:p>
        </p:txBody>
      </p:sp>
      <p:cxnSp>
        <p:nvCxnSpPr>
          <p:cNvPr id="64" name="Straight Connector 63"/>
          <p:cNvCxnSpPr/>
          <p:nvPr/>
        </p:nvCxnSpPr>
        <p:spPr bwMode="auto">
          <a:xfrm>
            <a:off x="4178467" y="3637507"/>
            <a:ext cx="1225637" cy="0"/>
          </a:xfrm>
          <a:prstGeom prst="line">
            <a:avLst/>
          </a:prstGeom>
          <a:noFill/>
          <a:ln w="76200" cap="flat" cmpd="sng" algn="ctr">
            <a:solidFill>
              <a:srgbClr val="FFC000"/>
            </a:solidFill>
            <a:prstDash val="solid"/>
            <a:round/>
            <a:headEnd type="none" w="sm" len="sm"/>
            <a:tailEnd type="none" w="sm" len="sm"/>
          </a:ln>
          <a:effectLst/>
        </p:spPr>
      </p:cxnSp>
      <p:cxnSp>
        <p:nvCxnSpPr>
          <p:cNvPr id="65" name="Straight Connector 64"/>
          <p:cNvCxnSpPr/>
          <p:nvPr/>
        </p:nvCxnSpPr>
        <p:spPr bwMode="auto">
          <a:xfrm>
            <a:off x="8741323" y="4012296"/>
            <a:ext cx="896453" cy="0"/>
          </a:xfrm>
          <a:prstGeom prst="line">
            <a:avLst/>
          </a:prstGeom>
          <a:noFill/>
          <a:ln w="76200" cap="flat" cmpd="sng" algn="ctr">
            <a:solidFill>
              <a:srgbClr val="00B050"/>
            </a:solidFill>
            <a:prstDash val="solid"/>
            <a:round/>
            <a:headEnd type="none" w="sm" len="sm"/>
            <a:tailEnd type="none" w="sm" len="sm"/>
          </a:ln>
          <a:effectLst/>
        </p:spPr>
      </p:cxnSp>
      <p:sp>
        <p:nvSpPr>
          <p:cNvPr id="66" name="Rectangle 65"/>
          <p:cNvSpPr/>
          <p:nvPr/>
        </p:nvSpPr>
        <p:spPr>
          <a:xfrm>
            <a:off x="10066269" y="3904896"/>
            <a:ext cx="825867" cy="230832"/>
          </a:xfrm>
          <a:prstGeom prst="rect">
            <a:avLst/>
          </a:prstGeom>
        </p:spPr>
        <p:txBody>
          <a:bodyPr wrap="none">
            <a:spAutoFit/>
          </a:bodyPr>
          <a:lstStyle/>
          <a:p>
            <a:r>
              <a:rPr lang="en-US" kern="0" dirty="0" smtClean="0"/>
              <a:t>RDF &amp; OWL</a:t>
            </a:r>
            <a:endParaRPr lang="en-US" dirty="0"/>
          </a:p>
        </p:txBody>
      </p:sp>
      <p:cxnSp>
        <p:nvCxnSpPr>
          <p:cNvPr id="67" name="Straight Connector 66"/>
          <p:cNvCxnSpPr/>
          <p:nvPr/>
        </p:nvCxnSpPr>
        <p:spPr bwMode="auto">
          <a:xfrm>
            <a:off x="8549299" y="4369027"/>
            <a:ext cx="1033613" cy="0"/>
          </a:xfrm>
          <a:prstGeom prst="line">
            <a:avLst/>
          </a:prstGeom>
          <a:noFill/>
          <a:ln w="76200" cap="flat" cmpd="sng" algn="ctr">
            <a:solidFill>
              <a:srgbClr val="FFC000"/>
            </a:solidFill>
            <a:prstDash val="solid"/>
            <a:round/>
            <a:headEnd type="none" w="sm" len="sm"/>
            <a:tailEnd type="none" w="sm" len="sm"/>
          </a:ln>
          <a:effectLst/>
        </p:spPr>
      </p:cxnSp>
      <p:sp>
        <p:nvSpPr>
          <p:cNvPr id="68" name="Rectangle 67"/>
          <p:cNvSpPr/>
          <p:nvPr/>
        </p:nvSpPr>
        <p:spPr>
          <a:xfrm>
            <a:off x="9890129" y="4184208"/>
            <a:ext cx="2204450" cy="438582"/>
          </a:xfrm>
          <a:prstGeom prst="rect">
            <a:avLst/>
          </a:prstGeom>
        </p:spPr>
        <p:txBody>
          <a:bodyPr wrap="none">
            <a:spAutoFit/>
          </a:bodyPr>
          <a:lstStyle/>
          <a:p>
            <a:pPr>
              <a:lnSpc>
                <a:spcPts val="900"/>
              </a:lnSpc>
            </a:pPr>
            <a:r>
              <a:rPr lang="en-US" kern="0" dirty="0" smtClean="0"/>
              <a:t>Phoenix Integration, SpecInnovations, </a:t>
            </a:r>
            <a:br>
              <a:rPr lang="en-US" kern="0" dirty="0" smtClean="0"/>
            </a:br>
            <a:r>
              <a:rPr lang="en-US" kern="0" dirty="0" smtClean="0"/>
              <a:t>DSpace, InterCAX, Maplesoft, Sodius,</a:t>
            </a:r>
            <a:br>
              <a:rPr lang="en-US" kern="0" dirty="0" smtClean="0"/>
            </a:br>
            <a:r>
              <a:rPr lang="en-US" kern="0" dirty="0" smtClean="0"/>
              <a:t>ANSYS, IBM, CORE</a:t>
            </a:r>
            <a:endParaRPr lang="en-US" dirty="0"/>
          </a:p>
        </p:txBody>
      </p:sp>
      <p:cxnSp>
        <p:nvCxnSpPr>
          <p:cNvPr id="69" name="Straight Connector 68"/>
          <p:cNvCxnSpPr/>
          <p:nvPr/>
        </p:nvCxnSpPr>
        <p:spPr bwMode="auto">
          <a:xfrm>
            <a:off x="8393851" y="4707355"/>
            <a:ext cx="1097621" cy="0"/>
          </a:xfrm>
          <a:prstGeom prst="line">
            <a:avLst/>
          </a:prstGeom>
          <a:noFill/>
          <a:ln w="76200" cap="flat" cmpd="sng" algn="ctr">
            <a:solidFill>
              <a:srgbClr val="FFC000"/>
            </a:solidFill>
            <a:prstDash val="solid"/>
            <a:round/>
            <a:headEnd type="none" w="sm" len="sm"/>
            <a:tailEnd type="none" w="sm" len="sm"/>
          </a:ln>
          <a:effectLst/>
        </p:spPr>
      </p:cxnSp>
      <p:sp>
        <p:nvSpPr>
          <p:cNvPr id="70" name="Rectangle 69"/>
          <p:cNvSpPr/>
          <p:nvPr/>
        </p:nvSpPr>
        <p:spPr>
          <a:xfrm>
            <a:off x="9715749" y="4615080"/>
            <a:ext cx="1165704" cy="230832"/>
          </a:xfrm>
          <a:prstGeom prst="rect">
            <a:avLst/>
          </a:prstGeom>
        </p:spPr>
        <p:txBody>
          <a:bodyPr wrap="none">
            <a:spAutoFit/>
          </a:bodyPr>
          <a:lstStyle/>
          <a:p>
            <a:r>
              <a:rPr lang="en-US" kern="0" dirty="0" smtClean="0"/>
              <a:t>College Curriculum</a:t>
            </a:r>
            <a:endParaRPr lang="en-US" dirty="0"/>
          </a:p>
        </p:txBody>
      </p:sp>
      <p:cxnSp>
        <p:nvCxnSpPr>
          <p:cNvPr id="71" name="Straight Connector 70"/>
          <p:cNvCxnSpPr/>
          <p:nvPr/>
        </p:nvCxnSpPr>
        <p:spPr bwMode="auto">
          <a:xfrm>
            <a:off x="4994033" y="5077661"/>
            <a:ext cx="812407" cy="0"/>
          </a:xfrm>
          <a:prstGeom prst="line">
            <a:avLst/>
          </a:prstGeom>
          <a:noFill/>
          <a:ln w="76200" cap="flat" cmpd="sng" algn="ctr">
            <a:solidFill>
              <a:srgbClr val="A32638">
                <a:lumMod val="60000"/>
                <a:lumOff val="40000"/>
              </a:srgbClr>
            </a:solidFill>
            <a:prstDash val="solid"/>
            <a:round/>
            <a:headEnd type="none" w="sm" len="sm"/>
            <a:tailEnd type="none" w="sm" len="sm"/>
          </a:ln>
          <a:effectLst/>
        </p:spPr>
      </p:cxnSp>
      <p:cxnSp>
        <p:nvCxnSpPr>
          <p:cNvPr id="72" name="Straight Connector 71"/>
          <p:cNvCxnSpPr/>
          <p:nvPr/>
        </p:nvCxnSpPr>
        <p:spPr bwMode="auto">
          <a:xfrm>
            <a:off x="4102267" y="5426683"/>
            <a:ext cx="1097621" cy="0"/>
          </a:xfrm>
          <a:prstGeom prst="line">
            <a:avLst/>
          </a:prstGeom>
          <a:noFill/>
          <a:ln w="76200" cap="flat" cmpd="sng" algn="ctr">
            <a:solidFill>
              <a:srgbClr val="FFC000"/>
            </a:solidFill>
            <a:prstDash val="solid"/>
            <a:round/>
            <a:headEnd type="none" w="sm" len="sm"/>
            <a:tailEnd type="none" w="sm" len="sm"/>
          </a:ln>
          <a:effectLst/>
        </p:spPr>
      </p:cxnSp>
    </p:spTree>
    <p:extLst>
      <p:ext uri="{BB962C8B-B14F-4D97-AF65-F5344CB8AC3E}">
        <p14:creationId xmlns:p14="http://schemas.microsoft.com/office/powerpoint/2010/main" val="35983513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a:graphicFrameLocks/>
          </p:cNvGraphicFramePr>
          <p:nvPr>
            <p:extLst>
              <p:ext uri="{D42A27DB-BD31-4B8C-83A1-F6EECF244321}">
                <p14:modId xmlns:p14="http://schemas.microsoft.com/office/powerpoint/2010/main" val="3613028720"/>
              </p:ext>
            </p:extLst>
          </p:nvPr>
        </p:nvGraphicFramePr>
        <p:xfrm>
          <a:off x="6019956" y="973127"/>
          <a:ext cx="3519715" cy="326796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Chart 3"/>
          <p:cNvGraphicFramePr>
            <a:graphicFrameLocks/>
          </p:cNvGraphicFramePr>
          <p:nvPr>
            <p:extLst>
              <p:ext uri="{D42A27DB-BD31-4B8C-83A1-F6EECF244321}">
                <p14:modId xmlns:p14="http://schemas.microsoft.com/office/powerpoint/2010/main" val="3887527426"/>
              </p:ext>
            </p:extLst>
          </p:nvPr>
        </p:nvGraphicFramePr>
        <p:xfrm>
          <a:off x="8496848" y="3120571"/>
          <a:ext cx="3361323" cy="331163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p:cNvGraphicFramePr>
            <a:graphicFrameLocks/>
          </p:cNvGraphicFramePr>
          <p:nvPr>
            <p:extLst>
              <p:ext uri="{D42A27DB-BD31-4B8C-83A1-F6EECF244321}">
                <p14:modId xmlns:p14="http://schemas.microsoft.com/office/powerpoint/2010/main" val="449769095"/>
              </p:ext>
            </p:extLst>
          </p:nvPr>
        </p:nvGraphicFramePr>
        <p:xfrm>
          <a:off x="708273" y="973127"/>
          <a:ext cx="3275816" cy="328643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Chart 5"/>
          <p:cNvGraphicFramePr>
            <a:graphicFrameLocks/>
          </p:cNvGraphicFramePr>
          <p:nvPr>
            <p:extLst>
              <p:ext uri="{D42A27DB-BD31-4B8C-83A1-F6EECF244321}">
                <p14:modId xmlns:p14="http://schemas.microsoft.com/office/powerpoint/2010/main" val="3231355413"/>
              </p:ext>
            </p:extLst>
          </p:nvPr>
        </p:nvGraphicFramePr>
        <p:xfrm>
          <a:off x="3162298" y="2989943"/>
          <a:ext cx="3633788" cy="3386778"/>
        </p:xfrm>
        <a:graphic>
          <a:graphicData uri="http://schemas.openxmlformats.org/drawingml/2006/chart">
            <c:chart xmlns:c="http://schemas.openxmlformats.org/drawingml/2006/chart" xmlns:r="http://schemas.openxmlformats.org/officeDocument/2006/relationships" r:id="rId5"/>
          </a:graphicData>
        </a:graphic>
      </p:graphicFrame>
      <p:sp>
        <p:nvSpPr>
          <p:cNvPr id="7" name="Rectangle 6"/>
          <p:cNvSpPr/>
          <p:nvPr/>
        </p:nvSpPr>
        <p:spPr bwMode="auto">
          <a:xfrm>
            <a:off x="6628897" y="3704533"/>
            <a:ext cx="141789" cy="156887"/>
          </a:xfrm>
          <a:prstGeom prst="rect">
            <a:avLst/>
          </a:prstGeom>
          <a:solidFill>
            <a:srgbClr val="A32638"/>
          </a:solidFill>
          <a:ln w="9525"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900" b="0" i="0" u="none" strike="noStrike" cap="none" normalizeH="0" baseline="0" smtClean="0">
              <a:ln>
                <a:noFill/>
              </a:ln>
              <a:solidFill>
                <a:schemeClr val="tx1"/>
              </a:solidFill>
              <a:effectLst/>
              <a:latin typeface="Arial" charset="0"/>
            </a:endParaRPr>
          </a:p>
        </p:txBody>
      </p:sp>
      <p:sp>
        <p:nvSpPr>
          <p:cNvPr id="8" name="Rectangle 7"/>
          <p:cNvSpPr/>
          <p:nvPr/>
        </p:nvSpPr>
        <p:spPr bwMode="auto">
          <a:xfrm>
            <a:off x="9119301" y="5895630"/>
            <a:ext cx="193461" cy="171796"/>
          </a:xfrm>
          <a:prstGeom prst="rect">
            <a:avLst/>
          </a:prstGeom>
          <a:solidFill>
            <a:srgbClr val="A32638"/>
          </a:solidFill>
          <a:ln w="9525"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900" b="0" i="0" u="none" strike="noStrike" cap="none" normalizeH="0" baseline="0" smtClean="0">
              <a:ln>
                <a:noFill/>
              </a:ln>
              <a:solidFill>
                <a:schemeClr val="tx1"/>
              </a:solidFill>
              <a:effectLst/>
              <a:latin typeface="Arial" charset="0"/>
            </a:endParaRPr>
          </a:p>
        </p:txBody>
      </p:sp>
      <p:sp>
        <p:nvSpPr>
          <p:cNvPr id="9" name="Rectangle 8"/>
          <p:cNvSpPr/>
          <p:nvPr/>
        </p:nvSpPr>
        <p:spPr bwMode="auto">
          <a:xfrm>
            <a:off x="1306175" y="3727183"/>
            <a:ext cx="144141" cy="150854"/>
          </a:xfrm>
          <a:prstGeom prst="rect">
            <a:avLst/>
          </a:prstGeom>
          <a:solidFill>
            <a:srgbClr val="A32638"/>
          </a:solidFill>
          <a:ln w="9525"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900" b="0" i="0" u="none" strike="noStrike" cap="none" normalizeH="0" baseline="0" smtClean="0">
              <a:ln>
                <a:noFill/>
              </a:ln>
              <a:solidFill>
                <a:schemeClr val="tx1"/>
              </a:solidFill>
              <a:effectLst/>
              <a:latin typeface="Arial" charset="0"/>
            </a:endParaRPr>
          </a:p>
        </p:txBody>
      </p:sp>
      <p:sp>
        <p:nvSpPr>
          <p:cNvPr id="10" name="Rectangle 9"/>
          <p:cNvSpPr/>
          <p:nvPr/>
        </p:nvSpPr>
        <p:spPr bwMode="auto">
          <a:xfrm>
            <a:off x="3812826" y="5831356"/>
            <a:ext cx="193461" cy="171796"/>
          </a:xfrm>
          <a:prstGeom prst="rect">
            <a:avLst/>
          </a:prstGeom>
          <a:solidFill>
            <a:srgbClr val="A32638"/>
          </a:solidFill>
          <a:ln w="9525"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900" b="0" i="0" u="none" strike="noStrike" cap="none" normalizeH="0" baseline="0" smtClean="0">
              <a:ln>
                <a:noFill/>
              </a:ln>
              <a:solidFill>
                <a:schemeClr val="tx1"/>
              </a:solidFill>
              <a:effectLst/>
              <a:latin typeface="Arial" charset="0"/>
            </a:endParaRPr>
          </a:p>
        </p:txBody>
      </p:sp>
      <p:sp>
        <p:nvSpPr>
          <p:cNvPr id="11" name="Rectangle 10"/>
          <p:cNvSpPr/>
          <p:nvPr/>
        </p:nvSpPr>
        <p:spPr bwMode="auto">
          <a:xfrm>
            <a:off x="7369945" y="3714483"/>
            <a:ext cx="141789" cy="156887"/>
          </a:xfrm>
          <a:prstGeom prst="rect">
            <a:avLst/>
          </a:prstGeom>
          <a:solidFill>
            <a:srgbClr val="0038A8"/>
          </a:solidFill>
          <a:ln w="9525"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900" b="0" i="0" u="none" strike="noStrike" cap="none" normalizeH="0" baseline="0" smtClean="0">
              <a:ln>
                <a:noFill/>
              </a:ln>
              <a:solidFill>
                <a:schemeClr val="tx1"/>
              </a:solidFill>
              <a:effectLst/>
              <a:latin typeface="Arial" charset="0"/>
            </a:endParaRPr>
          </a:p>
        </p:txBody>
      </p:sp>
      <p:sp>
        <p:nvSpPr>
          <p:cNvPr id="12" name="Rectangle 11"/>
          <p:cNvSpPr/>
          <p:nvPr/>
        </p:nvSpPr>
        <p:spPr bwMode="auto">
          <a:xfrm>
            <a:off x="9807319" y="5895630"/>
            <a:ext cx="193461" cy="171796"/>
          </a:xfrm>
          <a:prstGeom prst="rect">
            <a:avLst/>
          </a:prstGeom>
          <a:solidFill>
            <a:srgbClr val="0038A8"/>
          </a:solidFill>
          <a:ln w="9525"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900" b="0" i="0" u="none" strike="noStrike" cap="none" normalizeH="0" baseline="0" smtClean="0">
              <a:ln>
                <a:noFill/>
              </a:ln>
              <a:solidFill>
                <a:schemeClr val="tx1"/>
              </a:solidFill>
              <a:effectLst/>
              <a:latin typeface="Arial" charset="0"/>
            </a:endParaRPr>
          </a:p>
        </p:txBody>
      </p:sp>
      <p:sp>
        <p:nvSpPr>
          <p:cNvPr id="13" name="Rectangle 12"/>
          <p:cNvSpPr/>
          <p:nvPr/>
        </p:nvSpPr>
        <p:spPr bwMode="auto">
          <a:xfrm>
            <a:off x="4576372" y="5834358"/>
            <a:ext cx="193461" cy="171796"/>
          </a:xfrm>
          <a:prstGeom prst="rect">
            <a:avLst/>
          </a:prstGeom>
          <a:solidFill>
            <a:srgbClr val="0038A8"/>
          </a:solidFill>
          <a:ln w="9525"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900" b="0" i="0" u="none" strike="noStrike" cap="none" normalizeH="0" baseline="0" smtClean="0">
              <a:ln>
                <a:noFill/>
              </a:ln>
              <a:solidFill>
                <a:schemeClr val="tx1"/>
              </a:solidFill>
              <a:effectLst/>
              <a:latin typeface="Arial" charset="0"/>
            </a:endParaRPr>
          </a:p>
        </p:txBody>
      </p:sp>
      <p:sp>
        <p:nvSpPr>
          <p:cNvPr id="14" name="Rectangle 13"/>
          <p:cNvSpPr/>
          <p:nvPr/>
        </p:nvSpPr>
        <p:spPr bwMode="auto">
          <a:xfrm>
            <a:off x="2000633" y="3739883"/>
            <a:ext cx="144141" cy="150854"/>
          </a:xfrm>
          <a:prstGeom prst="rect">
            <a:avLst/>
          </a:prstGeom>
          <a:solidFill>
            <a:srgbClr val="0038A8"/>
          </a:solidFill>
          <a:ln w="9525"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900" b="0" i="0" u="none" strike="noStrike" cap="none" normalizeH="0" baseline="0" smtClean="0">
              <a:ln>
                <a:noFill/>
              </a:ln>
              <a:solidFill>
                <a:schemeClr val="tx1"/>
              </a:solidFill>
              <a:effectLst/>
              <a:latin typeface="Arial" charset="0"/>
            </a:endParaRPr>
          </a:p>
        </p:txBody>
      </p:sp>
      <p:sp>
        <p:nvSpPr>
          <p:cNvPr id="16" name="Title 3"/>
          <p:cNvSpPr txBox="1">
            <a:spLocks/>
          </p:cNvSpPr>
          <p:nvPr/>
        </p:nvSpPr>
        <p:spPr>
          <a:xfrm>
            <a:off x="1524000" y="193329"/>
            <a:ext cx="9144000" cy="564257"/>
          </a:xfrm>
          <a:prstGeom prst="rect">
            <a:avLst/>
          </a:prstGeom>
        </p:spPr>
        <p:txBody>
          <a:bodyPr/>
          <a:lstStyle>
            <a:lvl1pPr algn="l" defTabSz="885825" rtl="0" eaLnBrk="0" fontAlgn="base" hangingPunct="0">
              <a:lnSpc>
                <a:spcPts val="2600"/>
              </a:lnSpc>
              <a:spcBef>
                <a:spcPct val="0"/>
              </a:spcBef>
              <a:spcAft>
                <a:spcPct val="0"/>
              </a:spcAft>
              <a:defRPr sz="2400" b="1">
                <a:solidFill>
                  <a:schemeClr val="bg1"/>
                </a:solidFill>
                <a:latin typeface="+mj-lt"/>
                <a:ea typeface="+mj-ea"/>
                <a:cs typeface="+mj-cs"/>
              </a:defRPr>
            </a:lvl1pPr>
            <a:lvl2pPr algn="l" defTabSz="885825" rtl="0" eaLnBrk="0" fontAlgn="base" hangingPunct="0">
              <a:lnSpc>
                <a:spcPts val="2600"/>
              </a:lnSpc>
              <a:spcBef>
                <a:spcPct val="0"/>
              </a:spcBef>
              <a:spcAft>
                <a:spcPct val="0"/>
              </a:spcAft>
              <a:defRPr sz="2400" b="1">
                <a:solidFill>
                  <a:schemeClr val="bg1"/>
                </a:solidFill>
                <a:latin typeface="Arial" charset="0"/>
              </a:defRPr>
            </a:lvl2pPr>
            <a:lvl3pPr algn="l" defTabSz="885825" rtl="0" eaLnBrk="0" fontAlgn="base" hangingPunct="0">
              <a:lnSpc>
                <a:spcPts val="2600"/>
              </a:lnSpc>
              <a:spcBef>
                <a:spcPct val="0"/>
              </a:spcBef>
              <a:spcAft>
                <a:spcPct val="0"/>
              </a:spcAft>
              <a:defRPr sz="2400" b="1">
                <a:solidFill>
                  <a:schemeClr val="bg1"/>
                </a:solidFill>
                <a:latin typeface="Arial" charset="0"/>
              </a:defRPr>
            </a:lvl3pPr>
            <a:lvl4pPr algn="l" defTabSz="885825" rtl="0" eaLnBrk="0" fontAlgn="base" hangingPunct="0">
              <a:lnSpc>
                <a:spcPts val="2600"/>
              </a:lnSpc>
              <a:spcBef>
                <a:spcPct val="0"/>
              </a:spcBef>
              <a:spcAft>
                <a:spcPct val="0"/>
              </a:spcAft>
              <a:defRPr sz="2400" b="1">
                <a:solidFill>
                  <a:schemeClr val="bg1"/>
                </a:solidFill>
                <a:latin typeface="Arial" charset="0"/>
              </a:defRPr>
            </a:lvl4pPr>
            <a:lvl5pPr algn="l" defTabSz="885825" rtl="0" eaLnBrk="0" fontAlgn="base" hangingPunct="0">
              <a:lnSpc>
                <a:spcPts val="2600"/>
              </a:lnSpc>
              <a:spcBef>
                <a:spcPct val="0"/>
              </a:spcBef>
              <a:spcAft>
                <a:spcPct val="0"/>
              </a:spcAft>
              <a:defRPr sz="2400" b="1">
                <a:solidFill>
                  <a:schemeClr val="bg1"/>
                </a:solidFill>
                <a:latin typeface="Arial" charset="0"/>
              </a:defRPr>
            </a:lvl5pPr>
            <a:lvl6pPr marL="457200" algn="l" defTabSz="885825" rtl="0" eaLnBrk="0" fontAlgn="base" hangingPunct="0">
              <a:lnSpc>
                <a:spcPts val="2600"/>
              </a:lnSpc>
              <a:spcBef>
                <a:spcPct val="0"/>
              </a:spcBef>
              <a:spcAft>
                <a:spcPct val="0"/>
              </a:spcAft>
              <a:defRPr sz="2400" b="1">
                <a:solidFill>
                  <a:schemeClr val="bg1"/>
                </a:solidFill>
                <a:latin typeface="Arial" charset="0"/>
              </a:defRPr>
            </a:lvl6pPr>
            <a:lvl7pPr marL="914400" algn="l" defTabSz="885825" rtl="0" eaLnBrk="0" fontAlgn="base" hangingPunct="0">
              <a:lnSpc>
                <a:spcPts val="2600"/>
              </a:lnSpc>
              <a:spcBef>
                <a:spcPct val="0"/>
              </a:spcBef>
              <a:spcAft>
                <a:spcPct val="0"/>
              </a:spcAft>
              <a:defRPr sz="2400" b="1">
                <a:solidFill>
                  <a:schemeClr val="bg1"/>
                </a:solidFill>
                <a:latin typeface="Arial" charset="0"/>
              </a:defRPr>
            </a:lvl7pPr>
            <a:lvl8pPr marL="1371600" algn="l" defTabSz="885825" rtl="0" eaLnBrk="0" fontAlgn="base" hangingPunct="0">
              <a:lnSpc>
                <a:spcPts val="2600"/>
              </a:lnSpc>
              <a:spcBef>
                <a:spcPct val="0"/>
              </a:spcBef>
              <a:spcAft>
                <a:spcPct val="0"/>
              </a:spcAft>
              <a:defRPr sz="2400" b="1">
                <a:solidFill>
                  <a:schemeClr val="bg1"/>
                </a:solidFill>
                <a:latin typeface="Arial" charset="0"/>
              </a:defRPr>
            </a:lvl8pPr>
            <a:lvl9pPr marL="1828800" algn="l" defTabSz="885825" rtl="0" eaLnBrk="0" fontAlgn="base" hangingPunct="0">
              <a:lnSpc>
                <a:spcPts val="2600"/>
              </a:lnSpc>
              <a:spcBef>
                <a:spcPct val="0"/>
              </a:spcBef>
              <a:spcAft>
                <a:spcPct val="0"/>
              </a:spcAft>
              <a:defRPr sz="2400" b="1">
                <a:solidFill>
                  <a:schemeClr val="bg1"/>
                </a:solidFill>
                <a:latin typeface="Arial" charset="0"/>
              </a:defRPr>
            </a:lvl9pPr>
          </a:lstStyle>
          <a:p>
            <a:r>
              <a:rPr lang="en-US" kern="0" dirty="0" smtClean="0"/>
              <a:t>Data from 2017 GPDIS Workshop:  Industry Roadmap</a:t>
            </a:r>
            <a:endParaRPr lang="en-US" kern="0" dirty="0"/>
          </a:p>
        </p:txBody>
      </p:sp>
    </p:spTree>
    <p:extLst>
      <p:ext uri="{BB962C8B-B14F-4D97-AF65-F5344CB8AC3E}">
        <p14:creationId xmlns:p14="http://schemas.microsoft.com/office/powerpoint/2010/main" val="83992407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 name="Group 40"/>
          <p:cNvGrpSpPr/>
          <p:nvPr/>
        </p:nvGrpSpPr>
        <p:grpSpPr>
          <a:xfrm>
            <a:off x="1808394" y="5298157"/>
            <a:ext cx="7826274" cy="798619"/>
            <a:chOff x="422072" y="5176506"/>
            <a:chExt cx="7274128" cy="576995"/>
          </a:xfrm>
        </p:grpSpPr>
        <p:sp>
          <p:nvSpPr>
            <p:cNvPr id="42" name="Title 1"/>
            <p:cNvSpPr txBox="1">
              <a:spLocks/>
            </p:cNvSpPr>
            <p:nvPr/>
          </p:nvSpPr>
          <p:spPr bwMode="auto">
            <a:xfrm>
              <a:off x="422072" y="5176506"/>
              <a:ext cx="7274128" cy="576995"/>
            </a:xfrm>
            <a:prstGeom prst="rect">
              <a:avLst/>
            </a:prstGeom>
            <a:noFill/>
            <a:ln w="9525">
              <a:solidFill>
                <a:srgbClr val="006B3F"/>
              </a:solidFill>
              <a:miter lim="800000"/>
              <a:headEnd/>
              <a:tailEnd/>
            </a:ln>
            <a:effectLst/>
          </p:spPr>
          <p:txBody>
            <a:bodyPr vert="horz" wrap="square" lIns="45720" tIns="45720" rIns="0" bIns="0" numCol="1" anchor="t" anchorCtr="0" compatLnSpc="1">
              <a:prstTxWarp prst="textNoShape">
                <a:avLst/>
              </a:prstTxWarp>
              <a:noAutofit/>
            </a:bodyPr>
            <a:lstStyle>
              <a:lvl1pPr algn="l" defTabSz="1020763" rtl="0" eaLnBrk="1" fontAlgn="base" hangingPunct="1">
                <a:lnSpc>
                  <a:spcPct val="90000"/>
                </a:lnSpc>
                <a:spcBef>
                  <a:spcPct val="0"/>
                </a:spcBef>
                <a:spcAft>
                  <a:spcPct val="0"/>
                </a:spcAft>
                <a:defRPr sz="2800" b="0">
                  <a:solidFill>
                    <a:schemeClr val="tx2"/>
                  </a:solidFill>
                  <a:latin typeface="+mj-lt"/>
                  <a:ea typeface="+mj-ea"/>
                  <a:cs typeface="+mj-cs"/>
                </a:defRPr>
              </a:lvl1pPr>
              <a:lvl2pPr algn="l" defTabSz="1020763" rtl="0" eaLnBrk="1" fontAlgn="base" hangingPunct="1">
                <a:lnSpc>
                  <a:spcPct val="90000"/>
                </a:lnSpc>
                <a:spcBef>
                  <a:spcPct val="0"/>
                </a:spcBef>
                <a:spcAft>
                  <a:spcPct val="0"/>
                </a:spcAft>
                <a:defRPr sz="3200" b="1">
                  <a:solidFill>
                    <a:schemeClr val="tx2"/>
                  </a:solidFill>
                  <a:latin typeface="Arial" charset="0"/>
                </a:defRPr>
              </a:lvl2pPr>
              <a:lvl3pPr algn="l" defTabSz="1020763" rtl="0" eaLnBrk="1" fontAlgn="base" hangingPunct="1">
                <a:lnSpc>
                  <a:spcPct val="90000"/>
                </a:lnSpc>
                <a:spcBef>
                  <a:spcPct val="0"/>
                </a:spcBef>
                <a:spcAft>
                  <a:spcPct val="0"/>
                </a:spcAft>
                <a:defRPr sz="3200" b="1">
                  <a:solidFill>
                    <a:schemeClr val="tx2"/>
                  </a:solidFill>
                  <a:latin typeface="Arial" charset="0"/>
                </a:defRPr>
              </a:lvl3pPr>
              <a:lvl4pPr algn="l" defTabSz="1020763" rtl="0" eaLnBrk="1" fontAlgn="base" hangingPunct="1">
                <a:lnSpc>
                  <a:spcPct val="90000"/>
                </a:lnSpc>
                <a:spcBef>
                  <a:spcPct val="0"/>
                </a:spcBef>
                <a:spcAft>
                  <a:spcPct val="0"/>
                </a:spcAft>
                <a:defRPr sz="3200" b="1">
                  <a:solidFill>
                    <a:schemeClr val="tx2"/>
                  </a:solidFill>
                  <a:latin typeface="Arial" charset="0"/>
                </a:defRPr>
              </a:lvl4pPr>
              <a:lvl5pPr algn="l" defTabSz="1020763" rtl="0" eaLnBrk="1" fontAlgn="base" hangingPunct="1">
                <a:lnSpc>
                  <a:spcPct val="90000"/>
                </a:lnSpc>
                <a:spcBef>
                  <a:spcPct val="0"/>
                </a:spcBef>
                <a:spcAft>
                  <a:spcPct val="0"/>
                </a:spcAft>
                <a:defRPr sz="3200" b="1">
                  <a:solidFill>
                    <a:schemeClr val="tx2"/>
                  </a:solidFill>
                  <a:latin typeface="Arial" charset="0"/>
                </a:defRPr>
              </a:lvl5pPr>
              <a:lvl6pPr marL="457200" algn="l" defTabSz="1020763" rtl="0" eaLnBrk="1" fontAlgn="base" hangingPunct="1">
                <a:lnSpc>
                  <a:spcPct val="90000"/>
                </a:lnSpc>
                <a:spcBef>
                  <a:spcPct val="0"/>
                </a:spcBef>
                <a:spcAft>
                  <a:spcPct val="0"/>
                </a:spcAft>
                <a:defRPr sz="3200" b="1">
                  <a:solidFill>
                    <a:schemeClr val="tx2"/>
                  </a:solidFill>
                  <a:latin typeface="Arial" charset="0"/>
                </a:defRPr>
              </a:lvl6pPr>
              <a:lvl7pPr marL="914400" algn="l" defTabSz="1020763" rtl="0" eaLnBrk="1" fontAlgn="base" hangingPunct="1">
                <a:lnSpc>
                  <a:spcPct val="90000"/>
                </a:lnSpc>
                <a:spcBef>
                  <a:spcPct val="0"/>
                </a:spcBef>
                <a:spcAft>
                  <a:spcPct val="0"/>
                </a:spcAft>
                <a:defRPr sz="3200" b="1">
                  <a:solidFill>
                    <a:schemeClr val="tx2"/>
                  </a:solidFill>
                  <a:latin typeface="Arial" charset="0"/>
                </a:defRPr>
              </a:lvl7pPr>
              <a:lvl8pPr marL="1371600" algn="l" defTabSz="1020763" rtl="0" eaLnBrk="1" fontAlgn="base" hangingPunct="1">
                <a:lnSpc>
                  <a:spcPct val="90000"/>
                </a:lnSpc>
                <a:spcBef>
                  <a:spcPct val="0"/>
                </a:spcBef>
                <a:spcAft>
                  <a:spcPct val="0"/>
                </a:spcAft>
                <a:defRPr sz="3200" b="1">
                  <a:solidFill>
                    <a:schemeClr val="tx2"/>
                  </a:solidFill>
                  <a:latin typeface="Arial" charset="0"/>
                </a:defRPr>
              </a:lvl8pPr>
              <a:lvl9pPr marL="1828800" algn="l" defTabSz="1020763" rtl="0" eaLnBrk="1" fontAlgn="base" hangingPunct="1">
                <a:lnSpc>
                  <a:spcPct val="90000"/>
                </a:lnSpc>
                <a:spcBef>
                  <a:spcPct val="0"/>
                </a:spcBef>
                <a:spcAft>
                  <a:spcPct val="0"/>
                </a:spcAft>
                <a:defRPr sz="3200" b="1">
                  <a:solidFill>
                    <a:schemeClr val="tx2"/>
                  </a:solidFill>
                  <a:latin typeface="Arial" charset="0"/>
                </a:defRPr>
              </a:lvl9pPr>
            </a:lstStyle>
            <a:p>
              <a:pPr marL="0" marR="0" lvl="0" indent="0" algn="l" defTabSz="765164" rtl="0" eaLnBrk="1" fontAlgn="base" latinLnBrk="0" hangingPunct="1">
                <a:lnSpc>
                  <a:spcPct val="90000"/>
                </a:lnSpc>
                <a:spcBef>
                  <a:spcPct val="0"/>
                </a:spcBef>
                <a:spcAft>
                  <a:spcPct val="0"/>
                </a:spcAft>
                <a:buClrTx/>
                <a:buSzTx/>
                <a:buFontTx/>
                <a:buNone/>
                <a:tabLst/>
                <a:defRPr/>
              </a:pPr>
              <a:r>
                <a:rPr kumimoji="0" lang="en-US" sz="1200" b="0" i="0" u="none" strike="noStrike" kern="0" cap="none" spc="0" normalizeH="0" baseline="0" noProof="0" dirty="0">
                  <a:ln>
                    <a:noFill/>
                  </a:ln>
                  <a:solidFill>
                    <a:srgbClr val="0039A6"/>
                  </a:solidFill>
                  <a:effectLst/>
                  <a:uLnTx/>
                  <a:uFillTx/>
                  <a:latin typeface="Arial"/>
                  <a:ea typeface="+mj-ea"/>
                  <a:cs typeface="+mj-cs"/>
                </a:rPr>
                <a:t>Standard Body Legend</a:t>
              </a:r>
            </a:p>
          </p:txBody>
        </p:sp>
        <p:sp>
          <p:nvSpPr>
            <p:cNvPr id="43" name="Oval 42"/>
            <p:cNvSpPr/>
            <p:nvPr/>
          </p:nvSpPr>
          <p:spPr bwMode="auto">
            <a:xfrm>
              <a:off x="471305" y="5382998"/>
              <a:ext cx="1097280" cy="274320"/>
            </a:xfrm>
            <a:prstGeom prst="ellipse">
              <a:avLst/>
            </a:prstGeom>
            <a:solidFill>
              <a:srgbClr val="A32638">
                <a:lumMod val="40000"/>
                <a:lumOff val="60000"/>
              </a:srgbClr>
            </a:solidFill>
            <a:ln w="9525" cap="flat" cmpd="sng" algn="ctr">
              <a:noFill/>
              <a:prstDash val="solid"/>
              <a:round/>
              <a:headEnd type="none" w="sm" len="sm"/>
              <a:tailEnd type="none" w="sm" len="sm"/>
            </a:ln>
            <a:effectLst>
              <a:outerShdw blurRad="44450" dist="27940" dir="5400000" algn="ctr">
                <a:srgbClr val="000000">
                  <a:alpha val="32000"/>
                </a:srgbClr>
              </a:outerShdw>
              <a:softEdge rad="0"/>
            </a:effectLst>
            <a:scene3d>
              <a:camera prst="orthographicFront">
                <a:rot lat="0" lon="0" rev="0"/>
              </a:camera>
              <a:lightRig rig="balanced" dir="t">
                <a:rot lat="0" lon="0" rev="8700000"/>
              </a:lightRig>
            </a:scene3d>
            <a:sp3d>
              <a:bevelT w="190500" h="38100"/>
            </a:sp3d>
          </p:spPr>
          <p:txBody>
            <a:bodyPr vert="horz" wrap="none" lIns="38556" tIns="19278" rIns="38556" bIns="19278" numCol="1" rtlCol="0" anchor="t" anchorCtr="0" compatLnSpc="1">
              <a:prstTxWarp prst="textNoShape">
                <a:avLst/>
              </a:prstTxWarp>
            </a:bodyPr>
            <a:lstStyle/>
            <a:p>
              <a:pPr marL="0" marR="0" lvl="0" indent="0" algn="ctr" defTabSz="385557" eaLnBrk="0" fontAlgn="auto" latinLnBrk="0" hangingPunct="0">
                <a:lnSpc>
                  <a:spcPct val="100000"/>
                </a:lnSpc>
                <a:spcBef>
                  <a:spcPts val="0"/>
                </a:spcBef>
                <a:spcAft>
                  <a:spcPts val="0"/>
                </a:spcAft>
                <a:buClrTx/>
                <a:buSzTx/>
                <a:buFontTx/>
                <a:buNone/>
                <a:tabLst/>
                <a:defRPr/>
              </a:pPr>
              <a:r>
                <a:rPr kumimoji="0" lang="en-US" sz="1600" b="1" i="1" u="none" strike="noStrike" kern="0" cap="none" spc="0" normalizeH="0" baseline="0" noProof="0" dirty="0">
                  <a:ln>
                    <a:noFill/>
                  </a:ln>
                  <a:solidFill>
                    <a:srgbClr val="0039A6"/>
                  </a:solidFill>
                  <a:effectLst/>
                  <a:uLnTx/>
                  <a:uFillTx/>
                  <a:latin typeface="Arial"/>
                </a:rPr>
                <a:t>Company</a:t>
              </a:r>
            </a:p>
          </p:txBody>
        </p:sp>
        <p:sp>
          <p:nvSpPr>
            <p:cNvPr id="44" name="Oval 43"/>
            <p:cNvSpPr/>
            <p:nvPr/>
          </p:nvSpPr>
          <p:spPr bwMode="auto">
            <a:xfrm>
              <a:off x="1633855" y="5379962"/>
              <a:ext cx="1097280" cy="274320"/>
            </a:xfrm>
            <a:prstGeom prst="ellipse">
              <a:avLst/>
            </a:prstGeom>
            <a:solidFill>
              <a:srgbClr val="CCE981"/>
            </a:solidFill>
            <a:ln w="9525" cap="flat" cmpd="sng" algn="ctr">
              <a:noFill/>
              <a:prstDash val="solid"/>
              <a:round/>
              <a:headEnd type="none" w="sm" len="sm"/>
              <a:tailEnd type="none" w="sm" len="sm"/>
            </a:ln>
            <a:effectLst>
              <a:outerShdw blurRad="44450" dist="27940" dir="5400000" algn="ctr">
                <a:srgbClr val="000000">
                  <a:alpha val="32000"/>
                </a:srgbClr>
              </a:outerShdw>
              <a:softEdge rad="0"/>
            </a:effectLst>
            <a:scene3d>
              <a:camera prst="orthographicFront">
                <a:rot lat="0" lon="0" rev="0"/>
              </a:camera>
              <a:lightRig rig="balanced" dir="t">
                <a:rot lat="0" lon="0" rev="8700000"/>
              </a:lightRig>
            </a:scene3d>
            <a:sp3d>
              <a:bevelT w="190500" h="38100"/>
            </a:sp3d>
          </p:spPr>
          <p:txBody>
            <a:bodyPr vert="horz" wrap="square" lIns="38556" tIns="19278" rIns="38556" bIns="19278" numCol="1" rtlCol="0" anchor="t" anchorCtr="0" compatLnSpc="1">
              <a:prstTxWarp prst="textNoShape">
                <a:avLst/>
              </a:prstTxWarp>
            </a:bodyPr>
            <a:lstStyle/>
            <a:p>
              <a:pPr marL="0" marR="0" lvl="0" indent="0" algn="ctr" defTabSz="385557" eaLnBrk="0" fontAlgn="auto" latinLnBrk="0" hangingPunct="0">
                <a:lnSpc>
                  <a:spcPct val="100000"/>
                </a:lnSpc>
                <a:spcBef>
                  <a:spcPts val="0"/>
                </a:spcBef>
                <a:spcAft>
                  <a:spcPts val="0"/>
                </a:spcAft>
                <a:buClrTx/>
                <a:buSzTx/>
                <a:buFontTx/>
                <a:buNone/>
                <a:tabLst/>
                <a:defRPr/>
              </a:pPr>
              <a:r>
                <a:rPr kumimoji="0" lang="en-US" sz="1600" b="1" i="1" u="none" strike="noStrike" kern="0" cap="none" spc="0" normalizeH="0" baseline="0" noProof="0" dirty="0">
                  <a:ln>
                    <a:noFill/>
                  </a:ln>
                  <a:solidFill>
                    <a:srgbClr val="000000"/>
                  </a:solidFill>
                  <a:effectLst/>
                  <a:uLnTx/>
                  <a:uFillTx/>
                  <a:latin typeface="Arial"/>
                </a:rPr>
                <a:t>OMG</a:t>
              </a:r>
            </a:p>
          </p:txBody>
        </p:sp>
        <p:sp>
          <p:nvSpPr>
            <p:cNvPr id="45" name="Oval 44"/>
            <p:cNvSpPr/>
            <p:nvPr/>
          </p:nvSpPr>
          <p:spPr bwMode="auto">
            <a:xfrm>
              <a:off x="2816110" y="5391496"/>
              <a:ext cx="1097280" cy="274320"/>
            </a:xfrm>
            <a:prstGeom prst="ellipse">
              <a:avLst/>
            </a:prstGeom>
            <a:solidFill>
              <a:srgbClr val="FFFFFF">
                <a:lumMod val="75000"/>
              </a:srgbClr>
            </a:solidFill>
            <a:ln w="9525" cap="flat" cmpd="sng" algn="ctr">
              <a:noFill/>
              <a:prstDash val="solid"/>
              <a:round/>
              <a:headEnd type="none" w="sm" len="sm"/>
              <a:tailEnd type="none" w="sm" len="sm"/>
            </a:ln>
            <a:effectLst>
              <a:outerShdw blurRad="44450" dist="27940" dir="5400000" algn="ctr">
                <a:srgbClr val="000000">
                  <a:alpha val="32000"/>
                </a:srgbClr>
              </a:outerShdw>
              <a:softEdge rad="0"/>
            </a:effectLst>
            <a:scene3d>
              <a:camera prst="orthographicFront">
                <a:rot lat="0" lon="0" rev="0"/>
              </a:camera>
              <a:lightRig rig="balanced" dir="t">
                <a:rot lat="0" lon="0" rev="8700000"/>
              </a:lightRig>
            </a:scene3d>
            <a:sp3d>
              <a:bevelT w="190500" h="38100"/>
            </a:sp3d>
          </p:spPr>
          <p:txBody>
            <a:bodyPr vert="horz" wrap="square" lIns="38556" tIns="19278" rIns="38556" bIns="19278" numCol="1" rtlCol="0" anchor="t" anchorCtr="0" compatLnSpc="1">
              <a:prstTxWarp prst="textNoShape">
                <a:avLst/>
              </a:prstTxWarp>
            </a:bodyPr>
            <a:lstStyle/>
            <a:p>
              <a:pPr marL="0" marR="0" lvl="0" indent="0" algn="ctr" defTabSz="385557" eaLnBrk="0" fontAlgn="auto" latinLnBrk="0" hangingPunct="0">
                <a:lnSpc>
                  <a:spcPct val="100000"/>
                </a:lnSpc>
                <a:spcBef>
                  <a:spcPts val="0"/>
                </a:spcBef>
                <a:spcAft>
                  <a:spcPts val="0"/>
                </a:spcAft>
                <a:buClrTx/>
                <a:buSzTx/>
                <a:buFontTx/>
                <a:buNone/>
                <a:tabLst/>
                <a:defRPr/>
              </a:pPr>
              <a:r>
                <a:rPr kumimoji="0" lang="en-US" sz="1600" b="1" i="1" u="none" strike="noStrike" kern="0" cap="none" spc="0" normalizeH="0" baseline="0" noProof="0" dirty="0">
                  <a:ln>
                    <a:noFill/>
                  </a:ln>
                  <a:solidFill>
                    <a:srgbClr val="000000"/>
                  </a:solidFill>
                  <a:effectLst/>
                  <a:uLnTx/>
                  <a:uFillTx/>
                  <a:latin typeface="Arial"/>
                </a:rPr>
                <a:t>OASIS</a:t>
              </a:r>
            </a:p>
          </p:txBody>
        </p:sp>
        <p:sp>
          <p:nvSpPr>
            <p:cNvPr id="46" name="Oval 45"/>
            <p:cNvSpPr/>
            <p:nvPr/>
          </p:nvSpPr>
          <p:spPr bwMode="auto">
            <a:xfrm>
              <a:off x="3977161" y="5391496"/>
              <a:ext cx="1097280" cy="274320"/>
            </a:xfrm>
            <a:prstGeom prst="ellipse">
              <a:avLst/>
            </a:prstGeom>
            <a:solidFill>
              <a:srgbClr val="003298">
                <a:lumMod val="40000"/>
                <a:lumOff val="60000"/>
              </a:srgbClr>
            </a:solidFill>
            <a:ln w="9525" cap="flat" cmpd="sng" algn="ctr">
              <a:noFill/>
              <a:prstDash val="solid"/>
              <a:round/>
              <a:headEnd type="none" w="sm" len="sm"/>
              <a:tailEnd type="none" w="sm" len="sm"/>
            </a:ln>
            <a:effectLst>
              <a:outerShdw blurRad="44450" dist="27940" dir="5400000" algn="ctr">
                <a:srgbClr val="000000">
                  <a:alpha val="32000"/>
                </a:srgbClr>
              </a:outerShdw>
              <a:softEdge rad="0"/>
            </a:effectLst>
            <a:scene3d>
              <a:camera prst="orthographicFront">
                <a:rot lat="0" lon="0" rev="0"/>
              </a:camera>
              <a:lightRig rig="balanced" dir="t">
                <a:rot lat="0" lon="0" rev="8700000"/>
              </a:lightRig>
            </a:scene3d>
            <a:sp3d>
              <a:bevelT w="190500" h="38100"/>
            </a:sp3d>
          </p:spPr>
          <p:txBody>
            <a:bodyPr vert="horz" wrap="square" lIns="38556" tIns="19278" rIns="38556" bIns="19278" numCol="1" rtlCol="0" anchor="t" anchorCtr="0" compatLnSpc="1">
              <a:prstTxWarp prst="textNoShape">
                <a:avLst/>
              </a:prstTxWarp>
            </a:bodyPr>
            <a:lstStyle/>
            <a:p>
              <a:pPr marL="0" marR="0" lvl="0" indent="0" algn="ctr" defTabSz="385557" eaLnBrk="0" fontAlgn="auto" latinLnBrk="0" hangingPunct="0">
                <a:lnSpc>
                  <a:spcPct val="100000"/>
                </a:lnSpc>
                <a:spcBef>
                  <a:spcPts val="0"/>
                </a:spcBef>
                <a:spcAft>
                  <a:spcPts val="0"/>
                </a:spcAft>
                <a:buClrTx/>
                <a:buSzTx/>
                <a:buFontTx/>
                <a:buNone/>
                <a:tabLst/>
                <a:defRPr/>
              </a:pPr>
              <a:r>
                <a:rPr kumimoji="0" lang="en-US" sz="1600" b="1" i="1" u="none" strike="noStrike" kern="0" cap="none" spc="0" normalizeH="0" baseline="0" noProof="0" dirty="0">
                  <a:ln>
                    <a:noFill/>
                  </a:ln>
                  <a:solidFill>
                    <a:srgbClr val="000000"/>
                  </a:solidFill>
                  <a:effectLst/>
                  <a:uLnTx/>
                  <a:uFillTx/>
                  <a:latin typeface="Arial"/>
                </a:rPr>
                <a:t>W3C</a:t>
              </a:r>
            </a:p>
          </p:txBody>
        </p:sp>
        <p:sp>
          <p:nvSpPr>
            <p:cNvPr id="47" name="Oval 46"/>
            <p:cNvSpPr/>
            <p:nvPr/>
          </p:nvSpPr>
          <p:spPr bwMode="auto">
            <a:xfrm>
              <a:off x="5281087" y="5403030"/>
              <a:ext cx="1097280" cy="274320"/>
            </a:xfrm>
            <a:prstGeom prst="ellipse">
              <a:avLst/>
            </a:prstGeom>
            <a:solidFill>
              <a:srgbClr val="CEACAE">
                <a:lumMod val="20000"/>
                <a:lumOff val="80000"/>
              </a:srgbClr>
            </a:solidFill>
            <a:ln w="9525" cap="flat" cmpd="sng" algn="ctr">
              <a:noFill/>
              <a:prstDash val="solid"/>
              <a:round/>
              <a:headEnd type="none" w="sm" len="sm"/>
              <a:tailEnd type="none" w="sm" len="sm"/>
            </a:ln>
            <a:effectLst>
              <a:outerShdw blurRad="44450" dist="27940" dir="5400000" algn="ctr">
                <a:srgbClr val="000000">
                  <a:alpha val="32000"/>
                </a:srgbClr>
              </a:outerShdw>
              <a:softEdge rad="0"/>
            </a:effectLst>
            <a:scene3d>
              <a:camera prst="orthographicFront">
                <a:rot lat="0" lon="0" rev="0"/>
              </a:camera>
              <a:lightRig rig="balanced" dir="t">
                <a:rot lat="0" lon="0" rev="8700000"/>
              </a:lightRig>
            </a:scene3d>
            <a:sp3d contourW="3810">
              <a:bevelT w="190500" h="38100"/>
            </a:sp3d>
          </p:spPr>
          <p:txBody>
            <a:bodyPr vert="horz" wrap="square" lIns="38556" tIns="19278" rIns="38556" bIns="19278" numCol="1" rtlCol="0" anchor="t" anchorCtr="0" compatLnSpc="1">
              <a:prstTxWarp prst="textNoShape">
                <a:avLst/>
              </a:prstTxWarp>
            </a:bodyPr>
            <a:lstStyle/>
            <a:p>
              <a:pPr marL="0" marR="0" lvl="0" indent="0" algn="ctr" defTabSz="385557" eaLnBrk="0" fontAlgn="auto" latinLnBrk="0" hangingPunct="0">
                <a:lnSpc>
                  <a:spcPct val="100000"/>
                </a:lnSpc>
                <a:spcBef>
                  <a:spcPts val="0"/>
                </a:spcBef>
                <a:spcAft>
                  <a:spcPts val="0"/>
                </a:spcAft>
                <a:buClrTx/>
                <a:buSzTx/>
                <a:buFontTx/>
                <a:buNone/>
                <a:tabLst/>
                <a:defRPr/>
              </a:pPr>
              <a:r>
                <a:rPr kumimoji="0" lang="en-US" sz="1600" b="1" i="1" u="none" strike="noStrike" kern="0" cap="none" spc="0" normalizeH="0" baseline="0" noProof="0" dirty="0">
                  <a:ln>
                    <a:noFill/>
                  </a:ln>
                  <a:solidFill>
                    <a:srgbClr val="000000"/>
                  </a:solidFill>
                  <a:effectLst/>
                  <a:uLnTx/>
                  <a:uFillTx/>
                  <a:latin typeface="Arial"/>
                </a:rPr>
                <a:t>ISO</a:t>
              </a:r>
            </a:p>
          </p:txBody>
        </p:sp>
        <p:sp>
          <p:nvSpPr>
            <p:cNvPr id="48" name="Oval 47"/>
            <p:cNvSpPr/>
            <p:nvPr/>
          </p:nvSpPr>
          <p:spPr bwMode="auto">
            <a:xfrm>
              <a:off x="6499288" y="5397345"/>
              <a:ext cx="1097280" cy="274320"/>
            </a:xfrm>
            <a:prstGeom prst="ellipse">
              <a:avLst/>
            </a:prstGeom>
            <a:solidFill>
              <a:srgbClr val="0038A8">
                <a:lumMod val="20000"/>
                <a:lumOff val="80000"/>
              </a:srgbClr>
            </a:solidFill>
            <a:ln w="9525" cap="flat" cmpd="sng" algn="ctr">
              <a:noFill/>
              <a:prstDash val="solid"/>
              <a:round/>
              <a:headEnd type="none" w="sm" len="sm"/>
              <a:tailEnd type="none" w="sm" len="sm"/>
            </a:ln>
            <a:effectLst>
              <a:outerShdw blurRad="44450" dist="27940" dir="5400000" algn="ctr">
                <a:srgbClr val="000000">
                  <a:alpha val="32000"/>
                </a:srgbClr>
              </a:outerShdw>
              <a:softEdge rad="0"/>
            </a:effectLst>
            <a:scene3d>
              <a:camera prst="orthographicFront">
                <a:rot lat="0" lon="0" rev="0"/>
              </a:camera>
              <a:lightRig rig="balanced" dir="t">
                <a:rot lat="0" lon="0" rev="8700000"/>
              </a:lightRig>
            </a:scene3d>
            <a:sp3d contourW="3810">
              <a:bevelT w="190500" h="38100"/>
            </a:sp3d>
          </p:spPr>
          <p:txBody>
            <a:bodyPr vert="horz" wrap="none" lIns="0" tIns="19278" rIns="0" bIns="19278" numCol="1" rtlCol="0" anchor="t" anchorCtr="0" compatLnSpc="1">
              <a:prstTxWarp prst="textNoShape">
                <a:avLst/>
              </a:prstTxWarp>
            </a:bodyPr>
            <a:lstStyle/>
            <a:p>
              <a:pPr marL="0" marR="0" lvl="0" indent="0" algn="ctr" defTabSz="385557" eaLnBrk="0" fontAlgn="auto" latinLnBrk="0" hangingPunct="0">
                <a:lnSpc>
                  <a:spcPct val="100000"/>
                </a:lnSpc>
                <a:spcBef>
                  <a:spcPts val="0"/>
                </a:spcBef>
                <a:spcAft>
                  <a:spcPts val="0"/>
                </a:spcAft>
                <a:buClrTx/>
                <a:buSzTx/>
                <a:buFontTx/>
                <a:buNone/>
                <a:tabLst/>
                <a:defRPr/>
              </a:pPr>
              <a:r>
                <a:rPr kumimoji="0" lang="en-US" sz="1600" b="1" i="1" u="none" strike="noStrike" kern="0" cap="none" spc="0" normalizeH="0" baseline="0" noProof="0" dirty="0">
                  <a:ln>
                    <a:noFill/>
                  </a:ln>
                  <a:solidFill>
                    <a:srgbClr val="000000"/>
                  </a:solidFill>
                  <a:effectLst/>
                  <a:uLnTx/>
                  <a:uFillTx/>
                  <a:latin typeface="Arial"/>
                </a:rPr>
                <a:t>SAE/other</a:t>
              </a:r>
            </a:p>
          </p:txBody>
        </p:sp>
      </p:grpSp>
      <p:sp>
        <p:nvSpPr>
          <p:cNvPr id="49" name="Rectangle 48"/>
          <p:cNvSpPr/>
          <p:nvPr/>
        </p:nvSpPr>
        <p:spPr bwMode="auto">
          <a:xfrm>
            <a:off x="4198669" y="1148777"/>
            <a:ext cx="3045725" cy="2593810"/>
          </a:xfrm>
          <a:prstGeom prst="rect">
            <a:avLst/>
          </a:prstGeom>
          <a:gradFill flip="none" rotWithShape="1">
            <a:gsLst>
              <a:gs pos="0">
                <a:srgbClr val="006B3F">
                  <a:tint val="66000"/>
                  <a:satMod val="160000"/>
                  <a:lumMod val="69000"/>
                  <a:lumOff val="31000"/>
                </a:srgbClr>
              </a:gs>
              <a:gs pos="50000">
                <a:srgbClr val="006B3F">
                  <a:lumMod val="60000"/>
                  <a:lumOff val="40000"/>
                  <a:tint val="44500"/>
                  <a:satMod val="160000"/>
                </a:srgbClr>
              </a:gs>
              <a:gs pos="100000">
                <a:srgbClr val="006B3F">
                  <a:lumMod val="60000"/>
                  <a:lumOff val="40000"/>
                  <a:tint val="23500"/>
                  <a:satMod val="160000"/>
                </a:srgbClr>
              </a:gs>
            </a:gsLst>
            <a:lin ang="18900000" scaled="1"/>
            <a:tileRect/>
          </a:gradFill>
          <a:ln w="9525" cap="flat" cmpd="sng" algn="ctr">
            <a:solidFill>
              <a:srgbClr val="000000"/>
            </a:solidFill>
            <a:prstDash val="solid"/>
            <a:round/>
            <a:headEnd type="none" w="sm" len="sm"/>
            <a:tailEnd type="none" w="sm" len="sm"/>
          </a:ln>
          <a:effectLst>
            <a:outerShdw blurRad="50800" dist="38100" dir="18900000" algn="bl" rotWithShape="0">
              <a:prstClr val="black">
                <a:alpha val="40000"/>
              </a:prstClr>
            </a:outerShdw>
          </a:effectLst>
        </p:spPr>
        <p:txBody>
          <a:bodyPr vert="horz" wrap="square" lIns="38556" tIns="0" rIns="38556" bIns="19278" numCol="1" rtlCol="0" anchor="ctr" anchorCtr="0" compatLnSpc="1">
            <a:prstTxWarp prst="textNoShape">
              <a:avLst/>
            </a:prstTxWarp>
          </a:bodyPr>
          <a:lstStyle/>
          <a:p>
            <a:pPr algn="ctr" defTabSz="385557" eaLnBrk="0" hangingPunct="0">
              <a:defRPr/>
            </a:pPr>
            <a:r>
              <a:rPr lang="en-US" sz="1800" b="1" kern="0" dirty="0">
                <a:solidFill>
                  <a:srgbClr val="000000"/>
                </a:solidFill>
                <a:latin typeface="Arial"/>
              </a:rPr>
              <a:t>Modeling</a:t>
            </a:r>
          </a:p>
        </p:txBody>
      </p:sp>
      <p:sp>
        <p:nvSpPr>
          <p:cNvPr id="50" name="Parallelogram 49"/>
          <p:cNvSpPr/>
          <p:nvPr/>
        </p:nvSpPr>
        <p:spPr bwMode="auto">
          <a:xfrm rot="16200000" flipV="1">
            <a:off x="868256" y="1746649"/>
            <a:ext cx="3926973" cy="2731228"/>
          </a:xfrm>
          <a:prstGeom prst="parallelogram">
            <a:avLst>
              <a:gd name="adj" fmla="val 49887"/>
            </a:avLst>
          </a:prstGeom>
          <a:gradFill flip="none" rotWithShape="1">
            <a:gsLst>
              <a:gs pos="0">
                <a:srgbClr val="006B3F">
                  <a:lumMod val="20000"/>
                  <a:lumOff val="80000"/>
                  <a:shade val="30000"/>
                  <a:satMod val="115000"/>
                </a:srgbClr>
              </a:gs>
              <a:gs pos="50000">
                <a:srgbClr val="006B3F">
                  <a:lumMod val="20000"/>
                  <a:lumOff val="80000"/>
                  <a:shade val="67500"/>
                  <a:satMod val="115000"/>
                </a:srgbClr>
              </a:gs>
              <a:gs pos="100000">
                <a:srgbClr val="006B3F">
                  <a:lumMod val="20000"/>
                  <a:lumOff val="80000"/>
                  <a:shade val="100000"/>
                  <a:satMod val="115000"/>
                </a:srgbClr>
              </a:gs>
            </a:gsLst>
            <a:path path="circle">
              <a:fillToRect r="100000" b="100000"/>
            </a:path>
            <a:tileRect l="-100000" t="-100000"/>
          </a:gradFill>
          <a:ln w="9525" cap="flat" cmpd="sng" algn="ctr">
            <a:solidFill>
              <a:srgbClr val="000000"/>
            </a:solidFill>
            <a:prstDash val="solid"/>
            <a:round/>
            <a:headEnd type="none" w="sm" len="sm"/>
            <a:tailEnd type="none" w="sm" len="sm"/>
          </a:ln>
          <a:effectLst>
            <a:outerShdw blurRad="50800" dist="38100" dir="13500000" algn="br" rotWithShape="0">
              <a:prstClr val="black">
                <a:alpha val="40000"/>
              </a:prstClr>
            </a:outerShdw>
          </a:effectLst>
        </p:spPr>
        <p:txBody>
          <a:bodyPr vert="vert270" wrap="none" lIns="38556" tIns="19278" rIns="38556" bIns="19278" numCol="1" rtlCol="0" anchor="ctr" anchorCtr="0" compatLnSpc="1">
            <a:prstTxWarp prst="textNoShape">
              <a:avLst/>
            </a:prstTxWarp>
          </a:bodyPr>
          <a:lstStyle/>
          <a:p>
            <a:pPr defTabSz="385557" eaLnBrk="0" hangingPunct="0">
              <a:defRPr/>
            </a:pPr>
            <a:endParaRPr lang="en-US" sz="1012" i="1" kern="0" dirty="0">
              <a:solidFill>
                <a:srgbClr val="000000"/>
              </a:solidFill>
              <a:latin typeface="Arial"/>
            </a:endParaRPr>
          </a:p>
        </p:txBody>
      </p:sp>
      <p:sp>
        <p:nvSpPr>
          <p:cNvPr id="51" name="Parallelogram 50"/>
          <p:cNvSpPr/>
          <p:nvPr/>
        </p:nvSpPr>
        <p:spPr bwMode="auto">
          <a:xfrm>
            <a:off x="1477672" y="3733203"/>
            <a:ext cx="5784474" cy="1341938"/>
          </a:xfrm>
          <a:prstGeom prst="parallelogram">
            <a:avLst>
              <a:gd name="adj" fmla="val 200000"/>
            </a:avLst>
          </a:prstGeom>
          <a:gradFill flip="none" rotWithShape="1">
            <a:gsLst>
              <a:gs pos="0">
                <a:srgbClr val="006B3F">
                  <a:lumMod val="40000"/>
                  <a:lumOff val="60000"/>
                  <a:shade val="30000"/>
                  <a:satMod val="115000"/>
                </a:srgbClr>
              </a:gs>
              <a:gs pos="50000">
                <a:srgbClr val="006B3F">
                  <a:lumMod val="40000"/>
                  <a:lumOff val="60000"/>
                  <a:shade val="67500"/>
                  <a:satMod val="115000"/>
                </a:srgbClr>
              </a:gs>
              <a:gs pos="100000">
                <a:srgbClr val="006B3F">
                  <a:lumMod val="40000"/>
                  <a:lumOff val="60000"/>
                  <a:shade val="100000"/>
                  <a:satMod val="115000"/>
                </a:srgbClr>
              </a:gs>
            </a:gsLst>
            <a:lin ang="2700000" scaled="1"/>
            <a:tileRect/>
          </a:gradFill>
          <a:ln w="9525" cap="flat" cmpd="sng" algn="ctr">
            <a:solidFill>
              <a:srgbClr val="000000"/>
            </a:solidFill>
            <a:prstDash val="solid"/>
            <a:round/>
            <a:headEnd type="none" w="sm" len="sm"/>
            <a:tailEnd type="none" w="sm" len="sm"/>
          </a:ln>
          <a:effectLst>
            <a:outerShdw blurRad="50800" dist="38100" dir="2700000" algn="tl" rotWithShape="0">
              <a:prstClr val="black">
                <a:alpha val="40000"/>
              </a:prstClr>
            </a:outerShdw>
          </a:effectLst>
        </p:spPr>
        <p:txBody>
          <a:bodyPr vert="horz" wrap="none" lIns="914400" tIns="0" rIns="0" bIns="1280160" numCol="1" rtlCol="0" anchor="t" anchorCtr="0" compatLnSpc="1">
            <a:prstTxWarp prst="textNoShape">
              <a:avLst/>
            </a:prstTxWarp>
          </a:bodyPr>
          <a:lstStyle/>
          <a:p>
            <a:pPr algn="ctr" defTabSz="385557" eaLnBrk="0" hangingPunct="0">
              <a:defRPr/>
            </a:pPr>
            <a:r>
              <a:rPr lang="en-US" sz="1050" i="1" kern="0" dirty="0">
                <a:solidFill>
                  <a:srgbClr val="000000"/>
                </a:solidFill>
                <a:latin typeface="Arial"/>
              </a:rPr>
              <a:t>   </a:t>
            </a:r>
            <a:r>
              <a:rPr lang="en-US" sz="1800" b="1" kern="0" dirty="0" smtClean="0">
                <a:solidFill>
                  <a:srgbClr val="000000"/>
                </a:solidFill>
                <a:latin typeface="Arial"/>
              </a:rPr>
              <a:t>Communication</a:t>
            </a:r>
            <a:r>
              <a:rPr lang="en-US" sz="1349" b="1" i="1" kern="0" dirty="0">
                <a:solidFill>
                  <a:srgbClr val="000000"/>
                </a:solidFill>
                <a:latin typeface="Times" pitchFamily="18" charset="0"/>
              </a:rPr>
              <a:t/>
            </a:r>
            <a:br>
              <a:rPr lang="en-US" sz="1349" b="1" i="1" kern="0" dirty="0">
                <a:solidFill>
                  <a:srgbClr val="000000"/>
                </a:solidFill>
                <a:latin typeface="Times" pitchFamily="18" charset="0"/>
              </a:rPr>
            </a:br>
            <a:endParaRPr lang="en-US" sz="1349" b="1" i="1" kern="0" dirty="0">
              <a:solidFill>
                <a:srgbClr val="000000"/>
              </a:solidFill>
              <a:latin typeface="Arial"/>
            </a:endParaRPr>
          </a:p>
        </p:txBody>
      </p:sp>
      <p:sp>
        <p:nvSpPr>
          <p:cNvPr id="52" name="Oval 51"/>
          <p:cNvSpPr/>
          <p:nvPr/>
        </p:nvSpPr>
        <p:spPr bwMode="auto">
          <a:xfrm>
            <a:off x="4297270" y="2537974"/>
            <a:ext cx="1176183" cy="352577"/>
          </a:xfrm>
          <a:prstGeom prst="ellipse">
            <a:avLst/>
          </a:prstGeom>
          <a:solidFill>
            <a:srgbClr val="CCE981"/>
          </a:solidFill>
          <a:ln w="9525"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38556" tIns="0" rIns="38556" bIns="19278" numCol="1" rtlCol="0" anchor="t" anchorCtr="0" compatLnSpc="1">
            <a:prstTxWarp prst="textNoShape">
              <a:avLst/>
            </a:prstTxWarp>
          </a:bodyPr>
          <a:lstStyle/>
          <a:p>
            <a:pPr algn="ctr" defTabSz="385557" eaLnBrk="0" hangingPunct="0">
              <a:defRPr/>
            </a:pPr>
            <a:r>
              <a:rPr lang="en-US" sz="1600" b="1" kern="0" dirty="0">
                <a:solidFill>
                  <a:srgbClr val="000000"/>
                </a:solidFill>
                <a:latin typeface="Arial"/>
              </a:rPr>
              <a:t>SysML</a:t>
            </a:r>
          </a:p>
        </p:txBody>
      </p:sp>
      <p:sp>
        <p:nvSpPr>
          <p:cNvPr id="53" name="Oval 52"/>
          <p:cNvSpPr/>
          <p:nvPr/>
        </p:nvSpPr>
        <p:spPr bwMode="auto">
          <a:xfrm>
            <a:off x="2507752" y="4465066"/>
            <a:ext cx="1176183" cy="352577"/>
          </a:xfrm>
          <a:prstGeom prst="ellipse">
            <a:avLst/>
          </a:prstGeom>
          <a:solidFill>
            <a:srgbClr val="FFFFFF">
              <a:lumMod val="75000"/>
            </a:srgbClr>
          </a:solidFill>
          <a:ln w="9525"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38556" tIns="19278" rIns="38556" bIns="19278" numCol="1" rtlCol="0" anchor="t" anchorCtr="0" compatLnSpc="1">
            <a:prstTxWarp prst="textNoShape">
              <a:avLst/>
            </a:prstTxWarp>
          </a:bodyPr>
          <a:lstStyle/>
          <a:p>
            <a:pPr algn="ctr" defTabSz="385557" eaLnBrk="0" hangingPunct="0">
              <a:defRPr/>
            </a:pPr>
            <a:r>
              <a:rPr lang="en-US" sz="1400" b="1" kern="0" dirty="0">
                <a:solidFill>
                  <a:srgbClr val="000000"/>
                </a:solidFill>
                <a:latin typeface="Arial"/>
              </a:rPr>
              <a:t>OSLC</a:t>
            </a:r>
          </a:p>
        </p:txBody>
      </p:sp>
      <p:sp>
        <p:nvSpPr>
          <p:cNvPr id="54" name="Oval 53"/>
          <p:cNvSpPr/>
          <p:nvPr/>
        </p:nvSpPr>
        <p:spPr bwMode="auto">
          <a:xfrm>
            <a:off x="2637662" y="1947816"/>
            <a:ext cx="1176183" cy="352577"/>
          </a:xfrm>
          <a:prstGeom prst="ellipse">
            <a:avLst/>
          </a:prstGeom>
          <a:solidFill>
            <a:srgbClr val="0038A8">
              <a:lumMod val="20000"/>
              <a:lumOff val="80000"/>
            </a:srgbClr>
          </a:solidFill>
          <a:ln w="9525"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none" lIns="0" tIns="0" rIns="0" bIns="19278" numCol="1" rtlCol="0" anchor="t" anchorCtr="0" compatLnSpc="1">
            <a:prstTxWarp prst="textNoShape">
              <a:avLst/>
            </a:prstTxWarp>
          </a:bodyPr>
          <a:lstStyle/>
          <a:p>
            <a:pPr algn="ctr" defTabSz="385557" eaLnBrk="0" hangingPunct="0">
              <a:defRPr/>
            </a:pPr>
            <a:r>
              <a:rPr lang="en-US" sz="1600" b="1" kern="0" dirty="0">
                <a:solidFill>
                  <a:srgbClr val="000000"/>
                </a:solidFill>
                <a:latin typeface="Arial"/>
              </a:rPr>
              <a:t>FMI/FMU</a:t>
            </a:r>
          </a:p>
        </p:txBody>
      </p:sp>
      <p:sp>
        <p:nvSpPr>
          <p:cNvPr id="55" name="Rectangle 54"/>
          <p:cNvSpPr/>
          <p:nvPr/>
        </p:nvSpPr>
        <p:spPr>
          <a:xfrm>
            <a:off x="1510229" y="3191213"/>
            <a:ext cx="2619871" cy="369332"/>
          </a:xfrm>
          <a:prstGeom prst="rect">
            <a:avLst/>
          </a:prstGeom>
        </p:spPr>
        <p:txBody>
          <a:bodyPr wrap="square" rIns="0">
            <a:spAutoFit/>
          </a:bodyPr>
          <a:lstStyle/>
          <a:p>
            <a:pPr defTabSz="685434" eaLnBrk="0" hangingPunct="0"/>
            <a:r>
              <a:rPr lang="en-US" sz="1800" b="1" dirty="0">
                <a:solidFill>
                  <a:srgbClr val="000000"/>
                </a:solidFill>
                <a:latin typeface="Arial"/>
                <a:cs typeface="Arial" panose="020B0604020202020204" pitchFamily="34" charset="0"/>
              </a:rPr>
              <a:t>Execution/Translation</a:t>
            </a:r>
          </a:p>
        </p:txBody>
      </p:sp>
      <p:sp>
        <p:nvSpPr>
          <p:cNvPr id="56" name="Oval 55"/>
          <p:cNvSpPr/>
          <p:nvPr/>
        </p:nvSpPr>
        <p:spPr bwMode="auto">
          <a:xfrm>
            <a:off x="2579587" y="2786915"/>
            <a:ext cx="1176183" cy="352577"/>
          </a:xfrm>
          <a:prstGeom prst="ellipse">
            <a:avLst/>
          </a:prstGeom>
          <a:solidFill>
            <a:srgbClr val="CCE981"/>
          </a:solidFill>
          <a:ln w="9525"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38556" tIns="0" rIns="38556" bIns="19278" numCol="1" rtlCol="0" anchor="t" anchorCtr="0" compatLnSpc="1">
            <a:prstTxWarp prst="textNoShape">
              <a:avLst/>
            </a:prstTxWarp>
          </a:bodyPr>
          <a:lstStyle/>
          <a:p>
            <a:pPr algn="ctr" defTabSz="385557" eaLnBrk="0" hangingPunct="0"/>
            <a:r>
              <a:rPr lang="en-US" sz="1600" b="1" kern="0" dirty="0">
                <a:solidFill>
                  <a:srgbClr val="000000"/>
                </a:solidFill>
                <a:latin typeface="Arial"/>
              </a:rPr>
              <a:t>ReqIF</a:t>
            </a:r>
          </a:p>
        </p:txBody>
      </p:sp>
      <p:sp>
        <p:nvSpPr>
          <p:cNvPr id="57" name="Oval 56"/>
          <p:cNvSpPr/>
          <p:nvPr/>
        </p:nvSpPr>
        <p:spPr bwMode="auto">
          <a:xfrm>
            <a:off x="3709698" y="4580111"/>
            <a:ext cx="1363220" cy="317958"/>
          </a:xfrm>
          <a:prstGeom prst="ellipse">
            <a:avLst/>
          </a:prstGeom>
          <a:solidFill>
            <a:srgbClr val="003298">
              <a:lumMod val="40000"/>
              <a:lumOff val="60000"/>
            </a:srgbClr>
          </a:solidFill>
          <a:ln w="9525"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none" lIns="0" tIns="0" rIns="0" bIns="0" numCol="1" rtlCol="0" anchor="t" anchorCtr="0" compatLnSpc="1">
            <a:prstTxWarp prst="textNoShape">
              <a:avLst/>
            </a:prstTxWarp>
          </a:bodyPr>
          <a:lstStyle/>
          <a:p>
            <a:pPr algn="ctr" defTabSz="385557" eaLnBrk="0" hangingPunct="0">
              <a:defRPr/>
            </a:pPr>
            <a:r>
              <a:rPr lang="en-US" sz="1400" b="1" i="1" kern="0" dirty="0">
                <a:solidFill>
                  <a:srgbClr val="000000"/>
                </a:solidFill>
                <a:latin typeface="Arial"/>
              </a:rPr>
              <a:t>OWL </a:t>
            </a:r>
            <a:r>
              <a:rPr lang="en-US" sz="1400" b="1" kern="0" dirty="0">
                <a:solidFill>
                  <a:srgbClr val="000000"/>
                </a:solidFill>
                <a:latin typeface="Arial"/>
              </a:rPr>
              <a:t>Ontology</a:t>
            </a:r>
          </a:p>
        </p:txBody>
      </p:sp>
      <p:sp>
        <p:nvSpPr>
          <p:cNvPr id="58" name="Oval 57"/>
          <p:cNvSpPr/>
          <p:nvPr/>
        </p:nvSpPr>
        <p:spPr bwMode="auto">
          <a:xfrm>
            <a:off x="4782312" y="1261156"/>
            <a:ext cx="1666259" cy="359412"/>
          </a:xfrm>
          <a:prstGeom prst="ellipse">
            <a:avLst/>
          </a:prstGeom>
          <a:solidFill>
            <a:srgbClr val="A32638">
              <a:lumMod val="40000"/>
              <a:lumOff val="60000"/>
            </a:srgbClr>
          </a:solidFill>
          <a:ln w="9525"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none" lIns="0" tIns="13709" rIns="0" bIns="0" numCol="1" rtlCol="0" anchor="t" anchorCtr="0" compatLnSpc="1">
            <a:prstTxWarp prst="textNoShape">
              <a:avLst/>
            </a:prstTxWarp>
          </a:bodyPr>
          <a:lstStyle/>
          <a:p>
            <a:pPr algn="ctr" defTabSz="385557" eaLnBrk="0" hangingPunct="0">
              <a:lnSpc>
                <a:spcPts val="1200"/>
              </a:lnSpc>
              <a:defRPr/>
            </a:pPr>
            <a:r>
              <a:rPr lang="en-US" sz="1400" b="1" i="1" kern="0" dirty="0">
                <a:solidFill>
                  <a:srgbClr val="0039A6"/>
                </a:solidFill>
                <a:latin typeface="Arial"/>
              </a:rPr>
              <a:t>Company </a:t>
            </a:r>
            <a:r>
              <a:rPr lang="en-US" sz="1400" b="1" i="1" kern="0" dirty="0" smtClean="0">
                <a:solidFill>
                  <a:srgbClr val="0039A6"/>
                </a:solidFill>
                <a:latin typeface="Arial"/>
              </a:rPr>
              <a:t>Data</a:t>
            </a:r>
            <a:br>
              <a:rPr lang="en-US" sz="1400" b="1" i="1" kern="0" dirty="0" smtClean="0">
                <a:solidFill>
                  <a:srgbClr val="0039A6"/>
                </a:solidFill>
                <a:latin typeface="Arial"/>
              </a:rPr>
            </a:br>
            <a:r>
              <a:rPr lang="en-US" sz="1400" b="1" i="1" kern="0" dirty="0" smtClean="0">
                <a:solidFill>
                  <a:srgbClr val="0039A6"/>
                </a:solidFill>
                <a:latin typeface="Arial"/>
              </a:rPr>
              <a:t> </a:t>
            </a:r>
            <a:r>
              <a:rPr lang="en-US" sz="1400" b="1" i="1" kern="0" dirty="0">
                <a:solidFill>
                  <a:srgbClr val="0039A6"/>
                </a:solidFill>
                <a:latin typeface="Arial"/>
              </a:rPr>
              <a:t>Model</a:t>
            </a:r>
          </a:p>
        </p:txBody>
      </p:sp>
      <p:sp>
        <p:nvSpPr>
          <p:cNvPr id="59" name="Oval 58"/>
          <p:cNvSpPr/>
          <p:nvPr/>
        </p:nvSpPr>
        <p:spPr bwMode="auto">
          <a:xfrm>
            <a:off x="1694851" y="2393292"/>
            <a:ext cx="1176183" cy="352577"/>
          </a:xfrm>
          <a:prstGeom prst="ellipse">
            <a:avLst/>
          </a:prstGeom>
          <a:solidFill>
            <a:srgbClr val="CCE981"/>
          </a:solidFill>
          <a:ln w="9525"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38556" tIns="0" rIns="38556" bIns="19278" numCol="1" rtlCol="0" anchor="t" anchorCtr="0" compatLnSpc="1">
            <a:prstTxWarp prst="textNoShape">
              <a:avLst/>
            </a:prstTxWarp>
          </a:bodyPr>
          <a:lstStyle/>
          <a:p>
            <a:pPr algn="ctr" defTabSz="385557" eaLnBrk="0" hangingPunct="0">
              <a:defRPr/>
            </a:pPr>
            <a:r>
              <a:rPr lang="en-US" sz="1600" b="1" kern="0" dirty="0">
                <a:solidFill>
                  <a:srgbClr val="000000"/>
                </a:solidFill>
                <a:latin typeface="Arial"/>
              </a:rPr>
              <a:t>XMI</a:t>
            </a:r>
          </a:p>
        </p:txBody>
      </p:sp>
      <p:sp>
        <p:nvSpPr>
          <p:cNvPr id="60" name="Oval 59"/>
          <p:cNvSpPr/>
          <p:nvPr/>
        </p:nvSpPr>
        <p:spPr bwMode="auto">
          <a:xfrm>
            <a:off x="5971561" y="1852362"/>
            <a:ext cx="1176183" cy="352577"/>
          </a:xfrm>
          <a:prstGeom prst="ellipse">
            <a:avLst/>
          </a:prstGeom>
          <a:solidFill>
            <a:srgbClr val="0038A8">
              <a:lumMod val="20000"/>
              <a:lumOff val="80000"/>
            </a:srgbClr>
          </a:solidFill>
          <a:ln w="9525"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0" tIns="0" rIns="0" bIns="0" numCol="1" rtlCol="0" anchor="t" anchorCtr="0" compatLnSpc="1">
            <a:prstTxWarp prst="textNoShape">
              <a:avLst/>
            </a:prstTxWarp>
          </a:bodyPr>
          <a:lstStyle/>
          <a:p>
            <a:pPr algn="ctr" defTabSz="385557" eaLnBrk="0" hangingPunct="0">
              <a:defRPr/>
            </a:pPr>
            <a:r>
              <a:rPr lang="en-US" sz="1600" b="1" i="1" kern="0" dirty="0">
                <a:solidFill>
                  <a:srgbClr val="000000"/>
                </a:solidFill>
                <a:latin typeface="Arial"/>
              </a:rPr>
              <a:t>AADL</a:t>
            </a:r>
          </a:p>
        </p:txBody>
      </p:sp>
      <p:sp>
        <p:nvSpPr>
          <p:cNvPr id="61" name="Oval 60"/>
          <p:cNvSpPr/>
          <p:nvPr/>
        </p:nvSpPr>
        <p:spPr bwMode="auto">
          <a:xfrm>
            <a:off x="5963657" y="2574421"/>
            <a:ext cx="1176183" cy="352577"/>
          </a:xfrm>
          <a:prstGeom prst="ellipse">
            <a:avLst/>
          </a:prstGeom>
          <a:solidFill>
            <a:srgbClr val="0038A8">
              <a:lumMod val="20000"/>
              <a:lumOff val="80000"/>
            </a:srgbClr>
          </a:solidFill>
          <a:ln w="9525"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none" lIns="0" tIns="0" rIns="0" bIns="0" numCol="1" rtlCol="0" anchor="t" anchorCtr="0" compatLnSpc="1">
            <a:prstTxWarp prst="textNoShape">
              <a:avLst/>
            </a:prstTxWarp>
          </a:bodyPr>
          <a:lstStyle/>
          <a:p>
            <a:pPr algn="ctr" defTabSz="385557" eaLnBrk="0" hangingPunct="0">
              <a:defRPr/>
            </a:pPr>
            <a:r>
              <a:rPr lang="en-US" sz="1600" b="1" i="1" kern="0" dirty="0">
                <a:solidFill>
                  <a:srgbClr val="000000"/>
                </a:solidFill>
                <a:latin typeface="Arial"/>
              </a:rPr>
              <a:t>MoSSEC</a:t>
            </a:r>
          </a:p>
        </p:txBody>
      </p:sp>
      <p:sp>
        <p:nvSpPr>
          <p:cNvPr id="62" name="Oval 61"/>
          <p:cNvSpPr/>
          <p:nvPr/>
        </p:nvSpPr>
        <p:spPr bwMode="auto">
          <a:xfrm>
            <a:off x="1543835" y="4123737"/>
            <a:ext cx="1176183" cy="321257"/>
          </a:xfrm>
          <a:prstGeom prst="ellipse">
            <a:avLst/>
          </a:prstGeom>
          <a:solidFill>
            <a:srgbClr val="CEACAE">
              <a:lumMod val="20000"/>
              <a:lumOff val="80000"/>
            </a:srgbClr>
          </a:solidFill>
          <a:ln w="9525"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38556" tIns="19278" rIns="38556" bIns="19278" numCol="1" rtlCol="0" anchor="t" anchorCtr="0" compatLnSpc="1">
            <a:prstTxWarp prst="textNoShape">
              <a:avLst/>
            </a:prstTxWarp>
          </a:bodyPr>
          <a:lstStyle/>
          <a:p>
            <a:pPr algn="ctr" defTabSz="385557" eaLnBrk="0" hangingPunct="0">
              <a:defRPr/>
            </a:pPr>
            <a:r>
              <a:rPr lang="en-US" sz="1400" b="1" i="1" kern="0" dirty="0">
                <a:solidFill>
                  <a:srgbClr val="000000"/>
                </a:solidFill>
                <a:latin typeface="Arial"/>
              </a:rPr>
              <a:t>AP233</a:t>
            </a:r>
          </a:p>
        </p:txBody>
      </p:sp>
      <p:sp>
        <p:nvSpPr>
          <p:cNvPr id="63" name="Oval 62"/>
          <p:cNvSpPr/>
          <p:nvPr/>
        </p:nvSpPr>
        <p:spPr bwMode="auto">
          <a:xfrm>
            <a:off x="1807885" y="3845299"/>
            <a:ext cx="1176183" cy="321257"/>
          </a:xfrm>
          <a:prstGeom prst="ellipse">
            <a:avLst/>
          </a:prstGeom>
          <a:solidFill>
            <a:srgbClr val="CEACAE">
              <a:lumMod val="20000"/>
              <a:lumOff val="80000"/>
            </a:srgbClr>
          </a:solidFill>
          <a:ln w="9525"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38556" tIns="19278" rIns="38556" bIns="19278" numCol="1" rtlCol="0" anchor="t" anchorCtr="0" compatLnSpc="1">
            <a:prstTxWarp prst="textNoShape">
              <a:avLst/>
            </a:prstTxWarp>
          </a:bodyPr>
          <a:lstStyle/>
          <a:p>
            <a:pPr algn="ctr" defTabSz="385557" eaLnBrk="0" hangingPunct="0">
              <a:defRPr/>
            </a:pPr>
            <a:r>
              <a:rPr lang="en-US" sz="1400" b="1" i="1" kern="0" dirty="0">
                <a:solidFill>
                  <a:srgbClr val="000000"/>
                </a:solidFill>
                <a:latin typeface="Arial"/>
              </a:rPr>
              <a:t>AP239</a:t>
            </a:r>
          </a:p>
        </p:txBody>
      </p:sp>
      <p:sp>
        <p:nvSpPr>
          <p:cNvPr id="64" name="Oval 63"/>
          <p:cNvSpPr/>
          <p:nvPr/>
        </p:nvSpPr>
        <p:spPr bwMode="auto">
          <a:xfrm>
            <a:off x="5010954" y="3327079"/>
            <a:ext cx="907598" cy="293156"/>
          </a:xfrm>
          <a:prstGeom prst="ellipse">
            <a:avLst/>
          </a:prstGeom>
          <a:solidFill>
            <a:srgbClr val="CCE981"/>
          </a:solidFill>
          <a:ln w="9525" cap="flat" cmpd="sng" algn="ctr">
            <a:noFill/>
            <a:prstDash val="solid"/>
            <a:round/>
            <a:headEnd type="none" w="sm" len="sm"/>
            <a:tailEnd type="none" w="sm" len="sm"/>
          </a:ln>
          <a:effectLst>
            <a:outerShdw blurRad="44450" dist="27940" dir="5400000" algn="ctr">
              <a:srgbClr val="000000">
                <a:alpha val="32000"/>
              </a:srgbClr>
            </a:outerShdw>
            <a:softEdge rad="0"/>
          </a:effectLst>
          <a:scene3d>
            <a:camera prst="orthographicFront">
              <a:rot lat="0" lon="0" rev="0"/>
            </a:camera>
            <a:lightRig rig="balanced" dir="t">
              <a:rot lat="0" lon="0" rev="8700000"/>
            </a:lightRig>
          </a:scene3d>
          <a:sp3d>
            <a:bevelT w="190500" h="38100"/>
          </a:sp3d>
        </p:spPr>
        <p:txBody>
          <a:bodyPr vert="horz" wrap="none" lIns="38556" tIns="0" rIns="38556" bIns="0" numCol="1" rtlCol="0" anchor="t" anchorCtr="0" compatLnSpc="1">
            <a:prstTxWarp prst="textNoShape">
              <a:avLst/>
            </a:prstTxWarp>
          </a:bodyPr>
          <a:lstStyle/>
          <a:p>
            <a:pPr algn="ctr" defTabSz="385557" eaLnBrk="0" hangingPunct="0"/>
            <a:r>
              <a:rPr lang="en-US" sz="1600" b="1" kern="0" dirty="0">
                <a:solidFill>
                  <a:srgbClr val="000000"/>
                </a:solidFill>
                <a:latin typeface="Arial"/>
              </a:rPr>
              <a:t>UAF</a:t>
            </a:r>
          </a:p>
        </p:txBody>
      </p:sp>
      <p:sp>
        <p:nvSpPr>
          <p:cNvPr id="65" name="Parallelogram 64"/>
          <p:cNvSpPr/>
          <p:nvPr/>
        </p:nvSpPr>
        <p:spPr>
          <a:xfrm>
            <a:off x="4924293" y="3728908"/>
            <a:ext cx="5180009" cy="1365072"/>
          </a:xfrm>
          <a:prstGeom prst="parallelogram">
            <a:avLst>
              <a:gd name="adj" fmla="val 183472"/>
            </a:avLst>
          </a:prstGeom>
          <a:gradFill>
            <a:gsLst>
              <a:gs pos="0">
                <a:srgbClr val="006B3F">
                  <a:lumMod val="40000"/>
                  <a:lumOff val="60000"/>
                  <a:shade val="30000"/>
                  <a:satMod val="115000"/>
                </a:srgbClr>
              </a:gs>
              <a:gs pos="50000">
                <a:srgbClr val="006B3F">
                  <a:lumMod val="40000"/>
                  <a:lumOff val="60000"/>
                  <a:shade val="67500"/>
                  <a:satMod val="115000"/>
                </a:srgbClr>
              </a:gs>
              <a:gs pos="100000">
                <a:srgbClr val="006B3F">
                  <a:lumMod val="40000"/>
                  <a:lumOff val="60000"/>
                  <a:shade val="100000"/>
                  <a:satMod val="115000"/>
                </a:srgbClr>
              </a:gs>
            </a:gsLst>
            <a:lin ang="2700000" scaled="1"/>
          </a:gradFill>
          <a:ln w="12700" cap="flat" cmpd="sng" algn="ctr">
            <a:solidFill>
              <a:srgbClr val="000000"/>
            </a:solidFill>
            <a:prstDash val="solid"/>
          </a:ln>
          <a:effectLst/>
        </p:spPr>
        <p:txBody>
          <a:bodyPr lIns="548640" tIns="0" bIns="274320" rtlCol="0" anchor="ctr"/>
          <a:lstStyle/>
          <a:p>
            <a:pPr algn="ctr" defTabSz="685434">
              <a:defRPr/>
            </a:pPr>
            <a:r>
              <a:rPr lang="en-US" sz="1800" b="1" kern="0" dirty="0">
                <a:solidFill>
                  <a:srgbClr val="000000"/>
                </a:solidFill>
                <a:latin typeface="Arial"/>
              </a:rPr>
              <a:t>Analysis</a:t>
            </a:r>
            <a:br>
              <a:rPr lang="en-US" sz="1800" b="1" kern="0" dirty="0">
                <a:solidFill>
                  <a:srgbClr val="000000"/>
                </a:solidFill>
                <a:latin typeface="Arial"/>
              </a:rPr>
            </a:br>
            <a:r>
              <a:rPr lang="en-US" sz="1800" b="1" kern="0" dirty="0">
                <a:solidFill>
                  <a:srgbClr val="000000"/>
                </a:solidFill>
                <a:latin typeface="Arial"/>
              </a:rPr>
              <a:t>Simulation</a:t>
            </a:r>
          </a:p>
        </p:txBody>
      </p:sp>
      <p:sp>
        <p:nvSpPr>
          <p:cNvPr id="66" name="Oval 65"/>
          <p:cNvSpPr/>
          <p:nvPr/>
        </p:nvSpPr>
        <p:spPr bwMode="auto">
          <a:xfrm>
            <a:off x="5980749" y="4419925"/>
            <a:ext cx="1176183" cy="302498"/>
          </a:xfrm>
          <a:prstGeom prst="ellipse">
            <a:avLst/>
          </a:prstGeom>
          <a:solidFill>
            <a:srgbClr val="0038A8">
              <a:lumMod val="20000"/>
              <a:lumOff val="80000"/>
            </a:srgbClr>
          </a:solidFill>
          <a:ln w="9525"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none" lIns="0" tIns="0" rIns="0" bIns="19278" numCol="1" rtlCol="0" anchor="t" anchorCtr="0" compatLnSpc="1">
            <a:prstTxWarp prst="textNoShape">
              <a:avLst/>
            </a:prstTxWarp>
          </a:bodyPr>
          <a:lstStyle/>
          <a:p>
            <a:pPr algn="ctr" defTabSz="385557" eaLnBrk="0" hangingPunct="0">
              <a:defRPr/>
            </a:pPr>
            <a:r>
              <a:rPr lang="en-US" sz="1600" b="1" kern="0" dirty="0">
                <a:solidFill>
                  <a:srgbClr val="000000"/>
                </a:solidFill>
                <a:latin typeface="Arial"/>
              </a:rPr>
              <a:t>Modelica</a:t>
            </a:r>
          </a:p>
        </p:txBody>
      </p:sp>
      <p:sp>
        <p:nvSpPr>
          <p:cNvPr id="67" name="Left-Right Arrow 66"/>
          <p:cNvSpPr/>
          <p:nvPr/>
        </p:nvSpPr>
        <p:spPr>
          <a:xfrm>
            <a:off x="5721531" y="3968164"/>
            <a:ext cx="1369539" cy="308886"/>
          </a:xfrm>
          <a:prstGeom prst="leftRightArrow">
            <a:avLst/>
          </a:prstGeom>
          <a:solidFill>
            <a:srgbClr val="C00000"/>
          </a:solidFill>
          <a:ln w="25400" cap="flat" cmpd="sng" algn="ctr">
            <a:solidFill>
              <a:srgbClr val="C00000"/>
            </a:solidFill>
            <a:prstDash val="solid"/>
          </a:ln>
          <a:effectLst/>
        </p:spPr>
        <p:txBody>
          <a:bodyPr rtlCol="0" anchor="ctr"/>
          <a:lstStyle/>
          <a:p>
            <a:pPr algn="ctr" defTabSz="685434">
              <a:defRPr/>
            </a:pPr>
            <a:endParaRPr lang="en-US" sz="675" kern="0">
              <a:solidFill>
                <a:srgbClr val="FFFFFF"/>
              </a:solidFill>
              <a:latin typeface="Arial"/>
            </a:endParaRPr>
          </a:p>
        </p:txBody>
      </p:sp>
      <p:sp>
        <p:nvSpPr>
          <p:cNvPr id="68" name="Oval 67"/>
          <p:cNvSpPr/>
          <p:nvPr/>
        </p:nvSpPr>
        <p:spPr bwMode="auto">
          <a:xfrm>
            <a:off x="6674054" y="4705676"/>
            <a:ext cx="1176183" cy="321487"/>
          </a:xfrm>
          <a:prstGeom prst="ellipse">
            <a:avLst/>
          </a:prstGeom>
          <a:solidFill>
            <a:srgbClr val="0038A8">
              <a:lumMod val="20000"/>
              <a:lumOff val="80000"/>
            </a:srgbClr>
          </a:solidFill>
          <a:ln w="9525"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0" tIns="0" rIns="0" bIns="19278" numCol="1" rtlCol="0" anchor="t" anchorCtr="0" compatLnSpc="1">
            <a:prstTxWarp prst="textNoShape">
              <a:avLst/>
            </a:prstTxWarp>
          </a:bodyPr>
          <a:lstStyle/>
          <a:p>
            <a:pPr algn="ctr" defTabSz="385557" eaLnBrk="0" hangingPunct="0">
              <a:defRPr/>
            </a:pPr>
            <a:r>
              <a:rPr lang="en-US" sz="1600" b="1" kern="0" dirty="0">
                <a:solidFill>
                  <a:srgbClr val="000000"/>
                </a:solidFill>
                <a:latin typeface="Arial"/>
              </a:rPr>
              <a:t>FMI/SSP</a:t>
            </a:r>
          </a:p>
        </p:txBody>
      </p:sp>
      <p:sp>
        <p:nvSpPr>
          <p:cNvPr id="69" name="Rectangle 68"/>
          <p:cNvSpPr/>
          <p:nvPr/>
        </p:nvSpPr>
        <p:spPr bwMode="auto">
          <a:xfrm>
            <a:off x="7443009" y="1152554"/>
            <a:ext cx="2659361" cy="2577321"/>
          </a:xfrm>
          <a:prstGeom prst="rect">
            <a:avLst/>
          </a:prstGeom>
          <a:gradFill flip="none" rotWithShape="1">
            <a:gsLst>
              <a:gs pos="0">
                <a:srgbClr val="006B3F">
                  <a:tint val="66000"/>
                  <a:satMod val="160000"/>
                  <a:lumMod val="69000"/>
                  <a:lumOff val="31000"/>
                </a:srgbClr>
              </a:gs>
              <a:gs pos="50000">
                <a:srgbClr val="006B3F">
                  <a:lumMod val="60000"/>
                  <a:lumOff val="40000"/>
                  <a:tint val="44500"/>
                  <a:satMod val="160000"/>
                </a:srgbClr>
              </a:gs>
              <a:gs pos="100000">
                <a:srgbClr val="006B3F">
                  <a:lumMod val="60000"/>
                  <a:lumOff val="40000"/>
                  <a:tint val="23500"/>
                  <a:satMod val="160000"/>
                </a:srgbClr>
              </a:gs>
            </a:gsLst>
            <a:lin ang="18900000" scaled="1"/>
            <a:tileRect/>
          </a:gradFill>
          <a:ln w="9525" cap="flat" cmpd="sng" algn="ctr">
            <a:solidFill>
              <a:srgbClr val="000000"/>
            </a:solidFill>
            <a:prstDash val="solid"/>
            <a:round/>
            <a:headEnd type="none" w="sm" len="sm"/>
            <a:tailEnd type="none" w="sm" len="sm"/>
          </a:ln>
          <a:effectLst>
            <a:outerShdw blurRad="50800" dist="38100" dir="18900000" algn="bl" rotWithShape="0">
              <a:prstClr val="black">
                <a:alpha val="40000"/>
              </a:prstClr>
            </a:outerShdw>
          </a:effectLst>
        </p:spPr>
        <p:txBody>
          <a:bodyPr vert="horz" wrap="square" lIns="38556" tIns="19278" rIns="38556" bIns="19278" numCol="1" rtlCol="0" anchor="ctr" anchorCtr="0" compatLnSpc="1">
            <a:prstTxWarp prst="textNoShape">
              <a:avLst/>
            </a:prstTxWarp>
          </a:bodyPr>
          <a:lstStyle/>
          <a:p>
            <a:pPr algn="ctr" defTabSz="385557" eaLnBrk="0" hangingPunct="0">
              <a:defRPr/>
            </a:pPr>
            <a:r>
              <a:rPr lang="en-US" sz="1800" b="1" kern="0" dirty="0">
                <a:solidFill>
                  <a:srgbClr val="000000"/>
                </a:solidFill>
                <a:latin typeface="Arial"/>
              </a:rPr>
              <a:t>Data Package</a:t>
            </a:r>
          </a:p>
        </p:txBody>
      </p:sp>
      <p:sp>
        <p:nvSpPr>
          <p:cNvPr id="70" name="Oval 69"/>
          <p:cNvSpPr/>
          <p:nvPr/>
        </p:nvSpPr>
        <p:spPr bwMode="auto">
          <a:xfrm>
            <a:off x="8098144" y="1804849"/>
            <a:ext cx="1316464" cy="337400"/>
          </a:xfrm>
          <a:prstGeom prst="ellipse">
            <a:avLst/>
          </a:prstGeom>
          <a:solidFill>
            <a:srgbClr val="0038A8">
              <a:lumMod val="20000"/>
              <a:lumOff val="80000"/>
            </a:srgbClr>
          </a:solidFill>
          <a:ln w="9525" cap="flat" cmpd="sng" algn="ctr">
            <a:noFill/>
            <a:prstDash val="solid"/>
            <a:round/>
            <a:headEnd type="none" w="sm" len="sm"/>
            <a:tailEnd type="none" w="sm" len="sm"/>
          </a:ln>
          <a:effectLst>
            <a:outerShdw blurRad="44450" dist="27940" dir="5400000" algn="ctr">
              <a:srgbClr val="000000">
                <a:alpha val="32000"/>
              </a:srgbClr>
            </a:outerShdw>
            <a:softEdge rad="0"/>
          </a:effectLst>
          <a:scene3d>
            <a:camera prst="orthographicFront">
              <a:rot lat="0" lon="0" rev="0"/>
            </a:camera>
            <a:lightRig rig="balanced" dir="t">
              <a:rot lat="0" lon="0" rev="8700000"/>
            </a:lightRig>
          </a:scene3d>
          <a:sp3d contourW="3810">
            <a:bevelT w="190500" h="38100"/>
          </a:sp3d>
        </p:spPr>
        <p:txBody>
          <a:bodyPr vert="horz" wrap="none" lIns="0" tIns="19278" rIns="0" bIns="19278" numCol="1" rtlCol="0" anchor="t" anchorCtr="0" compatLnSpc="1">
            <a:prstTxWarp prst="textNoShape">
              <a:avLst/>
            </a:prstTxWarp>
          </a:bodyPr>
          <a:lstStyle/>
          <a:p>
            <a:pPr algn="ctr" defTabSz="385557" eaLnBrk="0" hangingPunct="0">
              <a:defRPr/>
            </a:pPr>
            <a:r>
              <a:rPr lang="en-US" sz="1200" b="1" kern="0" dirty="0">
                <a:solidFill>
                  <a:srgbClr val="000000"/>
                </a:solidFill>
                <a:latin typeface="Arial"/>
              </a:rPr>
              <a:t>MIL-STD-31000</a:t>
            </a:r>
          </a:p>
        </p:txBody>
      </p:sp>
      <p:sp>
        <p:nvSpPr>
          <p:cNvPr id="71" name="Oval 70"/>
          <p:cNvSpPr/>
          <p:nvPr/>
        </p:nvSpPr>
        <p:spPr bwMode="auto">
          <a:xfrm>
            <a:off x="8271225" y="2675524"/>
            <a:ext cx="1106453" cy="316794"/>
          </a:xfrm>
          <a:prstGeom prst="ellipse">
            <a:avLst/>
          </a:prstGeom>
          <a:solidFill>
            <a:srgbClr val="CEACAE">
              <a:lumMod val="20000"/>
              <a:lumOff val="80000"/>
            </a:srgbClr>
          </a:solidFill>
          <a:ln w="9525" cap="flat" cmpd="sng" algn="ctr">
            <a:noFill/>
            <a:prstDash val="solid"/>
            <a:round/>
            <a:headEnd type="none" w="sm" len="sm"/>
            <a:tailEnd type="none" w="sm" len="sm"/>
          </a:ln>
          <a:effectLst>
            <a:outerShdw blurRad="44450" dist="27940" dir="5400000" algn="ctr">
              <a:srgbClr val="000000">
                <a:alpha val="32000"/>
              </a:srgbClr>
            </a:outerShdw>
            <a:softEdge rad="0"/>
          </a:effectLst>
          <a:scene3d>
            <a:camera prst="orthographicFront">
              <a:rot lat="0" lon="0" rev="0"/>
            </a:camera>
            <a:lightRig rig="balanced" dir="t">
              <a:rot lat="0" lon="0" rev="8700000"/>
            </a:lightRig>
          </a:scene3d>
          <a:sp3d contourW="3810">
            <a:bevelT w="190500" h="38100"/>
          </a:sp3d>
        </p:spPr>
        <p:txBody>
          <a:bodyPr vert="horz" wrap="square" lIns="38556" tIns="0" rIns="38556" bIns="19278" numCol="1" rtlCol="0" anchor="t" anchorCtr="0" compatLnSpc="1">
            <a:prstTxWarp prst="textNoShape">
              <a:avLst/>
            </a:prstTxWarp>
          </a:bodyPr>
          <a:lstStyle/>
          <a:p>
            <a:pPr algn="ctr" defTabSz="385557" eaLnBrk="0" hangingPunct="0">
              <a:defRPr/>
            </a:pPr>
            <a:r>
              <a:rPr lang="en-US" sz="1400" b="1" i="1" kern="0" dirty="0">
                <a:solidFill>
                  <a:srgbClr val="000000"/>
                </a:solidFill>
                <a:latin typeface="Arial"/>
              </a:rPr>
              <a:t>AP232</a:t>
            </a:r>
          </a:p>
        </p:txBody>
      </p:sp>
      <p:sp>
        <p:nvSpPr>
          <p:cNvPr id="72" name="Oval 71"/>
          <p:cNvSpPr/>
          <p:nvPr/>
        </p:nvSpPr>
        <p:spPr bwMode="auto">
          <a:xfrm>
            <a:off x="1971243" y="3579464"/>
            <a:ext cx="1176183" cy="321257"/>
          </a:xfrm>
          <a:prstGeom prst="ellipse">
            <a:avLst/>
          </a:prstGeom>
          <a:solidFill>
            <a:srgbClr val="CEACAE">
              <a:lumMod val="20000"/>
              <a:lumOff val="80000"/>
            </a:srgbClr>
          </a:solidFill>
          <a:ln w="9525"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38556" tIns="19278" rIns="38556" bIns="19278" numCol="1" rtlCol="0" anchor="t" anchorCtr="0" compatLnSpc="1">
            <a:prstTxWarp prst="textNoShape">
              <a:avLst/>
            </a:prstTxWarp>
          </a:bodyPr>
          <a:lstStyle/>
          <a:p>
            <a:pPr algn="ctr" defTabSz="385557" eaLnBrk="0" hangingPunct="0">
              <a:defRPr/>
            </a:pPr>
            <a:r>
              <a:rPr lang="en-US" sz="1400" b="1" i="1" kern="0" dirty="0">
                <a:solidFill>
                  <a:srgbClr val="000000"/>
                </a:solidFill>
                <a:latin typeface="Arial"/>
              </a:rPr>
              <a:t>AP242</a:t>
            </a:r>
          </a:p>
        </p:txBody>
      </p:sp>
      <p:sp>
        <p:nvSpPr>
          <p:cNvPr id="73" name="Oval 72"/>
          <p:cNvSpPr/>
          <p:nvPr/>
        </p:nvSpPr>
        <p:spPr bwMode="auto">
          <a:xfrm>
            <a:off x="3699460" y="4081242"/>
            <a:ext cx="1198339" cy="383824"/>
          </a:xfrm>
          <a:prstGeom prst="ellipse">
            <a:avLst/>
          </a:prstGeom>
          <a:solidFill>
            <a:srgbClr val="CEACAE">
              <a:lumMod val="20000"/>
              <a:lumOff val="80000"/>
            </a:srgbClr>
          </a:solidFill>
          <a:ln w="9525"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38556" tIns="19278" rIns="38556" bIns="19278" numCol="1" rtlCol="0" anchor="t" anchorCtr="0" compatLnSpc="1">
            <a:prstTxWarp prst="textNoShape">
              <a:avLst/>
            </a:prstTxWarp>
          </a:bodyPr>
          <a:lstStyle/>
          <a:p>
            <a:pPr algn="ctr" defTabSz="385557" eaLnBrk="0" hangingPunct="0">
              <a:defRPr/>
            </a:pPr>
            <a:r>
              <a:rPr lang="en-US" sz="1600" b="1" i="1" kern="0" dirty="0">
                <a:solidFill>
                  <a:srgbClr val="000000"/>
                </a:solidFill>
                <a:latin typeface="Arial"/>
              </a:rPr>
              <a:t>AP243</a:t>
            </a:r>
          </a:p>
        </p:txBody>
      </p:sp>
      <p:sp>
        <p:nvSpPr>
          <p:cNvPr id="74" name="Oval 73"/>
          <p:cNvSpPr/>
          <p:nvPr/>
        </p:nvSpPr>
        <p:spPr bwMode="auto">
          <a:xfrm>
            <a:off x="7781149" y="3168954"/>
            <a:ext cx="1739369" cy="410510"/>
          </a:xfrm>
          <a:prstGeom prst="ellipse">
            <a:avLst/>
          </a:prstGeom>
          <a:solidFill>
            <a:srgbClr val="A32638">
              <a:lumMod val="40000"/>
              <a:lumOff val="60000"/>
            </a:srgbClr>
          </a:solidFill>
          <a:ln w="9525"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none" lIns="0" tIns="54864" rIns="0" bIns="0" numCol="1" rtlCol="0" anchor="t" anchorCtr="0" compatLnSpc="1">
            <a:prstTxWarp prst="textNoShape">
              <a:avLst/>
            </a:prstTxWarp>
          </a:bodyPr>
          <a:lstStyle/>
          <a:p>
            <a:pPr algn="ctr" defTabSz="385557" eaLnBrk="0" hangingPunct="0">
              <a:lnSpc>
                <a:spcPts val="1200"/>
              </a:lnSpc>
              <a:defRPr/>
            </a:pPr>
            <a:r>
              <a:rPr lang="en-US" sz="1400" b="1" i="1" kern="0" dirty="0">
                <a:solidFill>
                  <a:srgbClr val="0039A6"/>
                </a:solidFill>
                <a:latin typeface="Arial"/>
              </a:rPr>
              <a:t>Company Business </a:t>
            </a:r>
            <a:r>
              <a:rPr lang="en-US" sz="1400" b="1" i="1" kern="0" dirty="0" smtClean="0">
                <a:solidFill>
                  <a:srgbClr val="0039A6"/>
                </a:solidFill>
                <a:latin typeface="Arial"/>
              </a:rPr>
              <a:t/>
            </a:r>
            <a:br>
              <a:rPr lang="en-US" sz="1400" b="1" i="1" kern="0" dirty="0" smtClean="0">
                <a:solidFill>
                  <a:srgbClr val="0039A6"/>
                </a:solidFill>
                <a:latin typeface="Arial"/>
              </a:rPr>
            </a:br>
            <a:r>
              <a:rPr lang="en-US" sz="1400" b="1" i="1" kern="0" dirty="0" smtClean="0">
                <a:solidFill>
                  <a:srgbClr val="0039A6"/>
                </a:solidFill>
                <a:latin typeface="Arial"/>
              </a:rPr>
              <a:t>Model</a:t>
            </a:r>
            <a:endParaRPr lang="en-US" sz="1400" b="1" i="1" kern="0" dirty="0">
              <a:solidFill>
                <a:srgbClr val="0039A6"/>
              </a:solidFill>
              <a:latin typeface="Arial"/>
            </a:endParaRPr>
          </a:p>
        </p:txBody>
      </p:sp>
      <p:sp>
        <p:nvSpPr>
          <p:cNvPr id="75" name="Oval 74"/>
          <p:cNvSpPr/>
          <p:nvPr/>
        </p:nvSpPr>
        <p:spPr bwMode="auto">
          <a:xfrm>
            <a:off x="4283443" y="2984314"/>
            <a:ext cx="1176183" cy="321257"/>
          </a:xfrm>
          <a:prstGeom prst="ellipse">
            <a:avLst/>
          </a:prstGeom>
          <a:solidFill>
            <a:srgbClr val="CEACAE">
              <a:lumMod val="20000"/>
              <a:lumOff val="80000"/>
            </a:srgbClr>
          </a:solidFill>
          <a:ln w="9525"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38556" tIns="19278" rIns="38556" bIns="19278" numCol="1" rtlCol="0" anchor="t" anchorCtr="0" compatLnSpc="1">
            <a:prstTxWarp prst="textNoShape">
              <a:avLst/>
            </a:prstTxWarp>
          </a:bodyPr>
          <a:lstStyle/>
          <a:p>
            <a:pPr algn="ctr" defTabSz="385557" eaLnBrk="0" hangingPunct="0">
              <a:defRPr/>
            </a:pPr>
            <a:r>
              <a:rPr lang="en-US" sz="1400" b="1" i="1" kern="0" dirty="0">
                <a:solidFill>
                  <a:srgbClr val="000000"/>
                </a:solidFill>
                <a:latin typeface="Arial"/>
              </a:rPr>
              <a:t>AP210</a:t>
            </a:r>
          </a:p>
        </p:txBody>
      </p:sp>
      <p:sp>
        <p:nvSpPr>
          <p:cNvPr id="76" name="Oval 75"/>
          <p:cNvSpPr/>
          <p:nvPr/>
        </p:nvSpPr>
        <p:spPr bwMode="auto">
          <a:xfrm>
            <a:off x="8151629" y="3759431"/>
            <a:ext cx="1171685" cy="348488"/>
          </a:xfrm>
          <a:prstGeom prst="ellipse">
            <a:avLst/>
          </a:prstGeom>
          <a:solidFill>
            <a:srgbClr val="CCE981"/>
          </a:solidFill>
          <a:ln w="9525" cap="flat" cmpd="sng" algn="ctr">
            <a:noFill/>
            <a:prstDash val="solid"/>
            <a:round/>
            <a:headEnd type="none" w="sm" len="sm"/>
            <a:tailEnd type="none" w="sm" len="sm"/>
          </a:ln>
          <a:effectLst>
            <a:outerShdw blurRad="44450" dist="27940" dir="5400000" algn="ctr">
              <a:srgbClr val="000000">
                <a:alpha val="32000"/>
              </a:srgbClr>
            </a:outerShdw>
            <a:softEdge rad="0"/>
          </a:effectLst>
          <a:scene3d>
            <a:camera prst="orthographicFront">
              <a:rot lat="0" lon="0" rev="0"/>
            </a:camera>
            <a:lightRig rig="balanced" dir="t">
              <a:rot lat="0" lon="0" rev="8700000"/>
            </a:lightRig>
          </a:scene3d>
          <a:sp3d>
            <a:bevelT w="190500" h="38100"/>
          </a:sp3d>
        </p:spPr>
        <p:txBody>
          <a:bodyPr vert="horz" wrap="none" lIns="38556" tIns="0" rIns="38556" bIns="0" numCol="1" rtlCol="0" anchor="t" anchorCtr="0" compatLnSpc="1">
            <a:prstTxWarp prst="textNoShape">
              <a:avLst/>
            </a:prstTxWarp>
          </a:bodyPr>
          <a:lstStyle/>
          <a:p>
            <a:pPr algn="ctr" defTabSz="385557" eaLnBrk="0" hangingPunct="0"/>
            <a:r>
              <a:rPr lang="en-US" sz="1600" b="1" kern="0" dirty="0" smtClean="0">
                <a:solidFill>
                  <a:srgbClr val="000000"/>
                </a:solidFill>
                <a:latin typeface="Arial"/>
              </a:rPr>
              <a:t>SysPhS</a:t>
            </a:r>
            <a:endParaRPr lang="en-US" sz="1600" b="1" kern="0" dirty="0">
              <a:solidFill>
                <a:srgbClr val="000000"/>
              </a:solidFill>
              <a:latin typeface="Arial"/>
            </a:endParaRPr>
          </a:p>
        </p:txBody>
      </p:sp>
      <p:sp>
        <p:nvSpPr>
          <p:cNvPr id="77" name="Oval 76"/>
          <p:cNvSpPr/>
          <p:nvPr/>
        </p:nvSpPr>
        <p:spPr bwMode="auto">
          <a:xfrm>
            <a:off x="4314121" y="1878461"/>
            <a:ext cx="1176183" cy="352577"/>
          </a:xfrm>
          <a:prstGeom prst="ellipse">
            <a:avLst/>
          </a:prstGeom>
          <a:solidFill>
            <a:srgbClr val="CCE981"/>
          </a:solidFill>
          <a:ln w="9525"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38556" tIns="0" rIns="38556" bIns="19278" numCol="1" rtlCol="0" anchor="t" anchorCtr="0" compatLnSpc="1">
            <a:prstTxWarp prst="textNoShape">
              <a:avLst/>
            </a:prstTxWarp>
          </a:bodyPr>
          <a:lstStyle/>
          <a:p>
            <a:pPr algn="ctr" defTabSz="385557" eaLnBrk="0" hangingPunct="0">
              <a:defRPr/>
            </a:pPr>
            <a:r>
              <a:rPr lang="en-US" sz="1600" b="1" kern="0" dirty="0" smtClean="0">
                <a:solidFill>
                  <a:srgbClr val="000000"/>
                </a:solidFill>
                <a:latin typeface="Arial"/>
              </a:rPr>
              <a:t>MARTE</a:t>
            </a:r>
            <a:endParaRPr lang="en-US" sz="1600" b="1" kern="0" dirty="0">
              <a:solidFill>
                <a:srgbClr val="000000"/>
              </a:solidFill>
              <a:latin typeface="Arial"/>
            </a:endParaRPr>
          </a:p>
        </p:txBody>
      </p:sp>
      <p:sp>
        <p:nvSpPr>
          <p:cNvPr id="78" name="Oval 77"/>
          <p:cNvSpPr/>
          <p:nvPr/>
        </p:nvSpPr>
        <p:spPr bwMode="auto">
          <a:xfrm>
            <a:off x="6071894" y="3068894"/>
            <a:ext cx="872279" cy="291719"/>
          </a:xfrm>
          <a:prstGeom prst="ellipse">
            <a:avLst/>
          </a:prstGeom>
          <a:solidFill>
            <a:srgbClr val="0038A8">
              <a:lumMod val="20000"/>
              <a:lumOff val="80000"/>
            </a:srgbClr>
          </a:solidFill>
          <a:ln w="9525"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0" tIns="0" rIns="0" bIns="0" numCol="1" rtlCol="0" anchor="t" anchorCtr="0" compatLnSpc="1">
            <a:prstTxWarp prst="textNoShape">
              <a:avLst/>
            </a:prstTxWarp>
          </a:bodyPr>
          <a:lstStyle/>
          <a:p>
            <a:pPr algn="ctr" defTabSz="385557" eaLnBrk="0" hangingPunct="0">
              <a:defRPr/>
            </a:pPr>
            <a:r>
              <a:rPr lang="en-US" sz="1600" b="1" i="1" kern="0" dirty="0" smtClean="0">
                <a:solidFill>
                  <a:srgbClr val="000000"/>
                </a:solidFill>
                <a:latin typeface="Arial"/>
              </a:rPr>
              <a:t>OPM</a:t>
            </a:r>
            <a:endParaRPr lang="en-US" sz="1600" b="1" i="1" kern="0" dirty="0">
              <a:solidFill>
                <a:srgbClr val="000000"/>
              </a:solidFill>
              <a:latin typeface="Arial"/>
            </a:endParaRPr>
          </a:p>
        </p:txBody>
      </p:sp>
      <p:sp>
        <p:nvSpPr>
          <p:cNvPr id="79" name="Rectangle 78"/>
          <p:cNvSpPr/>
          <p:nvPr/>
        </p:nvSpPr>
        <p:spPr>
          <a:xfrm>
            <a:off x="4082280" y="6517921"/>
            <a:ext cx="4069349" cy="230832"/>
          </a:xfrm>
          <a:prstGeom prst="rect">
            <a:avLst/>
          </a:prstGeom>
        </p:spPr>
        <p:txBody>
          <a:bodyPr wrap="square">
            <a:spAutoFit/>
          </a:bodyPr>
          <a:lstStyle/>
          <a:p>
            <a:pPr defTabSz="685434">
              <a:defRPr/>
            </a:pPr>
            <a:r>
              <a:rPr lang="en-US" kern="0" dirty="0">
                <a:solidFill>
                  <a:srgbClr val="000000"/>
                </a:solidFill>
                <a:latin typeface="Arial"/>
              </a:rPr>
              <a:t>CREDIT:   Bill Chown, Mentor Graphics;   MBSE Roundtable, 2015 GPDIS</a:t>
            </a:r>
          </a:p>
        </p:txBody>
      </p:sp>
      <p:sp>
        <p:nvSpPr>
          <p:cNvPr id="2" name="Title 1"/>
          <p:cNvSpPr>
            <a:spLocks noGrp="1"/>
          </p:cNvSpPr>
          <p:nvPr>
            <p:ph type="title"/>
          </p:nvPr>
        </p:nvSpPr>
        <p:spPr/>
        <p:txBody>
          <a:bodyPr/>
          <a:lstStyle/>
          <a:p>
            <a:r>
              <a:rPr lang="en-US" dirty="0" smtClean="0"/>
              <a:t>Common MBSE Modeling Domains and Associated Standards</a:t>
            </a:r>
            <a:endParaRPr lang="en-US" dirty="0"/>
          </a:p>
        </p:txBody>
      </p:sp>
    </p:spTree>
    <p:extLst>
      <p:ext uri="{BB962C8B-B14F-4D97-AF65-F5344CB8AC3E}">
        <p14:creationId xmlns:p14="http://schemas.microsoft.com/office/powerpoint/2010/main" val="330734871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 name="Oval 154"/>
          <p:cNvSpPr/>
          <p:nvPr/>
        </p:nvSpPr>
        <p:spPr>
          <a:xfrm>
            <a:off x="3371177" y="3947515"/>
            <a:ext cx="712568" cy="266506"/>
          </a:xfrm>
          <a:prstGeom prst="ellipse">
            <a:avLst/>
          </a:prstGeom>
          <a:solidFill>
            <a:srgbClr val="E70033">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defTabSz="342683" fontAlgn="auto">
              <a:spcBef>
                <a:spcPts val="0"/>
              </a:spcBef>
              <a:spcAft>
                <a:spcPts val="0"/>
              </a:spcAft>
            </a:pPr>
            <a:endParaRPr lang="en-US" sz="1199">
              <a:solidFill>
                <a:prstClr val="white"/>
              </a:solidFill>
            </a:endParaRPr>
          </a:p>
        </p:txBody>
      </p:sp>
      <p:sp>
        <p:nvSpPr>
          <p:cNvPr id="149" name="Oval 148"/>
          <p:cNvSpPr/>
          <p:nvPr/>
        </p:nvSpPr>
        <p:spPr>
          <a:xfrm>
            <a:off x="2707550" y="5100906"/>
            <a:ext cx="974003" cy="313653"/>
          </a:xfrm>
          <a:prstGeom prst="ellipse">
            <a:avLst/>
          </a:prstGeom>
          <a:solidFill>
            <a:srgbClr val="E70033">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defTabSz="342683" fontAlgn="auto">
              <a:spcBef>
                <a:spcPts val="0"/>
              </a:spcBef>
              <a:spcAft>
                <a:spcPts val="0"/>
              </a:spcAft>
            </a:pPr>
            <a:endParaRPr lang="en-US" sz="1199">
              <a:solidFill>
                <a:prstClr val="white"/>
              </a:solidFill>
            </a:endParaRPr>
          </a:p>
        </p:txBody>
      </p:sp>
      <p:sp>
        <p:nvSpPr>
          <p:cNvPr id="138" name="Oval 137"/>
          <p:cNvSpPr/>
          <p:nvPr/>
        </p:nvSpPr>
        <p:spPr>
          <a:xfrm>
            <a:off x="3434997" y="4520249"/>
            <a:ext cx="664616" cy="280918"/>
          </a:xfrm>
          <a:prstGeom prst="ellipse">
            <a:avLst/>
          </a:prstGeom>
          <a:solidFill>
            <a:srgbClr val="00B050">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defTabSz="342683" fontAlgn="auto">
              <a:spcBef>
                <a:spcPts val="0"/>
              </a:spcBef>
              <a:spcAft>
                <a:spcPts val="0"/>
              </a:spcAft>
            </a:pPr>
            <a:endParaRPr lang="en-US" sz="1199" b="1">
              <a:solidFill>
                <a:prstClr val="white"/>
              </a:solidFill>
            </a:endParaRPr>
          </a:p>
        </p:txBody>
      </p:sp>
      <p:sp>
        <p:nvSpPr>
          <p:cNvPr id="156" name="Oval 155"/>
          <p:cNvSpPr/>
          <p:nvPr/>
        </p:nvSpPr>
        <p:spPr>
          <a:xfrm>
            <a:off x="6679213" y="4832418"/>
            <a:ext cx="1116323" cy="305960"/>
          </a:xfrm>
          <a:prstGeom prst="ellipse">
            <a:avLst/>
          </a:prstGeom>
          <a:solidFill>
            <a:schemeClr val="accent6">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wrap="none" lIns="34268" rIns="0" rtlCol="0" anchor="ctr"/>
          <a:lstStyle/>
          <a:p>
            <a:pPr algn="ctr" defTabSz="216854" eaLnBrk="0" fontAlgn="auto" hangingPunct="0">
              <a:spcBef>
                <a:spcPts val="0"/>
              </a:spcBef>
              <a:spcAft>
                <a:spcPts val="0"/>
              </a:spcAft>
              <a:defRPr/>
            </a:pPr>
            <a:endParaRPr lang="en-US" sz="787" b="1" kern="0" dirty="0">
              <a:solidFill>
                <a:srgbClr val="000000"/>
              </a:solidFill>
            </a:endParaRPr>
          </a:p>
        </p:txBody>
      </p:sp>
      <p:sp>
        <p:nvSpPr>
          <p:cNvPr id="2" name="Title 1"/>
          <p:cNvSpPr>
            <a:spLocks noGrp="1"/>
          </p:cNvSpPr>
          <p:nvPr>
            <p:ph type="title"/>
          </p:nvPr>
        </p:nvSpPr>
        <p:spPr>
          <a:xfrm>
            <a:off x="1980152" y="229016"/>
            <a:ext cx="8231595" cy="387748"/>
          </a:xfrm>
        </p:spPr>
        <p:txBody>
          <a:bodyPr/>
          <a:lstStyle/>
          <a:p>
            <a:r>
              <a:rPr lang="en-GB" i="1" dirty="0"/>
              <a:t>MBSE Data Interoperability </a:t>
            </a:r>
            <a:r>
              <a:rPr lang="en-US" i="1" dirty="0" smtClean="0"/>
              <a:t>Specifications</a:t>
            </a:r>
            <a:endParaRPr lang="en-US" dirty="0"/>
          </a:p>
        </p:txBody>
      </p:sp>
      <p:sp>
        <p:nvSpPr>
          <p:cNvPr id="3" name="Slide Number Placeholder 2"/>
          <p:cNvSpPr>
            <a:spLocks noGrp="1"/>
          </p:cNvSpPr>
          <p:nvPr>
            <p:ph type="sldNum" sz="quarter" idx="11"/>
          </p:nvPr>
        </p:nvSpPr>
        <p:spPr/>
        <p:txBody>
          <a:bodyPr/>
          <a:lstStyle/>
          <a:p>
            <a:fld id="{689318A1-174D-4DEE-8106-03A37B9BCF15}" type="slidenum">
              <a:rPr lang="en-US" sz="750">
                <a:solidFill>
                  <a:srgbClr val="FFFFFF">
                    <a:lumMod val="50000"/>
                  </a:srgbClr>
                </a:solidFill>
              </a:rPr>
              <a:pPr/>
              <a:t>8</a:t>
            </a:fld>
            <a:endParaRPr lang="en-US" sz="750" dirty="0">
              <a:solidFill>
                <a:srgbClr val="FFFFFF">
                  <a:lumMod val="50000"/>
                </a:srgbClr>
              </a:solidFill>
            </a:endParaRPr>
          </a:p>
        </p:txBody>
      </p:sp>
      <p:sp>
        <p:nvSpPr>
          <p:cNvPr id="8" name="Oval 7"/>
          <p:cNvSpPr/>
          <p:nvPr/>
        </p:nvSpPr>
        <p:spPr>
          <a:xfrm>
            <a:off x="7426119" y="5147391"/>
            <a:ext cx="865929" cy="222259"/>
          </a:xfrm>
          <a:prstGeom prst="ellipse">
            <a:avLst/>
          </a:prstGeom>
          <a:solidFill>
            <a:schemeClr val="accent6">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wrap="none" lIns="34268" rIns="0" rtlCol="0" anchor="ctr"/>
          <a:lstStyle/>
          <a:p>
            <a:pPr algn="ctr" defTabSz="216854" eaLnBrk="0" fontAlgn="auto" hangingPunct="0">
              <a:spcBef>
                <a:spcPts val="0"/>
              </a:spcBef>
              <a:spcAft>
                <a:spcPts val="0"/>
              </a:spcAft>
              <a:defRPr/>
            </a:pPr>
            <a:r>
              <a:rPr lang="en-US" sz="787" b="1" kern="0">
                <a:solidFill>
                  <a:srgbClr val="000000"/>
                </a:solidFill>
              </a:rPr>
              <a:t>STEP 23x</a:t>
            </a:r>
          </a:p>
        </p:txBody>
      </p:sp>
      <p:sp>
        <p:nvSpPr>
          <p:cNvPr id="9" name="Rectangle 8"/>
          <p:cNvSpPr/>
          <p:nvPr/>
        </p:nvSpPr>
        <p:spPr>
          <a:xfrm>
            <a:off x="2082888" y="1002242"/>
            <a:ext cx="1689136" cy="253754"/>
          </a:xfrm>
          <a:prstGeom prst="rect">
            <a:avLst/>
          </a:prstGeom>
        </p:spPr>
        <p:txBody>
          <a:bodyPr wrap="square" rIns="0">
            <a:spAutoFit/>
          </a:bodyPr>
          <a:lstStyle/>
          <a:p>
            <a:pPr defTabSz="342683" eaLnBrk="0" fontAlgn="auto" hangingPunct="0">
              <a:spcBef>
                <a:spcPts val="0"/>
              </a:spcBef>
              <a:spcAft>
                <a:spcPts val="0"/>
              </a:spcAft>
            </a:pPr>
            <a:r>
              <a:rPr lang="en-US" sz="1049" b="1">
                <a:solidFill>
                  <a:srgbClr val="000000"/>
                </a:solidFill>
                <a:latin typeface="Arial"/>
                <a:cs typeface="Arial" panose="020B0604020202020204" pitchFamily="34" charset="0"/>
              </a:rPr>
              <a:t>Static</a:t>
            </a:r>
          </a:p>
        </p:txBody>
      </p:sp>
      <p:sp>
        <p:nvSpPr>
          <p:cNvPr id="10" name="Rectangle 9"/>
          <p:cNvSpPr/>
          <p:nvPr/>
        </p:nvSpPr>
        <p:spPr>
          <a:xfrm>
            <a:off x="6994064" y="1011171"/>
            <a:ext cx="1407563" cy="253754"/>
          </a:xfrm>
          <a:prstGeom prst="rect">
            <a:avLst/>
          </a:prstGeom>
        </p:spPr>
        <p:txBody>
          <a:bodyPr wrap="square" rIns="0">
            <a:spAutoFit/>
          </a:bodyPr>
          <a:lstStyle/>
          <a:p>
            <a:pPr defTabSz="342683" eaLnBrk="0" fontAlgn="auto" hangingPunct="0">
              <a:spcBef>
                <a:spcPts val="0"/>
              </a:spcBef>
              <a:spcAft>
                <a:spcPts val="0"/>
              </a:spcAft>
            </a:pPr>
            <a:r>
              <a:rPr lang="en-US" sz="1049" b="1">
                <a:solidFill>
                  <a:srgbClr val="000000"/>
                </a:solidFill>
                <a:latin typeface="Arial"/>
                <a:cs typeface="Arial" panose="020B0604020202020204" pitchFamily="34" charset="0"/>
              </a:rPr>
              <a:t>Planning Evolving </a:t>
            </a:r>
          </a:p>
        </p:txBody>
      </p:sp>
      <p:sp>
        <p:nvSpPr>
          <p:cNvPr id="11" name="Rectangle 10"/>
          <p:cNvSpPr/>
          <p:nvPr/>
        </p:nvSpPr>
        <p:spPr>
          <a:xfrm>
            <a:off x="4151335" y="990433"/>
            <a:ext cx="1798955" cy="253754"/>
          </a:xfrm>
          <a:prstGeom prst="rect">
            <a:avLst/>
          </a:prstGeom>
        </p:spPr>
        <p:txBody>
          <a:bodyPr wrap="square" rIns="0">
            <a:spAutoFit/>
          </a:bodyPr>
          <a:lstStyle/>
          <a:p>
            <a:pPr defTabSz="342683" eaLnBrk="0" fontAlgn="auto" hangingPunct="0">
              <a:spcBef>
                <a:spcPts val="0"/>
              </a:spcBef>
              <a:spcAft>
                <a:spcPts val="0"/>
              </a:spcAft>
            </a:pPr>
            <a:r>
              <a:rPr lang="en-US" sz="1049" b="1">
                <a:solidFill>
                  <a:srgbClr val="000000"/>
                </a:solidFill>
                <a:latin typeface="Arial"/>
                <a:cs typeface="Arial" panose="020B0604020202020204" pitchFamily="34" charset="0"/>
              </a:rPr>
              <a:t>Maturing/Implementing</a:t>
            </a:r>
          </a:p>
        </p:txBody>
      </p:sp>
      <p:grpSp>
        <p:nvGrpSpPr>
          <p:cNvPr id="154" name="Group 153"/>
          <p:cNvGrpSpPr/>
          <p:nvPr/>
        </p:nvGrpSpPr>
        <p:grpSpPr>
          <a:xfrm>
            <a:off x="1967681" y="1260066"/>
            <a:ext cx="6991565" cy="280049"/>
            <a:chOff x="2267941" y="1259782"/>
            <a:chExt cx="6992475" cy="280085"/>
          </a:xfrm>
        </p:grpSpPr>
        <p:sp>
          <p:nvSpPr>
            <p:cNvPr id="12" name="Rectangle 11">
              <a:extLst>
                <a:ext uri="{FF2B5EF4-FFF2-40B4-BE49-F238E27FC236}">
                  <a16:creationId xmlns:a16="http://schemas.microsoft.com/office/drawing/2014/main" xmlns="" id="{565ED8CA-9088-4858-92F6-BA3237B6CBDB}"/>
                </a:ext>
              </a:extLst>
            </p:cNvPr>
            <p:cNvSpPr/>
            <p:nvPr/>
          </p:nvSpPr>
          <p:spPr>
            <a:xfrm>
              <a:off x="2267941" y="1271198"/>
              <a:ext cx="6992475" cy="268669"/>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683" fontAlgn="auto">
                <a:spcBef>
                  <a:spcPts val="0"/>
                </a:spcBef>
                <a:spcAft>
                  <a:spcPts val="0"/>
                </a:spcAft>
              </a:pPr>
              <a:endParaRPr lang="en-GB" sz="750">
                <a:solidFill>
                  <a:srgbClr val="FFFFFF"/>
                </a:solidFill>
              </a:endParaRPr>
            </a:p>
          </p:txBody>
        </p:sp>
        <p:sp>
          <p:nvSpPr>
            <p:cNvPr id="13" name="ZoneTexte 12">
              <a:extLst>
                <a:ext uri="{FF2B5EF4-FFF2-40B4-BE49-F238E27FC236}">
                  <a16:creationId xmlns:a16="http://schemas.microsoft.com/office/drawing/2014/main" xmlns="" id="{FCEAACD7-9B21-4A56-BE03-E458CDAA9612}"/>
                </a:ext>
              </a:extLst>
            </p:cNvPr>
            <p:cNvSpPr txBox="1"/>
            <p:nvPr/>
          </p:nvSpPr>
          <p:spPr>
            <a:xfrm>
              <a:off x="2329757" y="1280429"/>
              <a:ext cx="632707" cy="253916"/>
            </a:xfrm>
            <a:prstGeom prst="rect">
              <a:avLst/>
            </a:prstGeom>
            <a:noFill/>
          </p:spPr>
          <p:txBody>
            <a:bodyPr wrap="square" rtlCol="0">
              <a:spAutoFit/>
            </a:bodyPr>
            <a:lstStyle/>
            <a:p>
              <a:pPr defTabSz="342683" fontAlgn="auto">
                <a:spcBef>
                  <a:spcPts val="0"/>
                </a:spcBef>
                <a:spcAft>
                  <a:spcPts val="0"/>
                </a:spcAft>
              </a:pPr>
              <a:r>
                <a:rPr lang="en-GB" sz="1050" dirty="0">
                  <a:solidFill>
                    <a:srgbClr val="000000"/>
                  </a:solidFill>
                  <a:latin typeface="Arial"/>
                </a:rPr>
                <a:t>2019</a:t>
              </a:r>
            </a:p>
          </p:txBody>
        </p:sp>
        <p:sp>
          <p:nvSpPr>
            <p:cNvPr id="14" name="ZoneTexte 13">
              <a:extLst>
                <a:ext uri="{FF2B5EF4-FFF2-40B4-BE49-F238E27FC236}">
                  <a16:creationId xmlns:a16="http://schemas.microsoft.com/office/drawing/2014/main" xmlns="" id="{C92F37E7-48A4-4941-8A1A-A7958ECC3240}"/>
                </a:ext>
              </a:extLst>
            </p:cNvPr>
            <p:cNvSpPr txBox="1"/>
            <p:nvPr/>
          </p:nvSpPr>
          <p:spPr>
            <a:xfrm>
              <a:off x="4418049" y="1269230"/>
              <a:ext cx="632707" cy="253916"/>
            </a:xfrm>
            <a:prstGeom prst="rect">
              <a:avLst/>
            </a:prstGeom>
            <a:noFill/>
          </p:spPr>
          <p:txBody>
            <a:bodyPr wrap="square" rtlCol="0">
              <a:spAutoFit/>
            </a:bodyPr>
            <a:lstStyle/>
            <a:p>
              <a:pPr defTabSz="342683" fontAlgn="auto">
                <a:spcBef>
                  <a:spcPts val="0"/>
                </a:spcBef>
                <a:spcAft>
                  <a:spcPts val="0"/>
                </a:spcAft>
              </a:pPr>
              <a:r>
                <a:rPr lang="en-GB" sz="1050">
                  <a:solidFill>
                    <a:srgbClr val="000000"/>
                  </a:solidFill>
                  <a:latin typeface="Arial"/>
                </a:rPr>
                <a:t>2021</a:t>
              </a:r>
            </a:p>
          </p:txBody>
        </p:sp>
        <p:sp>
          <p:nvSpPr>
            <p:cNvPr id="15" name="ZoneTexte 14">
              <a:extLst>
                <a:ext uri="{FF2B5EF4-FFF2-40B4-BE49-F238E27FC236}">
                  <a16:creationId xmlns:a16="http://schemas.microsoft.com/office/drawing/2014/main" xmlns="" id="{A285BBC7-2B27-4088-998C-283ACC17040C}"/>
                </a:ext>
              </a:extLst>
            </p:cNvPr>
            <p:cNvSpPr txBox="1"/>
            <p:nvPr/>
          </p:nvSpPr>
          <p:spPr>
            <a:xfrm>
              <a:off x="6243874" y="1259782"/>
              <a:ext cx="632707" cy="253916"/>
            </a:xfrm>
            <a:prstGeom prst="rect">
              <a:avLst/>
            </a:prstGeom>
            <a:noFill/>
          </p:spPr>
          <p:txBody>
            <a:bodyPr wrap="square" rtlCol="0">
              <a:spAutoFit/>
            </a:bodyPr>
            <a:lstStyle/>
            <a:p>
              <a:pPr defTabSz="342683" fontAlgn="auto">
                <a:spcBef>
                  <a:spcPts val="0"/>
                </a:spcBef>
                <a:spcAft>
                  <a:spcPts val="0"/>
                </a:spcAft>
              </a:pPr>
              <a:r>
                <a:rPr lang="en-GB" sz="1050">
                  <a:solidFill>
                    <a:srgbClr val="000000"/>
                  </a:solidFill>
                  <a:latin typeface="Arial"/>
                </a:rPr>
                <a:t>2023</a:t>
              </a:r>
            </a:p>
          </p:txBody>
        </p:sp>
        <p:sp>
          <p:nvSpPr>
            <p:cNvPr id="16" name="ZoneTexte 15">
              <a:extLst>
                <a:ext uri="{FF2B5EF4-FFF2-40B4-BE49-F238E27FC236}">
                  <a16:creationId xmlns:a16="http://schemas.microsoft.com/office/drawing/2014/main" xmlns="" id="{074F6BE2-698F-47D8-AFD7-5641D971B820}"/>
                </a:ext>
              </a:extLst>
            </p:cNvPr>
            <p:cNvSpPr txBox="1"/>
            <p:nvPr/>
          </p:nvSpPr>
          <p:spPr>
            <a:xfrm>
              <a:off x="7982387" y="1270285"/>
              <a:ext cx="632707" cy="246221"/>
            </a:xfrm>
            <a:prstGeom prst="rect">
              <a:avLst/>
            </a:prstGeom>
            <a:noFill/>
          </p:spPr>
          <p:txBody>
            <a:bodyPr wrap="square" rtlCol="0">
              <a:spAutoFit/>
            </a:bodyPr>
            <a:lstStyle/>
            <a:p>
              <a:pPr defTabSz="342683" fontAlgn="auto">
                <a:spcBef>
                  <a:spcPts val="0"/>
                </a:spcBef>
                <a:spcAft>
                  <a:spcPts val="0"/>
                </a:spcAft>
              </a:pPr>
              <a:r>
                <a:rPr lang="en-GB" sz="1000" dirty="0">
                  <a:solidFill>
                    <a:srgbClr val="000000"/>
                  </a:solidFill>
                  <a:latin typeface="Arial"/>
                </a:rPr>
                <a:t>2025</a:t>
              </a:r>
            </a:p>
          </p:txBody>
        </p:sp>
      </p:grpSp>
      <p:grpSp>
        <p:nvGrpSpPr>
          <p:cNvPr id="17" name="Group 16"/>
          <p:cNvGrpSpPr/>
          <p:nvPr/>
        </p:nvGrpSpPr>
        <p:grpSpPr>
          <a:xfrm>
            <a:off x="1979722" y="5497752"/>
            <a:ext cx="6793747" cy="302759"/>
            <a:chOff x="783345" y="5503916"/>
            <a:chExt cx="7286287" cy="300086"/>
          </a:xfrm>
        </p:grpSpPr>
        <p:sp>
          <p:nvSpPr>
            <p:cNvPr id="105" name="Rectangle 104">
              <a:extLst>
                <a:ext uri="{FF2B5EF4-FFF2-40B4-BE49-F238E27FC236}">
                  <a16:creationId xmlns:a16="http://schemas.microsoft.com/office/drawing/2014/main" xmlns="" id="{3C0EB072-12EE-BE4F-8984-02491B5C3A06}"/>
                </a:ext>
              </a:extLst>
            </p:cNvPr>
            <p:cNvSpPr/>
            <p:nvPr/>
          </p:nvSpPr>
          <p:spPr>
            <a:xfrm>
              <a:off x="783345" y="5503916"/>
              <a:ext cx="1078622" cy="300074"/>
            </a:xfrm>
            <a:prstGeom prst="rect">
              <a:avLst/>
            </a:prstGeom>
            <a:solidFill>
              <a:schemeClr val="bg2">
                <a:lumMod val="40000"/>
                <a:lumOff val="60000"/>
              </a:schemeClr>
            </a:solidFill>
            <a:ln>
              <a:solidFill>
                <a:schemeClr val="accent1"/>
              </a:solidFill>
            </a:ln>
          </p:spPr>
          <p:txBody>
            <a:bodyPr wrap="none" tIns="36576" rIns="0" bIns="0">
              <a:noAutofit/>
            </a:bodyPr>
            <a:lstStyle/>
            <a:p>
              <a:pPr defTabSz="342683" fontAlgn="auto">
                <a:lnSpc>
                  <a:spcPts val="900"/>
                </a:lnSpc>
                <a:spcBef>
                  <a:spcPts val="0"/>
                </a:spcBef>
                <a:spcAft>
                  <a:spcPts val="0"/>
                </a:spcAft>
              </a:pPr>
              <a:r>
                <a:rPr lang="en-GB" sz="1049" dirty="0">
                  <a:solidFill>
                    <a:srgbClr val="000000"/>
                  </a:solidFill>
                  <a:latin typeface="Arial"/>
                </a:rPr>
                <a:t>Requirements </a:t>
              </a:r>
              <a:br>
                <a:rPr lang="en-GB" sz="1049" dirty="0">
                  <a:solidFill>
                    <a:srgbClr val="000000"/>
                  </a:solidFill>
                  <a:latin typeface="Arial"/>
                </a:rPr>
              </a:br>
              <a:r>
                <a:rPr lang="en-GB" sz="1049" dirty="0">
                  <a:solidFill>
                    <a:srgbClr val="000000"/>
                  </a:solidFill>
                  <a:latin typeface="Arial"/>
                </a:rPr>
                <a:t>Management</a:t>
              </a:r>
            </a:p>
          </p:txBody>
        </p:sp>
        <p:sp>
          <p:nvSpPr>
            <p:cNvPr id="106" name="Rectangle 105">
              <a:extLst>
                <a:ext uri="{FF2B5EF4-FFF2-40B4-BE49-F238E27FC236}">
                  <a16:creationId xmlns:a16="http://schemas.microsoft.com/office/drawing/2014/main" xmlns="" id="{D710B04D-6D2B-114C-AE08-B05EA4C9DF56}"/>
                </a:ext>
              </a:extLst>
            </p:cNvPr>
            <p:cNvSpPr/>
            <p:nvPr/>
          </p:nvSpPr>
          <p:spPr>
            <a:xfrm>
              <a:off x="2602437" y="5503929"/>
              <a:ext cx="1078622" cy="300073"/>
            </a:xfrm>
            <a:prstGeom prst="rect">
              <a:avLst/>
            </a:prstGeom>
            <a:solidFill>
              <a:schemeClr val="bg2">
                <a:lumMod val="40000"/>
                <a:lumOff val="60000"/>
              </a:schemeClr>
            </a:solidFill>
            <a:ln>
              <a:solidFill>
                <a:schemeClr val="accent1"/>
              </a:solidFill>
            </a:ln>
          </p:spPr>
          <p:txBody>
            <a:bodyPr wrap="none" tIns="36576" rIns="0" bIns="0">
              <a:noAutofit/>
            </a:bodyPr>
            <a:lstStyle/>
            <a:p>
              <a:pPr defTabSz="342683" fontAlgn="auto">
                <a:lnSpc>
                  <a:spcPts val="900"/>
                </a:lnSpc>
                <a:spcBef>
                  <a:spcPts val="0"/>
                </a:spcBef>
                <a:spcAft>
                  <a:spcPts val="0"/>
                </a:spcAft>
              </a:pPr>
              <a:r>
                <a:rPr lang="en-GB" sz="1049" dirty="0">
                  <a:solidFill>
                    <a:srgbClr val="000000"/>
                  </a:solidFill>
                  <a:latin typeface="Arial"/>
                </a:rPr>
                <a:t>Analysis and </a:t>
              </a:r>
              <a:br>
                <a:rPr lang="en-GB" sz="1049" dirty="0">
                  <a:solidFill>
                    <a:srgbClr val="000000"/>
                  </a:solidFill>
                  <a:latin typeface="Arial"/>
                </a:rPr>
              </a:br>
              <a:r>
                <a:rPr lang="en-GB" sz="1049" dirty="0">
                  <a:solidFill>
                    <a:srgbClr val="000000"/>
                  </a:solidFill>
                  <a:latin typeface="Arial"/>
                </a:rPr>
                <a:t>Simulation</a:t>
              </a:r>
            </a:p>
          </p:txBody>
        </p:sp>
        <p:sp>
          <p:nvSpPr>
            <p:cNvPr id="107" name="Rectangle 106">
              <a:extLst>
                <a:ext uri="{FF2B5EF4-FFF2-40B4-BE49-F238E27FC236}">
                  <a16:creationId xmlns:a16="http://schemas.microsoft.com/office/drawing/2014/main" xmlns="" id="{756BD0B3-3DB2-5848-9D05-7F20E0089972}"/>
                </a:ext>
              </a:extLst>
            </p:cNvPr>
            <p:cNvSpPr/>
            <p:nvPr/>
          </p:nvSpPr>
          <p:spPr>
            <a:xfrm>
              <a:off x="4327044" y="5546553"/>
              <a:ext cx="1568905" cy="214824"/>
            </a:xfrm>
            <a:prstGeom prst="rect">
              <a:avLst/>
            </a:prstGeom>
            <a:solidFill>
              <a:schemeClr val="bg2">
                <a:lumMod val="40000"/>
                <a:lumOff val="60000"/>
              </a:schemeClr>
            </a:solidFill>
            <a:ln>
              <a:solidFill>
                <a:schemeClr val="accent1"/>
              </a:solidFill>
            </a:ln>
          </p:spPr>
          <p:txBody>
            <a:bodyPr wrap="none" lIns="45714" tIns="73142" rIns="0" bIns="0">
              <a:noAutofit/>
            </a:bodyPr>
            <a:lstStyle/>
            <a:p>
              <a:pPr defTabSz="342683" fontAlgn="auto">
                <a:lnSpc>
                  <a:spcPts val="900"/>
                </a:lnSpc>
                <a:spcBef>
                  <a:spcPts val="0"/>
                </a:spcBef>
                <a:spcAft>
                  <a:spcPts val="0"/>
                </a:spcAft>
              </a:pPr>
              <a:r>
                <a:rPr lang="en-GB" sz="1049" dirty="0">
                  <a:solidFill>
                    <a:srgbClr val="000000"/>
                  </a:solidFill>
                  <a:latin typeface="Arial"/>
                </a:rPr>
                <a:t>Architecture Authoring</a:t>
              </a:r>
            </a:p>
          </p:txBody>
        </p:sp>
        <p:sp>
          <p:nvSpPr>
            <p:cNvPr id="108" name="Rectangle 107">
              <a:extLst>
                <a:ext uri="{FF2B5EF4-FFF2-40B4-BE49-F238E27FC236}">
                  <a16:creationId xmlns:a16="http://schemas.microsoft.com/office/drawing/2014/main" xmlns="" id="{77BFD0F9-5264-E244-BF21-832F8BE40072}"/>
                </a:ext>
              </a:extLst>
            </p:cNvPr>
            <p:cNvSpPr/>
            <p:nvPr/>
          </p:nvSpPr>
          <p:spPr>
            <a:xfrm>
              <a:off x="6500727" y="5546553"/>
              <a:ext cx="1568905" cy="214824"/>
            </a:xfrm>
            <a:prstGeom prst="rect">
              <a:avLst/>
            </a:prstGeom>
            <a:solidFill>
              <a:schemeClr val="bg2">
                <a:lumMod val="40000"/>
                <a:lumOff val="60000"/>
              </a:schemeClr>
            </a:solidFill>
            <a:ln>
              <a:solidFill>
                <a:schemeClr val="accent1"/>
              </a:solidFill>
            </a:ln>
          </p:spPr>
          <p:txBody>
            <a:bodyPr wrap="none" lIns="45714" tIns="73142" rIns="0">
              <a:noAutofit/>
            </a:bodyPr>
            <a:lstStyle/>
            <a:p>
              <a:pPr defTabSz="342683" fontAlgn="auto">
                <a:lnSpc>
                  <a:spcPts val="900"/>
                </a:lnSpc>
                <a:spcBef>
                  <a:spcPts val="0"/>
                </a:spcBef>
                <a:spcAft>
                  <a:spcPts val="0"/>
                </a:spcAft>
              </a:pPr>
              <a:r>
                <a:rPr lang="en-GB" sz="1049" dirty="0">
                  <a:solidFill>
                    <a:srgbClr val="000000"/>
                  </a:solidFill>
                  <a:latin typeface="Arial"/>
                </a:rPr>
                <a:t>Integration and Linking</a:t>
              </a:r>
            </a:p>
          </p:txBody>
        </p:sp>
      </p:grpSp>
      <p:cxnSp>
        <p:nvCxnSpPr>
          <p:cNvPr id="18" name="Straight Arrow Connector 17">
            <a:extLst>
              <a:ext uri="{FF2B5EF4-FFF2-40B4-BE49-F238E27FC236}">
                <a16:creationId xmlns:a16="http://schemas.microsoft.com/office/drawing/2014/main" xmlns="" id="{D91CB559-E7F9-3B4D-A05A-7F9B54C07CE9}"/>
              </a:ext>
            </a:extLst>
          </p:cNvPr>
          <p:cNvCxnSpPr>
            <a:cxnSpLocks/>
            <a:stCxn id="105" idx="3"/>
            <a:endCxn id="106" idx="1"/>
          </p:cNvCxnSpPr>
          <p:nvPr/>
        </p:nvCxnSpPr>
        <p:spPr>
          <a:xfrm>
            <a:off x="2985430" y="5649126"/>
            <a:ext cx="690416" cy="1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9" name="Straight Arrow Connector 18">
            <a:extLst>
              <a:ext uri="{FF2B5EF4-FFF2-40B4-BE49-F238E27FC236}">
                <a16:creationId xmlns:a16="http://schemas.microsoft.com/office/drawing/2014/main" xmlns="" id="{359917FA-4FA6-074D-8021-92E164A47FDA}"/>
              </a:ext>
            </a:extLst>
          </p:cNvPr>
          <p:cNvCxnSpPr>
            <a:cxnSpLocks/>
            <a:stCxn id="106" idx="3"/>
            <a:endCxn id="107" idx="1"/>
          </p:cNvCxnSpPr>
          <p:nvPr/>
        </p:nvCxnSpPr>
        <p:spPr>
          <a:xfrm flipV="1">
            <a:off x="4681557" y="5649137"/>
            <a:ext cx="602317" cy="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0" name="Straight Arrow Connector 19">
            <a:extLst>
              <a:ext uri="{FF2B5EF4-FFF2-40B4-BE49-F238E27FC236}">
                <a16:creationId xmlns:a16="http://schemas.microsoft.com/office/drawing/2014/main" xmlns="" id="{037D7E12-E23D-5943-A033-E77E7933A080}"/>
              </a:ext>
            </a:extLst>
          </p:cNvPr>
          <p:cNvCxnSpPr>
            <a:cxnSpLocks/>
            <a:stCxn id="107" idx="3"/>
            <a:endCxn id="108" idx="1"/>
          </p:cNvCxnSpPr>
          <p:nvPr/>
        </p:nvCxnSpPr>
        <p:spPr>
          <a:xfrm>
            <a:off x="6746723" y="5649136"/>
            <a:ext cx="563897"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24" name="Oval 23"/>
          <p:cNvSpPr/>
          <p:nvPr/>
        </p:nvSpPr>
        <p:spPr>
          <a:xfrm>
            <a:off x="1944356" y="1647479"/>
            <a:ext cx="604196" cy="280918"/>
          </a:xfrm>
          <a:prstGeom prst="ellipse">
            <a:avLst/>
          </a:prstGeom>
          <a:solidFill>
            <a:srgbClr val="00B050">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defTabSz="342683" fontAlgn="auto">
              <a:spcBef>
                <a:spcPts val="0"/>
              </a:spcBef>
              <a:spcAft>
                <a:spcPts val="0"/>
              </a:spcAft>
            </a:pPr>
            <a:endParaRPr lang="en-US" sz="1199" b="1">
              <a:solidFill>
                <a:prstClr val="white"/>
              </a:solidFill>
            </a:endParaRPr>
          </a:p>
        </p:txBody>
      </p:sp>
      <p:sp>
        <p:nvSpPr>
          <p:cNvPr id="104" name="Oval 103"/>
          <p:cNvSpPr/>
          <p:nvPr/>
        </p:nvSpPr>
        <p:spPr bwMode="auto">
          <a:xfrm>
            <a:off x="3021332" y="3345982"/>
            <a:ext cx="692299" cy="207085"/>
          </a:xfrm>
          <a:prstGeom prst="ellipse">
            <a:avLst/>
          </a:prstGeom>
          <a:solidFill>
            <a:srgbClr val="CCE981"/>
          </a:solidFill>
          <a:ln w="9525"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none" lIns="21685" tIns="0" rIns="0" bIns="10844" numCol="1" rtlCol="0" anchor="t" anchorCtr="0" compatLnSpc="1">
            <a:prstTxWarp prst="textNoShape">
              <a:avLst/>
            </a:prstTxWarp>
          </a:bodyPr>
          <a:lstStyle/>
          <a:p>
            <a:pPr algn="ctr" defTabSz="216854" eaLnBrk="0" fontAlgn="auto" hangingPunct="0">
              <a:spcBef>
                <a:spcPts val="0"/>
              </a:spcBef>
              <a:spcAft>
                <a:spcPts val="0"/>
              </a:spcAft>
              <a:defRPr/>
            </a:pPr>
            <a:r>
              <a:rPr lang="en-US" sz="1049" b="1" kern="0" dirty="0">
                <a:solidFill>
                  <a:srgbClr val="000000"/>
                </a:solidFill>
                <a:latin typeface="Arial"/>
              </a:rPr>
              <a:t>SysML</a:t>
            </a:r>
          </a:p>
        </p:txBody>
      </p:sp>
      <p:sp>
        <p:nvSpPr>
          <p:cNvPr id="26" name="Oval 25"/>
          <p:cNvSpPr/>
          <p:nvPr/>
        </p:nvSpPr>
        <p:spPr bwMode="auto">
          <a:xfrm>
            <a:off x="2542404" y="2211232"/>
            <a:ext cx="520135" cy="188259"/>
          </a:xfrm>
          <a:prstGeom prst="ellipse">
            <a:avLst/>
          </a:prstGeom>
          <a:solidFill>
            <a:srgbClr val="FFFFFF">
              <a:lumMod val="75000"/>
            </a:srgbClr>
          </a:solidFill>
          <a:ln w="9525"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none" lIns="21685" tIns="10844" rIns="0" bIns="10844" numCol="1" rtlCol="0" anchor="t" anchorCtr="0" compatLnSpc="1">
            <a:prstTxWarp prst="textNoShape">
              <a:avLst/>
            </a:prstTxWarp>
          </a:bodyPr>
          <a:lstStyle/>
          <a:p>
            <a:pPr algn="ctr" defTabSz="216854" eaLnBrk="0" fontAlgn="auto" hangingPunct="0">
              <a:spcBef>
                <a:spcPts val="0"/>
              </a:spcBef>
              <a:spcAft>
                <a:spcPts val="0"/>
              </a:spcAft>
              <a:defRPr/>
            </a:pPr>
            <a:r>
              <a:rPr lang="en-US" sz="787" b="1" kern="0" dirty="0">
                <a:solidFill>
                  <a:srgbClr val="000000"/>
                </a:solidFill>
                <a:latin typeface="Arial"/>
              </a:rPr>
              <a:t>OSLC</a:t>
            </a:r>
          </a:p>
        </p:txBody>
      </p:sp>
      <p:sp>
        <p:nvSpPr>
          <p:cNvPr id="101" name="Oval 100"/>
          <p:cNvSpPr/>
          <p:nvPr/>
        </p:nvSpPr>
        <p:spPr>
          <a:xfrm>
            <a:off x="3052025" y="4400231"/>
            <a:ext cx="664616" cy="280918"/>
          </a:xfrm>
          <a:prstGeom prst="ellipse">
            <a:avLst/>
          </a:prstGeom>
          <a:solidFill>
            <a:srgbClr val="00B050">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defTabSz="342683" fontAlgn="auto">
              <a:spcBef>
                <a:spcPts val="0"/>
              </a:spcBef>
              <a:spcAft>
                <a:spcPts val="0"/>
              </a:spcAft>
            </a:pPr>
            <a:endParaRPr lang="en-US" sz="1199" b="1">
              <a:solidFill>
                <a:prstClr val="white"/>
              </a:solidFill>
            </a:endParaRPr>
          </a:p>
        </p:txBody>
      </p:sp>
      <p:sp>
        <p:nvSpPr>
          <p:cNvPr id="102" name="Oval 101"/>
          <p:cNvSpPr/>
          <p:nvPr/>
        </p:nvSpPr>
        <p:spPr bwMode="auto">
          <a:xfrm>
            <a:off x="3061217" y="4434725"/>
            <a:ext cx="629363" cy="207084"/>
          </a:xfrm>
          <a:prstGeom prst="ellipse">
            <a:avLst/>
          </a:prstGeom>
          <a:solidFill>
            <a:srgbClr val="A9B3FD"/>
          </a:solidFill>
          <a:ln w="9525"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none" lIns="0" tIns="0" rIns="0" bIns="10844" numCol="1" rtlCol="0" anchor="t" anchorCtr="0" compatLnSpc="1">
            <a:prstTxWarp prst="textNoShape">
              <a:avLst/>
            </a:prstTxWarp>
          </a:bodyPr>
          <a:lstStyle/>
          <a:p>
            <a:pPr algn="ctr" defTabSz="216854" eaLnBrk="0" fontAlgn="auto" hangingPunct="0">
              <a:spcBef>
                <a:spcPts val="0"/>
              </a:spcBef>
              <a:spcAft>
                <a:spcPts val="0"/>
              </a:spcAft>
              <a:defRPr/>
            </a:pPr>
            <a:r>
              <a:rPr lang="en-US" sz="1049" b="1" kern="0">
                <a:solidFill>
                  <a:srgbClr val="000000"/>
                </a:solidFill>
                <a:latin typeface="Arial"/>
              </a:rPr>
              <a:t>FMI</a:t>
            </a:r>
          </a:p>
        </p:txBody>
      </p:sp>
      <p:sp>
        <p:nvSpPr>
          <p:cNvPr id="28" name="Oval 27"/>
          <p:cNvSpPr/>
          <p:nvPr/>
        </p:nvSpPr>
        <p:spPr bwMode="auto">
          <a:xfrm>
            <a:off x="1959990" y="1679950"/>
            <a:ext cx="572148" cy="207085"/>
          </a:xfrm>
          <a:prstGeom prst="ellipse">
            <a:avLst/>
          </a:prstGeom>
          <a:solidFill>
            <a:srgbClr val="CCE981"/>
          </a:solidFill>
          <a:ln w="9525"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none" lIns="21685" tIns="0" rIns="0" bIns="10844" numCol="1" rtlCol="0" anchor="t" anchorCtr="0" compatLnSpc="1">
            <a:prstTxWarp prst="textNoShape">
              <a:avLst/>
            </a:prstTxWarp>
          </a:bodyPr>
          <a:lstStyle/>
          <a:p>
            <a:pPr algn="ctr" defTabSz="216854" eaLnBrk="0" fontAlgn="auto" hangingPunct="0">
              <a:spcBef>
                <a:spcPts val="0"/>
              </a:spcBef>
              <a:spcAft>
                <a:spcPts val="0"/>
              </a:spcAft>
            </a:pPr>
            <a:r>
              <a:rPr lang="en-US" sz="825" b="1" kern="0">
                <a:solidFill>
                  <a:srgbClr val="000000"/>
                </a:solidFill>
                <a:latin typeface="Arial"/>
              </a:rPr>
              <a:t>ReqIF</a:t>
            </a:r>
          </a:p>
        </p:txBody>
      </p:sp>
      <p:sp>
        <p:nvSpPr>
          <p:cNvPr id="29" name="Oval 28"/>
          <p:cNvSpPr/>
          <p:nvPr/>
        </p:nvSpPr>
        <p:spPr bwMode="auto">
          <a:xfrm>
            <a:off x="4943743" y="2192148"/>
            <a:ext cx="932913" cy="250572"/>
          </a:xfrm>
          <a:prstGeom prst="ellipse">
            <a:avLst/>
          </a:prstGeom>
          <a:solidFill>
            <a:srgbClr val="ACDDFF"/>
          </a:solidFill>
          <a:ln w="9525"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none" lIns="0" tIns="27428" rIns="0" bIns="0" numCol="1" rtlCol="0" anchor="t" anchorCtr="0" compatLnSpc="1">
            <a:prstTxWarp prst="textNoShape">
              <a:avLst/>
            </a:prstTxWarp>
          </a:bodyPr>
          <a:lstStyle/>
          <a:p>
            <a:pPr algn="ctr" defTabSz="216854" eaLnBrk="0" fontAlgn="auto" hangingPunct="0">
              <a:spcBef>
                <a:spcPts val="0"/>
              </a:spcBef>
              <a:spcAft>
                <a:spcPts val="0"/>
              </a:spcAft>
            </a:pPr>
            <a:r>
              <a:rPr lang="en-US" sz="825" b="1" kern="0" dirty="0">
                <a:solidFill>
                  <a:srgbClr val="000000"/>
                </a:solidFill>
                <a:latin typeface="Arial"/>
              </a:rPr>
              <a:t>RDF Data Model</a:t>
            </a:r>
          </a:p>
        </p:txBody>
      </p:sp>
      <p:sp>
        <p:nvSpPr>
          <p:cNvPr id="30" name="Oval 29"/>
          <p:cNvSpPr/>
          <p:nvPr/>
        </p:nvSpPr>
        <p:spPr bwMode="auto">
          <a:xfrm>
            <a:off x="1962312" y="2073576"/>
            <a:ext cx="572148" cy="207085"/>
          </a:xfrm>
          <a:prstGeom prst="ellipse">
            <a:avLst/>
          </a:prstGeom>
          <a:solidFill>
            <a:srgbClr val="CCE981"/>
          </a:solidFill>
          <a:ln w="9525"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none" lIns="21685" tIns="0" rIns="0" bIns="10844" numCol="1" rtlCol="0" anchor="t" anchorCtr="0" compatLnSpc="1">
            <a:prstTxWarp prst="textNoShape">
              <a:avLst/>
            </a:prstTxWarp>
          </a:bodyPr>
          <a:lstStyle/>
          <a:p>
            <a:pPr algn="ctr" defTabSz="216854" eaLnBrk="0" fontAlgn="auto" hangingPunct="0">
              <a:spcBef>
                <a:spcPts val="0"/>
              </a:spcBef>
              <a:spcAft>
                <a:spcPts val="0"/>
              </a:spcAft>
              <a:defRPr/>
            </a:pPr>
            <a:r>
              <a:rPr lang="en-US" sz="825" b="1" kern="0" dirty="0">
                <a:solidFill>
                  <a:srgbClr val="000000"/>
                </a:solidFill>
                <a:latin typeface="Arial"/>
              </a:rPr>
              <a:t>XMI</a:t>
            </a:r>
          </a:p>
        </p:txBody>
      </p:sp>
      <p:sp>
        <p:nvSpPr>
          <p:cNvPr id="31" name="Oval 30"/>
          <p:cNvSpPr/>
          <p:nvPr/>
        </p:nvSpPr>
        <p:spPr bwMode="auto">
          <a:xfrm>
            <a:off x="1889371" y="2910927"/>
            <a:ext cx="629363" cy="215278"/>
          </a:xfrm>
          <a:prstGeom prst="ellipse">
            <a:avLst/>
          </a:prstGeom>
          <a:solidFill>
            <a:schemeClr val="accent5">
              <a:lumMod val="20000"/>
              <a:lumOff val="80000"/>
            </a:schemeClr>
          </a:solidFill>
          <a:ln w="9525" cap="flat" cmpd="sng" algn="ctr">
            <a:noFill/>
            <a:prstDash val="solid"/>
            <a:round/>
            <a:headEnd type="none" w="sm" len="sm"/>
            <a:tailEnd type="none" w="sm" len="sm"/>
          </a:ln>
          <a:effectLst>
            <a:outerShdw blurRad="44450" dist="27940" dir="5400000" algn="ctr">
              <a:srgbClr val="000000">
                <a:alpha val="32000"/>
              </a:srgbClr>
            </a:outerShdw>
            <a:softEdge rad="0"/>
          </a:effectLst>
        </p:spPr>
        <p:txBody>
          <a:bodyPr vert="horz" wrap="none" lIns="0" tIns="10844" rIns="0" bIns="10844" numCol="1" rtlCol="0" anchor="t" anchorCtr="0" compatLnSpc="1">
            <a:prstTxWarp prst="textNoShape">
              <a:avLst/>
            </a:prstTxWarp>
          </a:bodyPr>
          <a:lstStyle/>
          <a:p>
            <a:pPr algn="ctr" defTabSz="216854" eaLnBrk="0" fontAlgn="auto" hangingPunct="0">
              <a:spcBef>
                <a:spcPts val="0"/>
              </a:spcBef>
              <a:spcAft>
                <a:spcPts val="0"/>
              </a:spcAft>
            </a:pPr>
            <a:r>
              <a:rPr lang="en-US" sz="787" b="1" kern="0">
                <a:solidFill>
                  <a:srgbClr val="000000"/>
                </a:solidFill>
                <a:latin typeface="Arial"/>
              </a:rPr>
              <a:t>AADL</a:t>
            </a:r>
          </a:p>
        </p:txBody>
      </p:sp>
      <p:sp>
        <p:nvSpPr>
          <p:cNvPr id="32" name="Oval 31"/>
          <p:cNvSpPr/>
          <p:nvPr/>
        </p:nvSpPr>
        <p:spPr bwMode="auto">
          <a:xfrm>
            <a:off x="1934298" y="3544896"/>
            <a:ext cx="520135" cy="228313"/>
          </a:xfrm>
          <a:prstGeom prst="ellipse">
            <a:avLst/>
          </a:prstGeom>
          <a:solidFill>
            <a:srgbClr val="CEACAE">
              <a:lumMod val="20000"/>
              <a:lumOff val="80000"/>
            </a:srgbClr>
          </a:solidFill>
          <a:ln w="9525" cap="flat" cmpd="sng" algn="ctr">
            <a:noFill/>
            <a:prstDash val="solid"/>
            <a:round/>
            <a:headEnd type="none" w="sm" len="sm"/>
            <a:tailEnd type="none" w="sm" len="sm"/>
          </a:ln>
          <a:effectLst>
            <a:outerShdw blurRad="44450" dist="27940" dir="5400000" algn="ctr">
              <a:srgbClr val="000000">
                <a:alpha val="32000"/>
              </a:srgbClr>
            </a:outerShdw>
            <a:softEdge rad="0"/>
          </a:effectLst>
          <a:scene3d>
            <a:camera prst="orthographicFront">
              <a:rot lat="0" lon="0" rev="0"/>
            </a:camera>
            <a:lightRig rig="balanced" dir="t">
              <a:rot lat="0" lon="0" rev="8700000"/>
            </a:lightRig>
          </a:scene3d>
          <a:sp3d contourW="3810">
            <a:bevelT w="190500" h="38100"/>
          </a:sp3d>
        </p:spPr>
        <p:txBody>
          <a:bodyPr vert="horz" wrap="none" lIns="21685" tIns="10844" rIns="0" bIns="10844" numCol="1" rtlCol="0" anchor="t" anchorCtr="0" compatLnSpc="1">
            <a:prstTxWarp prst="textNoShape">
              <a:avLst/>
            </a:prstTxWarp>
          </a:bodyPr>
          <a:lstStyle/>
          <a:p>
            <a:pPr algn="ctr" defTabSz="216854" eaLnBrk="0" fontAlgn="auto" hangingPunct="0">
              <a:spcBef>
                <a:spcPts val="0"/>
              </a:spcBef>
              <a:spcAft>
                <a:spcPts val="0"/>
              </a:spcAft>
            </a:pPr>
            <a:r>
              <a:rPr lang="en-US" sz="787" b="1" i="1" kern="0" dirty="0">
                <a:solidFill>
                  <a:srgbClr val="000000"/>
                </a:solidFill>
                <a:latin typeface="Arial"/>
              </a:rPr>
              <a:t>AP233</a:t>
            </a:r>
          </a:p>
        </p:txBody>
      </p:sp>
      <p:grpSp>
        <p:nvGrpSpPr>
          <p:cNvPr id="52" name="Group 51"/>
          <p:cNvGrpSpPr/>
          <p:nvPr/>
        </p:nvGrpSpPr>
        <p:grpSpPr>
          <a:xfrm>
            <a:off x="3556276" y="2538318"/>
            <a:ext cx="731078" cy="280918"/>
            <a:chOff x="3713869" y="2404851"/>
            <a:chExt cx="731173" cy="280955"/>
          </a:xfrm>
        </p:grpSpPr>
        <p:sp>
          <p:nvSpPr>
            <p:cNvPr id="22" name="Oval 21"/>
            <p:cNvSpPr/>
            <p:nvPr/>
          </p:nvSpPr>
          <p:spPr>
            <a:xfrm>
              <a:off x="3713869" y="2404851"/>
              <a:ext cx="731173" cy="280955"/>
            </a:xfrm>
            <a:prstGeom prst="ellipse">
              <a:avLst/>
            </a:prstGeom>
            <a:solidFill>
              <a:srgbClr val="E70033">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defTabSz="342683" fontAlgn="auto">
                <a:spcBef>
                  <a:spcPts val="0"/>
                </a:spcBef>
                <a:spcAft>
                  <a:spcPts val="0"/>
                </a:spcAft>
              </a:pPr>
              <a:endParaRPr lang="en-US" sz="1199">
                <a:solidFill>
                  <a:prstClr val="white"/>
                </a:solidFill>
              </a:endParaRPr>
            </a:p>
          </p:txBody>
        </p:sp>
        <p:sp>
          <p:nvSpPr>
            <p:cNvPr id="33" name="Oval 32"/>
            <p:cNvSpPr/>
            <p:nvPr/>
          </p:nvSpPr>
          <p:spPr bwMode="auto">
            <a:xfrm>
              <a:off x="3770388" y="2441311"/>
              <a:ext cx="627037" cy="204711"/>
            </a:xfrm>
            <a:prstGeom prst="ellipse">
              <a:avLst/>
            </a:prstGeom>
            <a:solidFill>
              <a:srgbClr val="CCE981"/>
            </a:solidFill>
            <a:ln w="9525" cap="flat" cmpd="sng" algn="ctr">
              <a:noFill/>
              <a:prstDash val="solid"/>
              <a:round/>
              <a:headEnd type="none" w="sm" len="sm"/>
              <a:tailEnd type="none" w="sm" len="sm"/>
            </a:ln>
            <a:effectLst>
              <a:outerShdw blurRad="44450" dist="27940" dir="5400000" algn="ctr">
                <a:srgbClr val="000000">
                  <a:alpha val="32000"/>
                </a:srgbClr>
              </a:outerShdw>
              <a:softEdge rad="0"/>
            </a:effectLst>
            <a:scene3d>
              <a:camera prst="orthographicFront">
                <a:rot lat="0" lon="0" rev="0"/>
              </a:camera>
              <a:lightRig rig="balanced" dir="t">
                <a:rot lat="0" lon="0" rev="8700000"/>
              </a:lightRig>
            </a:scene3d>
            <a:sp3d>
              <a:bevelT w="190500" h="38100"/>
            </a:sp3d>
          </p:spPr>
          <p:txBody>
            <a:bodyPr vert="horz" wrap="none" lIns="21685" tIns="0" rIns="0" bIns="0" numCol="1" rtlCol="0" anchor="t" anchorCtr="0" compatLnSpc="1">
              <a:prstTxWarp prst="textNoShape">
                <a:avLst/>
              </a:prstTxWarp>
            </a:bodyPr>
            <a:lstStyle/>
            <a:p>
              <a:pPr algn="ctr" defTabSz="216854" eaLnBrk="0" fontAlgn="auto" hangingPunct="0">
                <a:spcBef>
                  <a:spcPts val="0"/>
                </a:spcBef>
                <a:spcAft>
                  <a:spcPts val="0"/>
                </a:spcAft>
              </a:pPr>
              <a:r>
                <a:rPr lang="en-US" sz="825" b="1" kern="0">
                  <a:solidFill>
                    <a:srgbClr val="000000"/>
                  </a:solidFill>
                  <a:latin typeface="Arial"/>
                </a:rPr>
                <a:t>UAF</a:t>
              </a:r>
            </a:p>
          </p:txBody>
        </p:sp>
      </p:grpSp>
      <p:sp>
        <p:nvSpPr>
          <p:cNvPr id="99" name="Oval 98"/>
          <p:cNvSpPr/>
          <p:nvPr/>
        </p:nvSpPr>
        <p:spPr>
          <a:xfrm>
            <a:off x="1823534" y="4391937"/>
            <a:ext cx="804185" cy="309011"/>
          </a:xfrm>
          <a:prstGeom prst="ellipse">
            <a:avLst/>
          </a:prstGeom>
          <a:solidFill>
            <a:srgbClr val="00B050">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defTabSz="342683" fontAlgn="auto">
              <a:spcBef>
                <a:spcPts val="0"/>
              </a:spcBef>
              <a:spcAft>
                <a:spcPts val="0"/>
              </a:spcAft>
            </a:pPr>
            <a:endParaRPr lang="en-US" sz="1199" b="1">
              <a:solidFill>
                <a:prstClr val="white"/>
              </a:solidFill>
            </a:endParaRPr>
          </a:p>
        </p:txBody>
      </p:sp>
      <p:sp>
        <p:nvSpPr>
          <p:cNvPr id="100" name="Oval 99"/>
          <p:cNvSpPr/>
          <p:nvPr/>
        </p:nvSpPr>
        <p:spPr bwMode="auto">
          <a:xfrm>
            <a:off x="1873614" y="4424383"/>
            <a:ext cx="692300" cy="227792"/>
          </a:xfrm>
          <a:prstGeom prst="ellipse">
            <a:avLst/>
          </a:prstGeom>
          <a:solidFill>
            <a:srgbClr val="A9B3FD"/>
          </a:solidFill>
          <a:ln w="9525"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none" lIns="0" tIns="0" rIns="0" bIns="10844" numCol="1" rtlCol="0" anchor="t" anchorCtr="0" compatLnSpc="1">
            <a:prstTxWarp prst="textNoShape">
              <a:avLst/>
            </a:prstTxWarp>
          </a:bodyPr>
          <a:lstStyle/>
          <a:p>
            <a:pPr algn="ctr" defTabSz="216854" eaLnBrk="0" fontAlgn="auto" hangingPunct="0">
              <a:spcBef>
                <a:spcPts val="0"/>
              </a:spcBef>
              <a:spcAft>
                <a:spcPts val="0"/>
              </a:spcAft>
              <a:defRPr/>
            </a:pPr>
            <a:r>
              <a:rPr lang="en-US" sz="1050" b="1" kern="0" dirty="0">
                <a:solidFill>
                  <a:srgbClr val="000000"/>
                </a:solidFill>
                <a:latin typeface="Arial"/>
              </a:rPr>
              <a:t>Modelica</a:t>
            </a:r>
          </a:p>
        </p:txBody>
      </p:sp>
      <p:sp>
        <p:nvSpPr>
          <p:cNvPr id="97" name="Oval 96"/>
          <p:cNvSpPr/>
          <p:nvPr/>
        </p:nvSpPr>
        <p:spPr>
          <a:xfrm>
            <a:off x="4200372" y="4401092"/>
            <a:ext cx="664616" cy="281637"/>
          </a:xfrm>
          <a:prstGeom prst="ellipse">
            <a:avLst/>
          </a:prstGeom>
          <a:solidFill>
            <a:srgbClr val="00B050">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defTabSz="342683" fontAlgn="auto">
              <a:spcBef>
                <a:spcPts val="0"/>
              </a:spcBef>
              <a:spcAft>
                <a:spcPts val="0"/>
              </a:spcAft>
            </a:pPr>
            <a:endParaRPr lang="en-US" sz="1199" b="1">
              <a:solidFill>
                <a:prstClr val="white"/>
              </a:solidFill>
            </a:endParaRPr>
          </a:p>
        </p:txBody>
      </p:sp>
      <p:sp>
        <p:nvSpPr>
          <p:cNvPr id="98" name="Oval 97"/>
          <p:cNvSpPr/>
          <p:nvPr/>
        </p:nvSpPr>
        <p:spPr bwMode="auto">
          <a:xfrm>
            <a:off x="4223174" y="4434284"/>
            <a:ext cx="629363" cy="207085"/>
          </a:xfrm>
          <a:prstGeom prst="ellipse">
            <a:avLst/>
          </a:prstGeom>
          <a:solidFill>
            <a:srgbClr val="A9B3FD"/>
          </a:solidFill>
          <a:ln w="9525"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none" lIns="0" tIns="0" rIns="0" bIns="10844" numCol="1" rtlCol="0" anchor="t" anchorCtr="0" compatLnSpc="1">
            <a:prstTxWarp prst="textNoShape">
              <a:avLst/>
            </a:prstTxWarp>
          </a:bodyPr>
          <a:lstStyle/>
          <a:p>
            <a:pPr algn="ctr" defTabSz="216854" eaLnBrk="0" fontAlgn="auto" hangingPunct="0">
              <a:spcBef>
                <a:spcPts val="0"/>
              </a:spcBef>
              <a:spcAft>
                <a:spcPts val="0"/>
              </a:spcAft>
              <a:defRPr/>
            </a:pPr>
            <a:r>
              <a:rPr lang="en-US" sz="1050" b="1" kern="0" dirty="0">
                <a:solidFill>
                  <a:srgbClr val="000000"/>
                </a:solidFill>
                <a:latin typeface="Arial"/>
              </a:rPr>
              <a:t>SSP</a:t>
            </a:r>
          </a:p>
        </p:txBody>
      </p:sp>
      <p:sp>
        <p:nvSpPr>
          <p:cNvPr id="36" name="Oval 35"/>
          <p:cNvSpPr/>
          <p:nvPr/>
        </p:nvSpPr>
        <p:spPr bwMode="auto">
          <a:xfrm>
            <a:off x="2763630" y="5140187"/>
            <a:ext cx="852355" cy="236669"/>
          </a:xfrm>
          <a:prstGeom prst="ellipse">
            <a:avLst/>
          </a:prstGeom>
          <a:solidFill>
            <a:schemeClr val="accent5">
              <a:lumMod val="20000"/>
              <a:lumOff val="80000"/>
            </a:schemeClr>
          </a:solidFill>
          <a:ln w="9525" cap="flat" cmpd="sng" algn="ctr">
            <a:noFill/>
            <a:prstDash val="solid"/>
            <a:round/>
            <a:headEnd type="none" w="sm" len="sm"/>
            <a:tailEnd type="none" w="sm" len="sm"/>
          </a:ln>
          <a:effectLst>
            <a:outerShdw blurRad="44450" dist="27940" dir="5400000" algn="ctr">
              <a:srgbClr val="000000">
                <a:alpha val="32000"/>
              </a:srgbClr>
            </a:outerShdw>
            <a:softEdge rad="0"/>
          </a:effectLst>
        </p:spPr>
        <p:txBody>
          <a:bodyPr vert="horz" wrap="none" lIns="0" tIns="45714" rIns="0" bIns="10844" numCol="1" rtlCol="0" anchor="t" anchorCtr="0" compatLnSpc="1">
            <a:prstTxWarp prst="textNoShape">
              <a:avLst/>
            </a:prstTxWarp>
          </a:bodyPr>
          <a:lstStyle/>
          <a:p>
            <a:pPr algn="ctr" defTabSz="216854" eaLnBrk="0" fontAlgn="auto" hangingPunct="0">
              <a:spcBef>
                <a:spcPts val="0"/>
              </a:spcBef>
              <a:spcAft>
                <a:spcPts val="0"/>
              </a:spcAft>
              <a:defRPr/>
            </a:pPr>
            <a:r>
              <a:rPr lang="en-US" sz="787" b="1" kern="0" dirty="0">
                <a:solidFill>
                  <a:srgbClr val="000000"/>
                </a:solidFill>
                <a:latin typeface="Arial"/>
              </a:rPr>
              <a:t>MIL-STD-31000</a:t>
            </a:r>
          </a:p>
        </p:txBody>
      </p:sp>
      <p:sp>
        <p:nvSpPr>
          <p:cNvPr id="37" name="Oval 36"/>
          <p:cNvSpPr/>
          <p:nvPr/>
        </p:nvSpPr>
        <p:spPr bwMode="auto">
          <a:xfrm>
            <a:off x="1878829" y="4829262"/>
            <a:ext cx="651256" cy="225142"/>
          </a:xfrm>
          <a:prstGeom prst="ellipse">
            <a:avLst/>
          </a:prstGeom>
          <a:solidFill>
            <a:srgbClr val="CEACAE">
              <a:lumMod val="20000"/>
              <a:lumOff val="80000"/>
            </a:srgbClr>
          </a:solidFill>
          <a:ln w="9525" cap="flat" cmpd="sng" algn="ctr">
            <a:noFill/>
            <a:prstDash val="solid"/>
            <a:round/>
            <a:headEnd type="none" w="sm" len="sm"/>
            <a:tailEnd type="none" w="sm" len="sm"/>
          </a:ln>
          <a:effectLst>
            <a:outerShdw blurRad="44450" dist="27940" dir="5400000" algn="ctr">
              <a:srgbClr val="000000">
                <a:alpha val="32000"/>
              </a:srgbClr>
            </a:outerShdw>
            <a:softEdge rad="0"/>
          </a:effectLst>
          <a:scene3d>
            <a:camera prst="orthographicFront">
              <a:rot lat="0" lon="0" rev="0"/>
            </a:camera>
            <a:lightRig rig="balanced" dir="t">
              <a:rot lat="0" lon="0" rev="8700000"/>
            </a:lightRig>
          </a:scene3d>
          <a:sp3d contourW="3810">
            <a:bevelT w="190500" h="38100"/>
          </a:sp3d>
        </p:spPr>
        <p:txBody>
          <a:bodyPr vert="horz" wrap="none" lIns="21685" tIns="10844" rIns="0" bIns="10844" numCol="1" rtlCol="0" anchor="t" anchorCtr="0" compatLnSpc="1">
            <a:prstTxWarp prst="textNoShape">
              <a:avLst/>
            </a:prstTxWarp>
          </a:bodyPr>
          <a:lstStyle/>
          <a:p>
            <a:pPr algn="ctr" defTabSz="216854" eaLnBrk="0" fontAlgn="auto" hangingPunct="0">
              <a:spcBef>
                <a:spcPts val="0"/>
              </a:spcBef>
              <a:spcAft>
                <a:spcPts val="0"/>
              </a:spcAft>
              <a:defRPr/>
            </a:pPr>
            <a:r>
              <a:rPr lang="en-US" sz="787" b="1" i="1" kern="0">
                <a:solidFill>
                  <a:srgbClr val="000000"/>
                </a:solidFill>
                <a:latin typeface="Arial"/>
              </a:rPr>
              <a:t>AP232</a:t>
            </a:r>
          </a:p>
        </p:txBody>
      </p:sp>
      <p:sp>
        <p:nvSpPr>
          <p:cNvPr id="38" name="Oval 37"/>
          <p:cNvSpPr/>
          <p:nvPr/>
        </p:nvSpPr>
        <p:spPr bwMode="auto">
          <a:xfrm>
            <a:off x="1913721" y="3854023"/>
            <a:ext cx="520135" cy="228313"/>
          </a:xfrm>
          <a:prstGeom prst="ellipse">
            <a:avLst/>
          </a:prstGeom>
          <a:solidFill>
            <a:srgbClr val="CEACAE">
              <a:lumMod val="20000"/>
              <a:lumOff val="80000"/>
            </a:srgbClr>
          </a:solidFill>
          <a:ln w="9525" cap="flat" cmpd="sng" algn="ctr">
            <a:noFill/>
            <a:prstDash val="solid"/>
            <a:round/>
            <a:headEnd type="none" w="sm" len="sm"/>
            <a:tailEnd type="none" w="sm" len="sm"/>
          </a:ln>
          <a:effectLst>
            <a:outerShdw blurRad="44450" dist="27940" dir="5400000" algn="ctr">
              <a:srgbClr val="000000">
                <a:alpha val="32000"/>
              </a:srgbClr>
            </a:outerShdw>
            <a:softEdge rad="0"/>
          </a:effectLst>
          <a:scene3d>
            <a:camera prst="orthographicFront">
              <a:rot lat="0" lon="0" rev="0"/>
            </a:camera>
            <a:lightRig rig="balanced" dir="t">
              <a:rot lat="0" lon="0" rev="8700000"/>
            </a:lightRig>
          </a:scene3d>
          <a:sp3d contourW="3810">
            <a:bevelT w="190500" h="38100"/>
          </a:sp3d>
        </p:spPr>
        <p:txBody>
          <a:bodyPr vert="horz" wrap="none" lIns="21685" tIns="10844" rIns="0" bIns="10844" numCol="1" rtlCol="0" anchor="t" anchorCtr="0" compatLnSpc="1">
            <a:prstTxWarp prst="textNoShape">
              <a:avLst/>
            </a:prstTxWarp>
          </a:bodyPr>
          <a:lstStyle/>
          <a:p>
            <a:pPr algn="ctr" defTabSz="216854" eaLnBrk="0" fontAlgn="auto" hangingPunct="0">
              <a:spcBef>
                <a:spcPts val="0"/>
              </a:spcBef>
              <a:spcAft>
                <a:spcPts val="0"/>
              </a:spcAft>
            </a:pPr>
            <a:r>
              <a:rPr lang="en-US" sz="787" b="1" i="1" kern="0">
                <a:solidFill>
                  <a:srgbClr val="000000"/>
                </a:solidFill>
                <a:latin typeface="Arial"/>
              </a:rPr>
              <a:t>AP210</a:t>
            </a:r>
          </a:p>
        </p:txBody>
      </p:sp>
      <p:grpSp>
        <p:nvGrpSpPr>
          <p:cNvPr id="146" name="Group 145"/>
          <p:cNvGrpSpPr/>
          <p:nvPr/>
        </p:nvGrpSpPr>
        <p:grpSpPr>
          <a:xfrm>
            <a:off x="4610350" y="3800356"/>
            <a:ext cx="804185" cy="336198"/>
            <a:chOff x="4984854" y="3676569"/>
            <a:chExt cx="804290" cy="336242"/>
          </a:xfrm>
        </p:grpSpPr>
        <p:sp>
          <p:nvSpPr>
            <p:cNvPr id="95" name="Oval 94"/>
            <p:cNvSpPr/>
            <p:nvPr/>
          </p:nvSpPr>
          <p:spPr>
            <a:xfrm>
              <a:off x="4984854" y="3676569"/>
              <a:ext cx="804290" cy="336242"/>
            </a:xfrm>
            <a:prstGeom prst="ellipse">
              <a:avLst/>
            </a:prstGeom>
            <a:solidFill>
              <a:srgbClr val="00B050">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defTabSz="342683" fontAlgn="auto">
                <a:spcBef>
                  <a:spcPts val="0"/>
                </a:spcBef>
                <a:spcAft>
                  <a:spcPts val="0"/>
                </a:spcAft>
              </a:pPr>
              <a:endParaRPr lang="en-US" sz="1199">
                <a:solidFill>
                  <a:prstClr val="white"/>
                </a:solidFill>
              </a:endParaRPr>
            </a:p>
          </p:txBody>
        </p:sp>
        <p:sp>
          <p:nvSpPr>
            <p:cNvPr id="96" name="Oval 95"/>
            <p:cNvSpPr/>
            <p:nvPr/>
          </p:nvSpPr>
          <p:spPr bwMode="auto">
            <a:xfrm>
              <a:off x="5038676" y="3725150"/>
              <a:ext cx="692389" cy="228344"/>
            </a:xfrm>
            <a:prstGeom prst="ellipse">
              <a:avLst/>
            </a:prstGeom>
            <a:solidFill>
              <a:srgbClr val="CEACAE">
                <a:lumMod val="20000"/>
                <a:lumOff val="80000"/>
              </a:srgbClr>
            </a:solidFill>
            <a:ln w="9525" cap="flat" cmpd="sng" algn="ctr">
              <a:noFill/>
              <a:prstDash val="solid"/>
              <a:round/>
              <a:headEnd type="none" w="sm" len="sm"/>
              <a:tailEnd type="none" w="sm" len="sm"/>
            </a:ln>
            <a:effectLst>
              <a:outerShdw blurRad="44450" dist="27940" dir="5400000" algn="ctr">
                <a:srgbClr val="000000">
                  <a:alpha val="32000"/>
                </a:srgbClr>
              </a:outerShdw>
              <a:softEdge rad="0"/>
            </a:effectLst>
            <a:scene3d>
              <a:camera prst="orthographicFront">
                <a:rot lat="0" lon="0" rev="0"/>
              </a:camera>
              <a:lightRig rig="balanced" dir="t">
                <a:rot lat="0" lon="0" rev="8700000"/>
              </a:lightRig>
            </a:scene3d>
            <a:sp3d contourW="3810">
              <a:bevelT w="190500" h="38100"/>
            </a:sp3d>
          </p:spPr>
          <p:txBody>
            <a:bodyPr vert="horz" wrap="none" lIns="21685" tIns="0" rIns="0" bIns="0" numCol="1" rtlCol="0" anchor="t" anchorCtr="0" compatLnSpc="1">
              <a:prstTxWarp prst="textNoShape">
                <a:avLst/>
              </a:prstTxWarp>
            </a:bodyPr>
            <a:lstStyle/>
            <a:p>
              <a:pPr algn="ctr" defTabSz="216854" eaLnBrk="0" fontAlgn="auto" hangingPunct="0">
                <a:spcBef>
                  <a:spcPts val="0"/>
                </a:spcBef>
                <a:spcAft>
                  <a:spcPts val="0"/>
                </a:spcAft>
              </a:pPr>
              <a:r>
                <a:rPr lang="en-US" sz="1049" b="1" kern="0" dirty="0">
                  <a:solidFill>
                    <a:srgbClr val="000000"/>
                  </a:solidFill>
                  <a:latin typeface="Arial"/>
                </a:rPr>
                <a:t>AP243</a:t>
              </a:r>
            </a:p>
          </p:txBody>
        </p:sp>
      </p:grpSp>
      <p:grpSp>
        <p:nvGrpSpPr>
          <p:cNvPr id="134" name="Group 133"/>
          <p:cNvGrpSpPr/>
          <p:nvPr/>
        </p:nvGrpSpPr>
        <p:grpSpPr>
          <a:xfrm>
            <a:off x="5588919" y="3292649"/>
            <a:ext cx="829523" cy="292956"/>
            <a:chOff x="5140998" y="2862087"/>
            <a:chExt cx="764740" cy="292994"/>
          </a:xfrm>
        </p:grpSpPr>
        <p:sp>
          <p:nvSpPr>
            <p:cNvPr id="93" name="Oval 92"/>
            <p:cNvSpPr/>
            <p:nvPr/>
          </p:nvSpPr>
          <p:spPr>
            <a:xfrm>
              <a:off x="5140998" y="2862087"/>
              <a:ext cx="764740" cy="292994"/>
            </a:xfrm>
            <a:prstGeom prst="ellipse">
              <a:avLst/>
            </a:prstGeom>
            <a:solidFill>
              <a:srgbClr val="E70033">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defTabSz="342683" fontAlgn="auto">
                <a:spcBef>
                  <a:spcPts val="0"/>
                </a:spcBef>
                <a:spcAft>
                  <a:spcPts val="0"/>
                </a:spcAft>
              </a:pPr>
              <a:endParaRPr lang="en-US" sz="1199">
                <a:solidFill>
                  <a:prstClr val="white"/>
                </a:solidFill>
              </a:endParaRPr>
            </a:p>
          </p:txBody>
        </p:sp>
        <p:sp>
          <p:nvSpPr>
            <p:cNvPr id="94" name="Oval 93"/>
            <p:cNvSpPr/>
            <p:nvPr/>
          </p:nvSpPr>
          <p:spPr bwMode="auto">
            <a:xfrm>
              <a:off x="5184756" y="2904878"/>
              <a:ext cx="681201" cy="207113"/>
            </a:xfrm>
            <a:prstGeom prst="ellipse">
              <a:avLst/>
            </a:prstGeom>
            <a:solidFill>
              <a:srgbClr val="CCE981"/>
            </a:solidFill>
            <a:ln w="9525"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none" lIns="21685" tIns="0" rIns="0" bIns="10844" numCol="1" rtlCol="0" anchor="t" anchorCtr="0" compatLnSpc="1">
              <a:prstTxWarp prst="textNoShape">
                <a:avLst/>
              </a:prstTxWarp>
            </a:bodyPr>
            <a:lstStyle/>
            <a:p>
              <a:pPr algn="ctr" defTabSz="216854" eaLnBrk="0" fontAlgn="auto" hangingPunct="0">
                <a:spcBef>
                  <a:spcPts val="0"/>
                </a:spcBef>
                <a:spcAft>
                  <a:spcPts val="0"/>
                </a:spcAft>
                <a:defRPr/>
              </a:pPr>
              <a:r>
                <a:rPr lang="en-US" sz="1050" b="1" kern="0" dirty="0">
                  <a:solidFill>
                    <a:srgbClr val="000000"/>
                  </a:solidFill>
                  <a:latin typeface="Arial"/>
                </a:rPr>
                <a:t>SysMLv2</a:t>
              </a:r>
            </a:p>
          </p:txBody>
        </p:sp>
      </p:grpSp>
      <p:cxnSp>
        <p:nvCxnSpPr>
          <p:cNvPr id="41" name="Straight Arrow Connector 40"/>
          <p:cNvCxnSpPr>
            <a:stCxn id="37" idx="5"/>
            <a:endCxn id="36" idx="2"/>
          </p:cNvCxnSpPr>
          <p:nvPr/>
        </p:nvCxnSpPr>
        <p:spPr>
          <a:xfrm>
            <a:off x="2434711" y="5021433"/>
            <a:ext cx="328919" cy="237089"/>
          </a:xfrm>
          <a:prstGeom prst="straightConnector1">
            <a:avLst/>
          </a:prstGeom>
          <a:ln w="6350">
            <a:tailEnd type="triangle"/>
          </a:ln>
        </p:spPr>
        <p:style>
          <a:lnRef idx="2">
            <a:schemeClr val="accent1"/>
          </a:lnRef>
          <a:fillRef idx="0">
            <a:schemeClr val="accent1"/>
          </a:fillRef>
          <a:effectRef idx="1">
            <a:schemeClr val="accent1"/>
          </a:effectRef>
          <a:fontRef idx="minor">
            <a:schemeClr val="tx1"/>
          </a:fontRef>
        </p:style>
      </p:cxnSp>
      <p:cxnSp>
        <p:nvCxnSpPr>
          <p:cNvPr id="42" name="Straight Arrow Connector 41"/>
          <p:cNvCxnSpPr>
            <a:stCxn id="102" idx="6"/>
            <a:endCxn id="98" idx="2"/>
          </p:cNvCxnSpPr>
          <p:nvPr/>
        </p:nvCxnSpPr>
        <p:spPr>
          <a:xfrm flipV="1">
            <a:off x="3690579" y="4537825"/>
            <a:ext cx="532595" cy="44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43" name="Straight Arrow Connector 42"/>
          <p:cNvCxnSpPr>
            <a:stCxn id="104" idx="6"/>
            <a:endCxn id="94" idx="2"/>
          </p:cNvCxnSpPr>
          <p:nvPr/>
        </p:nvCxnSpPr>
        <p:spPr>
          <a:xfrm flipV="1">
            <a:off x="3713631" y="3438978"/>
            <a:ext cx="1922753" cy="10547"/>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44" name="Straight Arrow Connector 43"/>
          <p:cNvCxnSpPr>
            <a:stCxn id="26" idx="6"/>
            <a:endCxn id="29" idx="2"/>
          </p:cNvCxnSpPr>
          <p:nvPr/>
        </p:nvCxnSpPr>
        <p:spPr>
          <a:xfrm>
            <a:off x="3062538" y="2305362"/>
            <a:ext cx="1881204" cy="12073"/>
          </a:xfrm>
          <a:prstGeom prst="straightConnector1">
            <a:avLst/>
          </a:prstGeom>
          <a:ln w="6350">
            <a:tailEnd type="triangle"/>
          </a:ln>
        </p:spPr>
        <p:style>
          <a:lnRef idx="2">
            <a:schemeClr val="accent1"/>
          </a:lnRef>
          <a:fillRef idx="0">
            <a:schemeClr val="accent1"/>
          </a:fillRef>
          <a:effectRef idx="1">
            <a:schemeClr val="accent1"/>
          </a:effectRef>
          <a:fontRef idx="minor">
            <a:schemeClr val="tx1"/>
          </a:fontRef>
        </p:style>
      </p:cxnSp>
      <p:sp>
        <p:nvSpPr>
          <p:cNvPr id="45" name="Oval 44"/>
          <p:cNvSpPr/>
          <p:nvPr/>
        </p:nvSpPr>
        <p:spPr bwMode="auto">
          <a:xfrm>
            <a:off x="2678507" y="3069790"/>
            <a:ext cx="629363" cy="207085"/>
          </a:xfrm>
          <a:prstGeom prst="ellipse">
            <a:avLst/>
          </a:prstGeom>
          <a:solidFill>
            <a:srgbClr val="CCE981"/>
          </a:solidFill>
          <a:ln w="9525"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none" lIns="21685" tIns="0" rIns="0" bIns="10844" numCol="1" rtlCol="0" anchor="t" anchorCtr="0" compatLnSpc="1">
            <a:prstTxWarp prst="textNoShape">
              <a:avLst/>
            </a:prstTxWarp>
          </a:bodyPr>
          <a:lstStyle/>
          <a:p>
            <a:pPr algn="ctr" defTabSz="216854" eaLnBrk="0" fontAlgn="auto" hangingPunct="0">
              <a:spcBef>
                <a:spcPts val="0"/>
              </a:spcBef>
              <a:spcAft>
                <a:spcPts val="0"/>
              </a:spcAft>
            </a:pPr>
            <a:r>
              <a:rPr lang="en-US" sz="825" b="1" kern="0">
                <a:solidFill>
                  <a:srgbClr val="000000"/>
                </a:solidFill>
                <a:latin typeface="Arial"/>
              </a:rPr>
              <a:t>Marte</a:t>
            </a:r>
          </a:p>
        </p:txBody>
      </p:sp>
      <p:sp>
        <p:nvSpPr>
          <p:cNvPr id="46" name="Oval 45"/>
          <p:cNvSpPr/>
          <p:nvPr/>
        </p:nvSpPr>
        <p:spPr bwMode="auto">
          <a:xfrm>
            <a:off x="2838661" y="2437046"/>
            <a:ext cx="616579" cy="188259"/>
          </a:xfrm>
          <a:prstGeom prst="ellipse">
            <a:avLst/>
          </a:prstGeom>
          <a:solidFill>
            <a:srgbClr val="ACDDFF"/>
          </a:solidFill>
          <a:ln w="9525"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none" lIns="0" tIns="0" rIns="0" bIns="77102" numCol="1" rtlCol="0" anchor="t" anchorCtr="0" compatLnSpc="1">
            <a:prstTxWarp prst="textNoShape">
              <a:avLst/>
            </a:prstTxWarp>
          </a:bodyPr>
          <a:lstStyle/>
          <a:p>
            <a:pPr algn="ctr" defTabSz="216854" eaLnBrk="0" fontAlgn="auto" hangingPunct="0">
              <a:spcBef>
                <a:spcPts val="0"/>
              </a:spcBef>
              <a:spcAft>
                <a:spcPts val="0"/>
              </a:spcAft>
            </a:pPr>
            <a:r>
              <a:rPr lang="en-US" sz="825" b="1" kern="0" dirty="0">
                <a:solidFill>
                  <a:srgbClr val="000000"/>
                </a:solidFill>
                <a:latin typeface="Arial"/>
              </a:rPr>
              <a:t>OWL </a:t>
            </a:r>
          </a:p>
        </p:txBody>
      </p:sp>
      <p:cxnSp>
        <p:nvCxnSpPr>
          <p:cNvPr id="47" name="Straight Arrow Connector 46"/>
          <p:cNvCxnSpPr>
            <a:stCxn id="46" idx="6"/>
            <a:endCxn id="29" idx="3"/>
          </p:cNvCxnSpPr>
          <p:nvPr/>
        </p:nvCxnSpPr>
        <p:spPr>
          <a:xfrm flipV="1">
            <a:off x="3455240" y="2406025"/>
            <a:ext cx="1625125" cy="125150"/>
          </a:xfrm>
          <a:prstGeom prst="straightConnector1">
            <a:avLst/>
          </a:prstGeom>
          <a:ln w="6350">
            <a:tailEnd type="triangle"/>
          </a:ln>
        </p:spPr>
        <p:style>
          <a:lnRef idx="2">
            <a:schemeClr val="accent1"/>
          </a:lnRef>
          <a:fillRef idx="0">
            <a:schemeClr val="accent1"/>
          </a:fillRef>
          <a:effectRef idx="1">
            <a:schemeClr val="accent1"/>
          </a:effectRef>
          <a:fontRef idx="minor">
            <a:schemeClr val="tx1"/>
          </a:fontRef>
        </p:style>
      </p:cxnSp>
      <p:cxnSp>
        <p:nvCxnSpPr>
          <p:cNvPr id="48" name="Straight Arrow Connector 47">
            <a:extLst>
              <a:ext uri="{FF2B5EF4-FFF2-40B4-BE49-F238E27FC236}">
                <a16:creationId xmlns:a16="http://schemas.microsoft.com/office/drawing/2014/main" xmlns="" id="{0C45384C-6A44-154C-A1A8-34DD11C37ED0}"/>
              </a:ext>
            </a:extLst>
          </p:cNvPr>
          <p:cNvCxnSpPr>
            <a:cxnSpLocks/>
            <a:stCxn id="77" idx="7"/>
            <a:endCxn id="45" idx="3"/>
          </p:cNvCxnSpPr>
          <p:nvPr/>
        </p:nvCxnSpPr>
        <p:spPr>
          <a:xfrm flipV="1">
            <a:off x="2400670" y="3246547"/>
            <a:ext cx="370005" cy="2194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49" name="Oval 48">
            <a:extLst>
              <a:ext uri="{FF2B5EF4-FFF2-40B4-BE49-F238E27FC236}">
                <a16:creationId xmlns:a16="http://schemas.microsoft.com/office/drawing/2014/main" xmlns="" id="{25F7E20B-2F4B-694D-B127-914C9FE6B410}"/>
              </a:ext>
            </a:extLst>
          </p:cNvPr>
          <p:cNvSpPr/>
          <p:nvPr/>
        </p:nvSpPr>
        <p:spPr bwMode="auto">
          <a:xfrm>
            <a:off x="7457785" y="3541505"/>
            <a:ext cx="761530" cy="221599"/>
          </a:xfrm>
          <a:prstGeom prst="ellipse">
            <a:avLst/>
          </a:prstGeom>
          <a:solidFill>
            <a:schemeClr val="accent6">
              <a:lumMod val="40000"/>
              <a:lumOff val="60000"/>
            </a:schemeClr>
          </a:solidFill>
          <a:ln w="9525" cap="flat" cmpd="sng" algn="ctr">
            <a:noFill/>
            <a:prstDash val="solid"/>
            <a:round/>
            <a:headEnd type="none" w="sm" len="sm"/>
            <a:tailEnd type="none" w="sm" len="sm"/>
          </a:ln>
          <a:effectLst>
            <a:outerShdw blurRad="44450" dist="27940" dir="5400000" algn="ctr">
              <a:srgbClr val="000000">
                <a:alpha val="32000"/>
              </a:srgbClr>
            </a:outerShdw>
            <a:softEdge rad="0"/>
          </a:effectLst>
        </p:spPr>
        <p:txBody>
          <a:bodyPr vert="horz" wrap="none" lIns="21685" tIns="10844" rIns="0" bIns="10844" numCol="1" rtlCol="0" anchor="t" anchorCtr="0" compatLnSpc="1">
            <a:prstTxWarp prst="textNoShape">
              <a:avLst/>
            </a:prstTxWarp>
          </a:bodyPr>
          <a:lstStyle/>
          <a:p>
            <a:pPr algn="ctr" defTabSz="216854" eaLnBrk="0" fontAlgn="auto" hangingPunct="0">
              <a:spcBef>
                <a:spcPts val="0"/>
              </a:spcBef>
              <a:spcAft>
                <a:spcPts val="0"/>
              </a:spcAft>
            </a:pPr>
            <a:r>
              <a:rPr lang="en-US" sz="787" b="1" kern="0">
                <a:solidFill>
                  <a:srgbClr val="000000"/>
                </a:solidFill>
                <a:latin typeface="Arial"/>
              </a:rPr>
              <a:t>STEP 23x  </a:t>
            </a:r>
          </a:p>
        </p:txBody>
      </p:sp>
      <p:cxnSp>
        <p:nvCxnSpPr>
          <p:cNvPr id="50" name="Straight Arrow Connector 49">
            <a:extLst>
              <a:ext uri="{FF2B5EF4-FFF2-40B4-BE49-F238E27FC236}">
                <a16:creationId xmlns:a16="http://schemas.microsoft.com/office/drawing/2014/main" xmlns="" id="{0E3A301C-717D-B74D-A30F-97D112BAECE8}"/>
              </a:ext>
            </a:extLst>
          </p:cNvPr>
          <p:cNvCxnSpPr>
            <a:cxnSpLocks/>
            <a:stCxn id="32" idx="6"/>
            <a:endCxn id="49" idx="2"/>
          </p:cNvCxnSpPr>
          <p:nvPr/>
        </p:nvCxnSpPr>
        <p:spPr>
          <a:xfrm flipV="1">
            <a:off x="2454433" y="3652304"/>
            <a:ext cx="5003353" cy="6748"/>
          </a:xfrm>
          <a:prstGeom prst="straightConnector1">
            <a:avLst/>
          </a:prstGeom>
          <a:ln w="6350">
            <a:tailEnd type="triangle"/>
          </a:ln>
        </p:spPr>
        <p:style>
          <a:lnRef idx="2">
            <a:schemeClr val="accent1"/>
          </a:lnRef>
          <a:fillRef idx="0">
            <a:schemeClr val="accent1"/>
          </a:fillRef>
          <a:effectRef idx="1">
            <a:schemeClr val="accent1"/>
          </a:effectRef>
          <a:fontRef idx="minor">
            <a:schemeClr val="tx1"/>
          </a:fontRef>
        </p:style>
      </p:cxnSp>
      <p:sp>
        <p:nvSpPr>
          <p:cNvPr id="91" name="Oval 90"/>
          <p:cNvSpPr/>
          <p:nvPr/>
        </p:nvSpPr>
        <p:spPr>
          <a:xfrm>
            <a:off x="3924184" y="4835301"/>
            <a:ext cx="1070371" cy="354964"/>
          </a:xfrm>
          <a:prstGeom prst="ellipse">
            <a:avLst/>
          </a:prstGeom>
          <a:solidFill>
            <a:srgbClr val="00B050">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defTabSz="342683" fontAlgn="auto">
              <a:spcBef>
                <a:spcPts val="0"/>
              </a:spcBef>
              <a:spcAft>
                <a:spcPts val="0"/>
              </a:spcAft>
            </a:pPr>
            <a:endParaRPr lang="en-US" sz="825" b="1">
              <a:solidFill>
                <a:prstClr val="black"/>
              </a:solidFill>
            </a:endParaRPr>
          </a:p>
        </p:txBody>
      </p:sp>
      <p:sp>
        <p:nvSpPr>
          <p:cNvPr id="92" name="Oval 91"/>
          <p:cNvSpPr/>
          <p:nvPr/>
        </p:nvSpPr>
        <p:spPr bwMode="auto">
          <a:xfrm>
            <a:off x="3988989" y="4875267"/>
            <a:ext cx="921547" cy="262399"/>
          </a:xfrm>
          <a:prstGeom prst="ellipse">
            <a:avLst/>
          </a:prstGeom>
          <a:solidFill>
            <a:srgbClr val="CEACAE">
              <a:lumMod val="20000"/>
              <a:lumOff val="80000"/>
            </a:srgbClr>
          </a:solidFill>
          <a:ln w="9525" cap="flat" cmpd="sng" algn="ctr">
            <a:noFill/>
            <a:prstDash val="solid"/>
            <a:round/>
            <a:headEnd type="none" w="sm" len="sm"/>
            <a:tailEnd type="none" w="sm" len="sm"/>
          </a:ln>
          <a:effectLst>
            <a:outerShdw blurRad="44450" dist="27940" dir="5400000" algn="ctr">
              <a:srgbClr val="000000">
                <a:alpha val="32000"/>
              </a:srgbClr>
            </a:outerShdw>
            <a:softEdge rad="0"/>
          </a:effectLst>
          <a:scene3d>
            <a:camera prst="orthographicFront">
              <a:rot lat="0" lon="0" rev="0"/>
            </a:camera>
            <a:lightRig rig="balanced" dir="t">
              <a:rot lat="0" lon="0" rev="8700000"/>
            </a:lightRig>
          </a:scene3d>
          <a:sp3d contourW="3810">
            <a:bevelT w="190500" h="38100"/>
          </a:sp3d>
        </p:spPr>
        <p:txBody>
          <a:bodyPr vert="horz" wrap="none" lIns="0" tIns="10844" rIns="0" bIns="10844" numCol="1" rtlCol="0" anchor="t" anchorCtr="0" compatLnSpc="1">
            <a:prstTxWarp prst="textNoShape">
              <a:avLst/>
            </a:prstTxWarp>
          </a:bodyPr>
          <a:lstStyle/>
          <a:p>
            <a:pPr algn="ctr" defTabSz="216854" eaLnBrk="0" fontAlgn="auto" hangingPunct="0">
              <a:spcBef>
                <a:spcPts val="0"/>
              </a:spcBef>
              <a:spcAft>
                <a:spcPts val="0"/>
              </a:spcAft>
            </a:pPr>
            <a:r>
              <a:rPr lang="en-US" b="1" kern="0" dirty="0">
                <a:solidFill>
                  <a:srgbClr val="000000"/>
                </a:solidFill>
                <a:latin typeface="Arial"/>
              </a:rPr>
              <a:t>NAS9300-500</a:t>
            </a:r>
          </a:p>
        </p:txBody>
      </p:sp>
      <p:sp>
        <p:nvSpPr>
          <p:cNvPr id="89" name="Oval 88"/>
          <p:cNvSpPr/>
          <p:nvPr/>
        </p:nvSpPr>
        <p:spPr>
          <a:xfrm>
            <a:off x="5293596" y="4817941"/>
            <a:ext cx="1070371" cy="354964"/>
          </a:xfrm>
          <a:prstGeom prst="ellipse">
            <a:avLst/>
          </a:prstGeom>
          <a:solidFill>
            <a:srgbClr val="8ADBAF"/>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defTabSz="342683" fontAlgn="auto">
              <a:spcBef>
                <a:spcPts val="0"/>
              </a:spcBef>
              <a:spcAft>
                <a:spcPts val="0"/>
              </a:spcAft>
            </a:pPr>
            <a:endParaRPr lang="en-US" sz="825" b="1">
              <a:solidFill>
                <a:prstClr val="black"/>
              </a:solidFill>
            </a:endParaRPr>
          </a:p>
        </p:txBody>
      </p:sp>
      <p:sp>
        <p:nvSpPr>
          <p:cNvPr id="90" name="Oval 89"/>
          <p:cNvSpPr/>
          <p:nvPr/>
        </p:nvSpPr>
        <p:spPr bwMode="auto">
          <a:xfrm>
            <a:off x="5357586" y="4874089"/>
            <a:ext cx="912624" cy="243347"/>
          </a:xfrm>
          <a:prstGeom prst="ellipse">
            <a:avLst/>
          </a:prstGeom>
          <a:solidFill>
            <a:srgbClr val="CEACAE">
              <a:lumMod val="20000"/>
              <a:lumOff val="80000"/>
            </a:srgbClr>
          </a:solidFill>
          <a:ln w="9525" cap="flat" cmpd="sng" algn="ctr">
            <a:noFill/>
            <a:prstDash val="solid"/>
            <a:round/>
            <a:headEnd type="none" w="sm" len="sm"/>
            <a:tailEnd type="none" w="sm" len="sm"/>
          </a:ln>
          <a:effectLst>
            <a:outerShdw blurRad="44450" dist="27940" dir="5400000" algn="ctr">
              <a:srgbClr val="000000">
                <a:alpha val="32000"/>
              </a:srgbClr>
            </a:outerShdw>
            <a:softEdge rad="0"/>
          </a:effectLst>
          <a:scene3d>
            <a:camera prst="orthographicFront">
              <a:rot lat="0" lon="0" rev="0"/>
            </a:camera>
            <a:lightRig rig="balanced" dir="t">
              <a:rot lat="0" lon="0" rev="8700000"/>
            </a:lightRig>
          </a:scene3d>
          <a:sp3d contourW="3810">
            <a:bevelT w="190500" h="38100"/>
          </a:sp3d>
        </p:spPr>
        <p:txBody>
          <a:bodyPr vert="horz" wrap="none" lIns="0" tIns="10844" rIns="0" bIns="10844" numCol="1" rtlCol="0" anchor="t" anchorCtr="0" compatLnSpc="1">
            <a:prstTxWarp prst="textNoShape">
              <a:avLst/>
            </a:prstTxWarp>
          </a:bodyPr>
          <a:lstStyle/>
          <a:p>
            <a:pPr algn="ctr" defTabSz="216854" eaLnBrk="0" fontAlgn="auto" hangingPunct="0">
              <a:spcBef>
                <a:spcPts val="0"/>
              </a:spcBef>
              <a:spcAft>
                <a:spcPts val="0"/>
              </a:spcAft>
            </a:pPr>
            <a:r>
              <a:rPr lang="en-US" b="1" kern="0" dirty="0">
                <a:solidFill>
                  <a:srgbClr val="000000"/>
                </a:solidFill>
                <a:latin typeface="Arial"/>
              </a:rPr>
              <a:t>NAS9300-520</a:t>
            </a:r>
            <a:endParaRPr lang="en-US" sz="825" b="1" kern="0" dirty="0">
              <a:solidFill>
                <a:srgbClr val="000000"/>
              </a:solidFill>
              <a:latin typeface="Arial"/>
            </a:endParaRPr>
          </a:p>
        </p:txBody>
      </p:sp>
      <p:cxnSp>
        <p:nvCxnSpPr>
          <p:cNvPr id="53" name="Straight Arrow Connector 52"/>
          <p:cNvCxnSpPr>
            <a:stCxn id="92" idx="6"/>
            <a:endCxn id="90" idx="2"/>
          </p:cNvCxnSpPr>
          <p:nvPr/>
        </p:nvCxnSpPr>
        <p:spPr>
          <a:xfrm flipV="1">
            <a:off x="4910536" y="4995762"/>
            <a:ext cx="447051" cy="1070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54" name="Straight Arrow Connector 53"/>
          <p:cNvCxnSpPr>
            <a:stCxn id="100" idx="6"/>
            <a:endCxn id="102" idx="2"/>
          </p:cNvCxnSpPr>
          <p:nvPr/>
        </p:nvCxnSpPr>
        <p:spPr>
          <a:xfrm flipV="1">
            <a:off x="2565915" y="4538267"/>
            <a:ext cx="495301" cy="1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grpSp>
        <p:nvGrpSpPr>
          <p:cNvPr id="39" name="Group 38"/>
          <p:cNvGrpSpPr/>
          <p:nvPr/>
        </p:nvGrpSpPr>
        <p:grpSpPr>
          <a:xfrm>
            <a:off x="5873061" y="2491910"/>
            <a:ext cx="664616" cy="280918"/>
            <a:chOff x="5402305" y="2415587"/>
            <a:chExt cx="664703" cy="280955"/>
          </a:xfrm>
        </p:grpSpPr>
        <p:sp>
          <p:nvSpPr>
            <p:cNvPr id="23" name="Oval 22"/>
            <p:cNvSpPr/>
            <p:nvPr/>
          </p:nvSpPr>
          <p:spPr>
            <a:xfrm>
              <a:off x="5402305" y="2415587"/>
              <a:ext cx="664703" cy="280955"/>
            </a:xfrm>
            <a:prstGeom prst="ellipse">
              <a:avLst/>
            </a:prstGeom>
            <a:solidFill>
              <a:srgbClr val="E70033">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defTabSz="342683" fontAlgn="auto">
                <a:spcBef>
                  <a:spcPts val="0"/>
                </a:spcBef>
                <a:spcAft>
                  <a:spcPts val="0"/>
                </a:spcAft>
              </a:pPr>
              <a:endParaRPr lang="en-US" sz="1199">
                <a:solidFill>
                  <a:prstClr val="white"/>
                </a:solidFill>
              </a:endParaRPr>
            </a:p>
          </p:txBody>
        </p:sp>
        <p:sp>
          <p:nvSpPr>
            <p:cNvPr id="55" name="Oval 54"/>
            <p:cNvSpPr/>
            <p:nvPr/>
          </p:nvSpPr>
          <p:spPr bwMode="auto">
            <a:xfrm>
              <a:off x="5471545" y="2460537"/>
              <a:ext cx="570034" cy="186101"/>
            </a:xfrm>
            <a:prstGeom prst="ellipse">
              <a:avLst/>
            </a:prstGeom>
            <a:solidFill>
              <a:srgbClr val="CCE981"/>
            </a:solidFill>
            <a:ln w="9525" cap="flat" cmpd="sng" algn="ctr">
              <a:noFill/>
              <a:prstDash val="solid"/>
              <a:round/>
              <a:headEnd type="none" w="sm" len="sm"/>
              <a:tailEnd type="none" w="sm" len="sm"/>
            </a:ln>
            <a:effectLst>
              <a:outerShdw blurRad="44450" dist="27940" dir="5400000" algn="ctr">
                <a:srgbClr val="000000">
                  <a:alpha val="32000"/>
                </a:srgbClr>
              </a:outerShdw>
              <a:softEdge rad="0"/>
            </a:effectLst>
            <a:scene3d>
              <a:camera prst="orthographicFront">
                <a:rot lat="0" lon="0" rev="0"/>
              </a:camera>
              <a:lightRig rig="balanced" dir="t">
                <a:rot lat="0" lon="0" rev="8700000"/>
              </a:lightRig>
            </a:scene3d>
            <a:sp3d>
              <a:bevelT w="190500" h="38100"/>
            </a:sp3d>
          </p:spPr>
          <p:txBody>
            <a:bodyPr vert="horz" wrap="none" lIns="21685" tIns="0" rIns="0" bIns="0" numCol="1" rtlCol="0" anchor="t" anchorCtr="0" compatLnSpc="1">
              <a:prstTxWarp prst="textNoShape">
                <a:avLst/>
              </a:prstTxWarp>
            </a:bodyPr>
            <a:lstStyle/>
            <a:p>
              <a:pPr algn="ctr" defTabSz="216854" eaLnBrk="0" fontAlgn="auto" hangingPunct="0">
                <a:spcBef>
                  <a:spcPts val="0"/>
                </a:spcBef>
                <a:spcAft>
                  <a:spcPts val="0"/>
                </a:spcAft>
              </a:pPr>
              <a:r>
                <a:rPr lang="en-US" b="1" kern="0">
                  <a:solidFill>
                    <a:srgbClr val="000000"/>
                  </a:solidFill>
                  <a:latin typeface="Arial"/>
                </a:rPr>
                <a:t>PKF</a:t>
              </a:r>
            </a:p>
          </p:txBody>
        </p:sp>
      </p:grpSp>
      <p:cxnSp>
        <p:nvCxnSpPr>
          <p:cNvPr id="56" name="Straight Arrow Connector 55">
            <a:extLst>
              <a:ext uri="{FF2B5EF4-FFF2-40B4-BE49-F238E27FC236}">
                <a16:creationId xmlns:a16="http://schemas.microsoft.com/office/drawing/2014/main" xmlns="" id="{E321DB3B-7FF0-F148-A2E2-E153466D9557}"/>
              </a:ext>
            </a:extLst>
          </p:cNvPr>
          <p:cNvCxnSpPr>
            <a:cxnSpLocks/>
            <a:stCxn id="33" idx="6"/>
            <a:endCxn id="55" idx="2"/>
          </p:cNvCxnSpPr>
          <p:nvPr/>
        </p:nvCxnSpPr>
        <p:spPr>
          <a:xfrm flipV="1">
            <a:off x="4239743" y="2629893"/>
            <a:ext cx="1702548" cy="47223"/>
          </a:xfrm>
          <a:prstGeom prst="straightConnector1">
            <a:avLst/>
          </a:prstGeom>
          <a:ln w="6350">
            <a:tailEnd type="triangle"/>
          </a:ln>
        </p:spPr>
        <p:style>
          <a:lnRef idx="2">
            <a:schemeClr val="accent1"/>
          </a:lnRef>
          <a:fillRef idx="0">
            <a:schemeClr val="accent1"/>
          </a:fillRef>
          <a:effectRef idx="1">
            <a:schemeClr val="accent1"/>
          </a:effectRef>
          <a:fontRef idx="minor">
            <a:schemeClr val="tx1"/>
          </a:fontRef>
        </p:style>
      </p:cxnSp>
      <p:cxnSp>
        <p:nvCxnSpPr>
          <p:cNvPr id="57" name="Straight Arrow Connector 56">
            <a:extLst>
              <a:ext uri="{FF2B5EF4-FFF2-40B4-BE49-F238E27FC236}">
                <a16:creationId xmlns:a16="http://schemas.microsoft.com/office/drawing/2014/main" xmlns="" id="{5A0F5649-6914-7746-B718-281C86156F61}"/>
              </a:ext>
            </a:extLst>
          </p:cNvPr>
          <p:cNvCxnSpPr>
            <a:cxnSpLocks/>
            <a:stCxn id="84" idx="6"/>
            <a:endCxn id="96" idx="2"/>
          </p:cNvCxnSpPr>
          <p:nvPr/>
        </p:nvCxnSpPr>
        <p:spPr>
          <a:xfrm flipV="1">
            <a:off x="3501600" y="3963088"/>
            <a:ext cx="1162564" cy="318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58" name="Oval 57"/>
          <p:cNvSpPr/>
          <p:nvPr/>
        </p:nvSpPr>
        <p:spPr bwMode="auto">
          <a:xfrm>
            <a:off x="6750990" y="4867243"/>
            <a:ext cx="960032" cy="238431"/>
          </a:xfrm>
          <a:prstGeom prst="ellipse">
            <a:avLst/>
          </a:prstGeom>
          <a:solidFill>
            <a:srgbClr val="CEACAE">
              <a:lumMod val="20000"/>
              <a:lumOff val="80000"/>
            </a:srgbClr>
          </a:solidFill>
          <a:ln w="9525" cap="flat" cmpd="sng" algn="ctr">
            <a:noFill/>
            <a:prstDash val="solid"/>
            <a:round/>
            <a:headEnd type="none" w="sm" len="sm"/>
            <a:tailEnd type="none" w="sm" len="sm"/>
          </a:ln>
          <a:effectLst>
            <a:outerShdw blurRad="44450" dist="27940" dir="5400000" algn="ctr">
              <a:srgbClr val="000000">
                <a:alpha val="32000"/>
              </a:srgbClr>
            </a:outerShdw>
            <a:softEdge rad="0"/>
          </a:effectLst>
          <a:scene3d>
            <a:camera prst="orthographicFront">
              <a:rot lat="0" lon="0" rev="0"/>
            </a:camera>
            <a:lightRig rig="balanced" dir="t">
              <a:rot lat="0" lon="0" rev="8700000"/>
            </a:lightRig>
          </a:scene3d>
          <a:sp3d contourW="3810">
            <a:bevelT w="190500" h="38100"/>
          </a:sp3d>
        </p:spPr>
        <p:txBody>
          <a:bodyPr vert="horz" wrap="none" lIns="0" tIns="10844" rIns="0" bIns="10844" numCol="1" rtlCol="0" anchor="t" anchorCtr="0" compatLnSpc="1">
            <a:prstTxWarp prst="textNoShape">
              <a:avLst/>
            </a:prstTxWarp>
          </a:bodyPr>
          <a:lstStyle/>
          <a:p>
            <a:pPr algn="ctr" defTabSz="216854" eaLnBrk="0" fontAlgn="auto" hangingPunct="0">
              <a:spcBef>
                <a:spcPts val="0"/>
              </a:spcBef>
              <a:spcAft>
                <a:spcPts val="0"/>
              </a:spcAft>
            </a:pPr>
            <a:r>
              <a:rPr lang="en-US" sz="825" b="1" kern="0">
                <a:solidFill>
                  <a:srgbClr val="000000"/>
                </a:solidFill>
                <a:latin typeface="Arial"/>
              </a:rPr>
              <a:t>NAS9300-5xx</a:t>
            </a:r>
          </a:p>
        </p:txBody>
      </p:sp>
      <p:cxnSp>
        <p:nvCxnSpPr>
          <p:cNvPr id="59" name="Straight Arrow Connector 58">
            <a:extLst>
              <a:ext uri="{FF2B5EF4-FFF2-40B4-BE49-F238E27FC236}">
                <a16:creationId xmlns:a16="http://schemas.microsoft.com/office/drawing/2014/main" xmlns="" id="{5A0F5649-6914-7746-B718-281C86156F61}"/>
              </a:ext>
            </a:extLst>
          </p:cNvPr>
          <p:cNvCxnSpPr>
            <a:cxnSpLocks/>
            <a:stCxn id="90" idx="6"/>
            <a:endCxn id="58" idx="2"/>
          </p:cNvCxnSpPr>
          <p:nvPr/>
        </p:nvCxnSpPr>
        <p:spPr>
          <a:xfrm flipV="1">
            <a:off x="6270210" y="4986458"/>
            <a:ext cx="480780" cy="930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60" name="Oval 59"/>
          <p:cNvSpPr/>
          <p:nvPr/>
        </p:nvSpPr>
        <p:spPr>
          <a:xfrm>
            <a:off x="8402948" y="3512691"/>
            <a:ext cx="1070371" cy="452423"/>
          </a:xfrm>
          <a:prstGeom prst="ellipse">
            <a:avLst/>
          </a:prstGeom>
          <a:solidFill>
            <a:srgbClr val="00B050">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defTabSz="342683" fontAlgn="auto">
              <a:lnSpc>
                <a:spcPts val="974"/>
              </a:lnSpc>
              <a:spcBef>
                <a:spcPts val="0"/>
              </a:spcBef>
              <a:spcAft>
                <a:spcPts val="0"/>
              </a:spcAft>
            </a:pPr>
            <a:r>
              <a:rPr lang="en-US" sz="1049" b="1" dirty="0">
                <a:solidFill>
                  <a:prstClr val="black"/>
                </a:solidFill>
              </a:rPr>
              <a:t>Process</a:t>
            </a:r>
            <a:br>
              <a:rPr lang="en-US" sz="1049" b="1" dirty="0">
                <a:solidFill>
                  <a:prstClr val="black"/>
                </a:solidFill>
              </a:rPr>
            </a:br>
            <a:r>
              <a:rPr lang="en-US" sz="1049" b="1" dirty="0">
                <a:solidFill>
                  <a:prstClr val="black"/>
                </a:solidFill>
              </a:rPr>
              <a:t>Development</a:t>
            </a:r>
          </a:p>
        </p:txBody>
      </p:sp>
      <p:sp>
        <p:nvSpPr>
          <p:cNvPr id="61" name="Oval 60"/>
          <p:cNvSpPr/>
          <p:nvPr/>
        </p:nvSpPr>
        <p:spPr>
          <a:xfrm>
            <a:off x="8359108" y="1905822"/>
            <a:ext cx="1070371" cy="452423"/>
          </a:xfrm>
          <a:prstGeom prst="ellipse">
            <a:avLst/>
          </a:prstGeom>
          <a:solidFill>
            <a:srgbClr val="E70033">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defTabSz="342683" fontAlgn="auto">
              <a:lnSpc>
                <a:spcPts val="974"/>
              </a:lnSpc>
              <a:spcBef>
                <a:spcPts val="0"/>
              </a:spcBef>
              <a:spcAft>
                <a:spcPts val="0"/>
              </a:spcAft>
            </a:pPr>
            <a:r>
              <a:rPr lang="en-US" sz="1049" b="1">
                <a:solidFill>
                  <a:prstClr val="black"/>
                </a:solidFill>
              </a:rPr>
              <a:t>Active</a:t>
            </a:r>
            <a:br>
              <a:rPr lang="en-US" sz="1049" b="1">
                <a:solidFill>
                  <a:prstClr val="black"/>
                </a:solidFill>
              </a:rPr>
            </a:br>
            <a:r>
              <a:rPr lang="en-US" sz="1049" b="1">
                <a:solidFill>
                  <a:prstClr val="black"/>
                </a:solidFill>
              </a:rPr>
              <a:t>Development</a:t>
            </a:r>
          </a:p>
        </p:txBody>
      </p:sp>
      <p:cxnSp>
        <p:nvCxnSpPr>
          <p:cNvPr id="62" name="Straight Arrow Connector 61"/>
          <p:cNvCxnSpPr>
            <a:stCxn id="36" idx="6"/>
            <a:endCxn id="8" idx="2"/>
          </p:cNvCxnSpPr>
          <p:nvPr/>
        </p:nvCxnSpPr>
        <p:spPr>
          <a:xfrm flipV="1">
            <a:off x="3615984" y="5258521"/>
            <a:ext cx="3810134" cy="1"/>
          </a:xfrm>
          <a:prstGeom prst="straightConnector1">
            <a:avLst/>
          </a:prstGeom>
          <a:ln w="6350">
            <a:tailEnd type="triangle"/>
          </a:ln>
        </p:spPr>
        <p:style>
          <a:lnRef idx="2">
            <a:schemeClr val="accent1"/>
          </a:lnRef>
          <a:fillRef idx="0">
            <a:schemeClr val="accent1"/>
          </a:fillRef>
          <a:effectRef idx="1">
            <a:schemeClr val="accent1"/>
          </a:effectRef>
          <a:fontRef idx="minor">
            <a:schemeClr val="tx1"/>
          </a:fontRef>
        </p:style>
      </p:cxnSp>
      <p:sp>
        <p:nvSpPr>
          <p:cNvPr id="63" name="Oval 62"/>
          <p:cNvSpPr/>
          <p:nvPr/>
        </p:nvSpPr>
        <p:spPr bwMode="auto">
          <a:xfrm>
            <a:off x="6744673" y="3811523"/>
            <a:ext cx="966780" cy="296298"/>
          </a:xfrm>
          <a:prstGeom prst="ellipse">
            <a:avLst/>
          </a:prstGeom>
          <a:solidFill>
            <a:schemeClr val="accent6">
              <a:lumMod val="40000"/>
              <a:lumOff val="60000"/>
            </a:schemeClr>
          </a:solidFill>
          <a:ln w="9525" cap="flat" cmpd="sng" algn="ctr">
            <a:noFill/>
            <a:prstDash val="solid"/>
            <a:round/>
            <a:headEnd type="none" w="sm" len="sm"/>
            <a:tailEnd type="none" w="sm" len="sm"/>
          </a:ln>
          <a:effectLst>
            <a:outerShdw blurRad="44450" dist="27940" dir="5400000" algn="ctr">
              <a:srgbClr val="000000">
                <a:alpha val="32000"/>
              </a:srgbClr>
            </a:outerShdw>
            <a:softEdge rad="0"/>
          </a:effectLst>
        </p:spPr>
        <p:txBody>
          <a:bodyPr vert="horz" wrap="none" lIns="0" tIns="45714" rIns="0" bIns="0" numCol="1" rtlCol="0" anchor="t" anchorCtr="0" compatLnSpc="1">
            <a:prstTxWarp prst="textNoShape">
              <a:avLst/>
            </a:prstTxWarp>
          </a:bodyPr>
          <a:lstStyle/>
          <a:p>
            <a:pPr algn="ctr" defTabSz="216854" eaLnBrk="0" fontAlgn="auto" hangingPunct="0">
              <a:spcBef>
                <a:spcPts val="0"/>
              </a:spcBef>
              <a:spcAft>
                <a:spcPts val="0"/>
              </a:spcAft>
            </a:pPr>
            <a:r>
              <a:rPr lang="en-US" sz="825" b="1" kern="0" dirty="0">
                <a:solidFill>
                  <a:srgbClr val="000000"/>
                </a:solidFill>
                <a:latin typeface="Arial"/>
              </a:rPr>
              <a:t>LOTAR Protocols</a:t>
            </a:r>
          </a:p>
        </p:txBody>
      </p:sp>
      <p:cxnSp>
        <p:nvCxnSpPr>
          <p:cNvPr id="64" name="Straight Arrow Connector 63"/>
          <p:cNvCxnSpPr>
            <a:stCxn id="58" idx="0"/>
            <a:endCxn id="63" idx="4"/>
          </p:cNvCxnSpPr>
          <p:nvPr/>
        </p:nvCxnSpPr>
        <p:spPr>
          <a:xfrm flipH="1" flipV="1">
            <a:off x="7228064" y="4107822"/>
            <a:ext cx="2943" cy="75942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65" name="Straight Arrow Connector 64"/>
          <p:cNvCxnSpPr>
            <a:stCxn id="96" idx="6"/>
            <a:endCxn id="63" idx="2"/>
          </p:cNvCxnSpPr>
          <p:nvPr/>
        </p:nvCxnSpPr>
        <p:spPr>
          <a:xfrm flipV="1">
            <a:off x="5356463" y="3959672"/>
            <a:ext cx="1388210" cy="3416"/>
          </a:xfrm>
          <a:prstGeom prst="straightConnector1">
            <a:avLst/>
          </a:prstGeom>
          <a:ln w="6350">
            <a:tailEnd type="triangle"/>
          </a:ln>
        </p:spPr>
        <p:style>
          <a:lnRef idx="2">
            <a:schemeClr val="accent1"/>
          </a:lnRef>
          <a:fillRef idx="0">
            <a:schemeClr val="accent1"/>
          </a:fillRef>
          <a:effectRef idx="1">
            <a:schemeClr val="accent1"/>
          </a:effectRef>
          <a:fontRef idx="minor">
            <a:schemeClr val="tx1"/>
          </a:fontRef>
        </p:style>
      </p:cxnSp>
      <p:cxnSp>
        <p:nvCxnSpPr>
          <p:cNvPr id="68" name="Straight Arrow Connector 67">
            <a:extLst>
              <a:ext uri="{FF2B5EF4-FFF2-40B4-BE49-F238E27FC236}">
                <a16:creationId xmlns:a16="http://schemas.microsoft.com/office/drawing/2014/main" xmlns="" id="{5A0F5649-6914-7746-B718-281C86156F61}"/>
              </a:ext>
            </a:extLst>
          </p:cNvPr>
          <p:cNvCxnSpPr>
            <a:cxnSpLocks/>
            <a:stCxn id="94" idx="6"/>
            <a:endCxn id="49" idx="1"/>
          </p:cNvCxnSpPr>
          <p:nvPr/>
        </p:nvCxnSpPr>
        <p:spPr>
          <a:xfrm>
            <a:off x="6375290" y="3438978"/>
            <a:ext cx="1194018" cy="134979"/>
          </a:xfrm>
          <a:prstGeom prst="straightConnector1">
            <a:avLst/>
          </a:prstGeom>
          <a:ln>
            <a:prstDash val="lgDash"/>
            <a:tailEnd type="triangle"/>
          </a:ln>
        </p:spPr>
        <p:style>
          <a:lnRef idx="2">
            <a:schemeClr val="accent1"/>
          </a:lnRef>
          <a:fillRef idx="0">
            <a:schemeClr val="accent1"/>
          </a:fillRef>
          <a:effectRef idx="1">
            <a:schemeClr val="accent1"/>
          </a:effectRef>
          <a:fontRef idx="minor">
            <a:schemeClr val="tx1"/>
          </a:fontRef>
        </p:style>
      </p:cxnSp>
      <p:sp>
        <p:nvSpPr>
          <p:cNvPr id="69" name="Oval 68"/>
          <p:cNvSpPr/>
          <p:nvPr/>
        </p:nvSpPr>
        <p:spPr>
          <a:xfrm>
            <a:off x="8382374" y="2736011"/>
            <a:ext cx="999864" cy="413894"/>
          </a:xfrm>
          <a:prstGeom prst="ellipse">
            <a:avLst/>
          </a:prstGeom>
          <a:solidFill>
            <a:schemeClr val="accent6">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wrap="none" rIns="0" rtlCol="0" anchor="ctr"/>
          <a:lstStyle/>
          <a:p>
            <a:pPr algn="ctr" defTabSz="342683" fontAlgn="auto">
              <a:lnSpc>
                <a:spcPts val="974"/>
              </a:lnSpc>
              <a:spcBef>
                <a:spcPts val="0"/>
              </a:spcBef>
              <a:spcAft>
                <a:spcPts val="0"/>
              </a:spcAft>
            </a:pPr>
            <a:r>
              <a:rPr lang="en-US" sz="1049" b="1">
                <a:solidFill>
                  <a:prstClr val="black"/>
                </a:solidFill>
              </a:rPr>
              <a:t>Future Needs</a:t>
            </a:r>
          </a:p>
        </p:txBody>
      </p:sp>
      <p:cxnSp>
        <p:nvCxnSpPr>
          <p:cNvPr id="70" name="Straight Arrow Connector 69"/>
          <p:cNvCxnSpPr>
            <a:stCxn id="98" idx="5"/>
            <a:endCxn id="90" idx="1"/>
          </p:cNvCxnSpPr>
          <p:nvPr/>
        </p:nvCxnSpPr>
        <p:spPr>
          <a:xfrm>
            <a:off x="4760369" y="4611041"/>
            <a:ext cx="730869" cy="29868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71" name="Oval 70"/>
          <p:cNvSpPr/>
          <p:nvPr/>
        </p:nvSpPr>
        <p:spPr bwMode="auto">
          <a:xfrm>
            <a:off x="5654256" y="4422029"/>
            <a:ext cx="692300" cy="227793"/>
          </a:xfrm>
          <a:prstGeom prst="ellipse">
            <a:avLst/>
          </a:prstGeom>
          <a:solidFill>
            <a:srgbClr val="A9B3FD"/>
          </a:solidFill>
          <a:ln w="9525"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none" lIns="0" tIns="0" rIns="0" bIns="10844" numCol="1" rtlCol="0" anchor="t" anchorCtr="0" compatLnSpc="1">
            <a:prstTxWarp prst="textNoShape">
              <a:avLst/>
            </a:prstTxWarp>
          </a:bodyPr>
          <a:lstStyle/>
          <a:p>
            <a:pPr algn="ctr" defTabSz="216854" eaLnBrk="0" fontAlgn="auto" hangingPunct="0">
              <a:spcBef>
                <a:spcPts val="0"/>
              </a:spcBef>
              <a:spcAft>
                <a:spcPts val="0"/>
              </a:spcAft>
              <a:defRPr/>
            </a:pPr>
            <a:r>
              <a:rPr lang="en-US" sz="825" b="1" kern="0">
                <a:solidFill>
                  <a:srgbClr val="000000"/>
                </a:solidFill>
                <a:latin typeface="Arial"/>
              </a:rPr>
              <a:t>DCP</a:t>
            </a:r>
          </a:p>
        </p:txBody>
      </p:sp>
      <p:cxnSp>
        <p:nvCxnSpPr>
          <p:cNvPr id="72" name="Straight Arrow Connector 71"/>
          <p:cNvCxnSpPr>
            <a:stCxn id="98" idx="6"/>
            <a:endCxn id="71" idx="2"/>
          </p:cNvCxnSpPr>
          <p:nvPr/>
        </p:nvCxnSpPr>
        <p:spPr>
          <a:xfrm flipV="1">
            <a:off x="4852537" y="4535926"/>
            <a:ext cx="801721" cy="190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73" name="Oval 72"/>
          <p:cNvSpPr/>
          <p:nvPr/>
        </p:nvSpPr>
        <p:spPr bwMode="auto">
          <a:xfrm>
            <a:off x="2830397" y="1978535"/>
            <a:ext cx="717758" cy="176263"/>
          </a:xfrm>
          <a:prstGeom prst="ellipse">
            <a:avLst/>
          </a:prstGeom>
          <a:solidFill>
            <a:srgbClr val="ACDDFF"/>
          </a:solidFill>
          <a:ln w="9525"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none" lIns="0" tIns="0" rIns="0" bIns="77102" numCol="1" rtlCol="0" anchor="t" anchorCtr="0" compatLnSpc="1">
            <a:prstTxWarp prst="textNoShape">
              <a:avLst/>
            </a:prstTxWarp>
          </a:bodyPr>
          <a:lstStyle/>
          <a:p>
            <a:pPr algn="ctr" defTabSz="216854" eaLnBrk="0" fontAlgn="auto" hangingPunct="0">
              <a:spcBef>
                <a:spcPts val="0"/>
              </a:spcBef>
              <a:spcAft>
                <a:spcPts val="0"/>
              </a:spcAft>
            </a:pPr>
            <a:r>
              <a:rPr lang="en-US" sz="825" b="1" kern="0" dirty="0">
                <a:solidFill>
                  <a:srgbClr val="000000"/>
                </a:solidFill>
                <a:latin typeface="Arial"/>
              </a:rPr>
              <a:t>SPARQL</a:t>
            </a:r>
          </a:p>
        </p:txBody>
      </p:sp>
      <p:cxnSp>
        <p:nvCxnSpPr>
          <p:cNvPr id="74" name="Straight Arrow Connector 73"/>
          <p:cNvCxnSpPr>
            <a:stCxn id="73" idx="6"/>
            <a:endCxn id="29" idx="1"/>
          </p:cNvCxnSpPr>
          <p:nvPr/>
        </p:nvCxnSpPr>
        <p:spPr>
          <a:xfrm>
            <a:off x="3548156" y="2066667"/>
            <a:ext cx="1532209" cy="162177"/>
          </a:xfrm>
          <a:prstGeom prst="straightConnector1">
            <a:avLst/>
          </a:prstGeom>
          <a:ln w="6350">
            <a:tailEnd type="triangle"/>
          </a:ln>
        </p:spPr>
        <p:style>
          <a:lnRef idx="2">
            <a:schemeClr val="accent1"/>
          </a:lnRef>
          <a:fillRef idx="0">
            <a:schemeClr val="accent1"/>
          </a:fillRef>
          <a:effectRef idx="1">
            <a:schemeClr val="accent1"/>
          </a:effectRef>
          <a:fontRef idx="minor">
            <a:schemeClr val="tx1"/>
          </a:fontRef>
        </p:style>
      </p:cxnSp>
      <p:cxnSp>
        <p:nvCxnSpPr>
          <p:cNvPr id="75" name="Straight Arrow Connector 74"/>
          <p:cNvCxnSpPr>
            <a:stCxn id="29" idx="4"/>
            <a:endCxn id="55" idx="1"/>
          </p:cNvCxnSpPr>
          <p:nvPr/>
        </p:nvCxnSpPr>
        <p:spPr>
          <a:xfrm>
            <a:off x="5410199" y="2442720"/>
            <a:ext cx="615562" cy="121384"/>
          </a:xfrm>
          <a:prstGeom prst="straightConnector1">
            <a:avLst/>
          </a:prstGeom>
          <a:ln w="6350">
            <a:tailEnd type="triangle"/>
          </a:ln>
        </p:spPr>
        <p:style>
          <a:lnRef idx="2">
            <a:schemeClr val="accent1"/>
          </a:lnRef>
          <a:fillRef idx="0">
            <a:schemeClr val="accent1"/>
          </a:fillRef>
          <a:effectRef idx="1">
            <a:schemeClr val="accent1"/>
          </a:effectRef>
          <a:fontRef idx="minor">
            <a:schemeClr val="tx1"/>
          </a:fontRef>
        </p:style>
      </p:cxnSp>
      <p:cxnSp>
        <p:nvCxnSpPr>
          <p:cNvPr id="76" name="Straight Arrow Connector 75">
            <a:extLst>
              <a:ext uri="{FF2B5EF4-FFF2-40B4-BE49-F238E27FC236}">
                <a16:creationId xmlns:a16="http://schemas.microsoft.com/office/drawing/2014/main" xmlns="" id="{0E3A301C-717D-B74D-A30F-97D112BAECE8}"/>
              </a:ext>
            </a:extLst>
          </p:cNvPr>
          <p:cNvCxnSpPr>
            <a:cxnSpLocks/>
            <a:stCxn id="49" idx="4"/>
            <a:endCxn id="8" idx="0"/>
          </p:cNvCxnSpPr>
          <p:nvPr/>
        </p:nvCxnSpPr>
        <p:spPr>
          <a:xfrm>
            <a:off x="7838551" y="3763104"/>
            <a:ext cx="20533" cy="1384287"/>
          </a:xfrm>
          <a:prstGeom prst="straightConnector1">
            <a:avLst/>
          </a:prstGeom>
          <a:ln>
            <a:prstDash val="lgDash"/>
            <a:tailEnd type="triangle"/>
          </a:ln>
        </p:spPr>
        <p:style>
          <a:lnRef idx="2">
            <a:schemeClr val="accent1"/>
          </a:lnRef>
          <a:fillRef idx="0">
            <a:schemeClr val="accent1"/>
          </a:fillRef>
          <a:effectRef idx="1">
            <a:schemeClr val="accent1"/>
          </a:effectRef>
          <a:fontRef idx="minor">
            <a:schemeClr val="tx1"/>
          </a:fontRef>
        </p:style>
      </p:cxnSp>
      <p:sp>
        <p:nvSpPr>
          <p:cNvPr id="77" name="Oval 76"/>
          <p:cNvSpPr/>
          <p:nvPr/>
        </p:nvSpPr>
        <p:spPr bwMode="auto">
          <a:xfrm>
            <a:off x="1912310" y="3238163"/>
            <a:ext cx="572148" cy="207085"/>
          </a:xfrm>
          <a:prstGeom prst="ellipse">
            <a:avLst/>
          </a:prstGeom>
          <a:solidFill>
            <a:srgbClr val="CCE981"/>
          </a:solidFill>
          <a:ln w="9525"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none" lIns="21685" tIns="0" rIns="0" bIns="10844" numCol="1" rtlCol="0" anchor="t" anchorCtr="0" compatLnSpc="1">
            <a:prstTxWarp prst="textNoShape">
              <a:avLst/>
            </a:prstTxWarp>
          </a:bodyPr>
          <a:lstStyle/>
          <a:p>
            <a:pPr algn="ctr" defTabSz="216854" eaLnBrk="0" fontAlgn="auto" hangingPunct="0">
              <a:spcBef>
                <a:spcPts val="0"/>
              </a:spcBef>
              <a:spcAft>
                <a:spcPts val="0"/>
              </a:spcAft>
              <a:defRPr/>
            </a:pPr>
            <a:r>
              <a:rPr lang="en-US" sz="825" b="1" kern="0">
                <a:solidFill>
                  <a:srgbClr val="000000"/>
                </a:solidFill>
                <a:latin typeface="Arial"/>
              </a:rPr>
              <a:t>UML</a:t>
            </a:r>
          </a:p>
        </p:txBody>
      </p:sp>
      <p:cxnSp>
        <p:nvCxnSpPr>
          <p:cNvPr id="78" name="Straight Arrow Connector 77">
            <a:extLst>
              <a:ext uri="{FF2B5EF4-FFF2-40B4-BE49-F238E27FC236}">
                <a16:creationId xmlns:a16="http://schemas.microsoft.com/office/drawing/2014/main" xmlns="" id="{0C45384C-6A44-154C-A1A8-34DD11C37ED0}"/>
              </a:ext>
            </a:extLst>
          </p:cNvPr>
          <p:cNvCxnSpPr>
            <a:cxnSpLocks/>
            <a:stCxn id="77" idx="6"/>
            <a:endCxn id="104" idx="2"/>
          </p:cNvCxnSpPr>
          <p:nvPr/>
        </p:nvCxnSpPr>
        <p:spPr>
          <a:xfrm>
            <a:off x="2484459" y="3341706"/>
            <a:ext cx="536873" cy="10781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grpSp>
        <p:nvGrpSpPr>
          <p:cNvPr id="79" name="Group 78"/>
          <p:cNvGrpSpPr/>
          <p:nvPr/>
        </p:nvGrpSpPr>
        <p:grpSpPr>
          <a:xfrm>
            <a:off x="2433856" y="3773624"/>
            <a:ext cx="1584769" cy="404332"/>
            <a:chOff x="2330680" y="3608680"/>
            <a:chExt cx="1672743" cy="412072"/>
          </a:xfrm>
        </p:grpSpPr>
        <p:sp>
          <p:nvSpPr>
            <p:cNvPr id="84" name="Oval 83"/>
            <p:cNvSpPr/>
            <p:nvPr/>
          </p:nvSpPr>
          <p:spPr>
            <a:xfrm>
              <a:off x="2632236" y="3655628"/>
              <a:ext cx="825462" cy="298767"/>
            </a:xfrm>
            <a:prstGeom prst="ellipse">
              <a:avLst/>
            </a:prstGeom>
            <a:solidFill>
              <a:srgbClr val="E70033">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defTabSz="342683" fontAlgn="auto">
                <a:spcBef>
                  <a:spcPts val="0"/>
                </a:spcBef>
                <a:spcAft>
                  <a:spcPts val="0"/>
                </a:spcAft>
              </a:pPr>
              <a:endParaRPr lang="en-US" sz="1199">
                <a:solidFill>
                  <a:prstClr val="white"/>
                </a:solidFill>
              </a:endParaRPr>
            </a:p>
          </p:txBody>
        </p:sp>
        <p:sp>
          <p:nvSpPr>
            <p:cNvPr id="85" name="Oval 84"/>
            <p:cNvSpPr/>
            <p:nvPr/>
          </p:nvSpPr>
          <p:spPr bwMode="auto">
            <a:xfrm>
              <a:off x="3357343" y="3608680"/>
              <a:ext cx="631834" cy="192300"/>
            </a:xfrm>
            <a:prstGeom prst="ellipse">
              <a:avLst/>
            </a:prstGeom>
            <a:solidFill>
              <a:srgbClr val="CEACAE">
                <a:lumMod val="20000"/>
                <a:lumOff val="80000"/>
              </a:srgbClr>
            </a:solidFill>
            <a:ln w="9525" cap="flat" cmpd="sng" algn="ctr">
              <a:noFill/>
              <a:prstDash val="solid"/>
              <a:round/>
              <a:headEnd type="none" w="sm" len="sm"/>
              <a:tailEnd type="none" w="sm" len="sm"/>
            </a:ln>
            <a:effectLst>
              <a:outerShdw blurRad="44450" dist="27940" dir="5400000" algn="ctr">
                <a:srgbClr val="000000">
                  <a:alpha val="32000"/>
                </a:srgbClr>
              </a:outerShdw>
              <a:softEdge rad="0"/>
            </a:effectLst>
            <a:scene3d>
              <a:camera prst="orthographicFront">
                <a:rot lat="0" lon="0" rev="0"/>
              </a:camera>
              <a:lightRig rig="balanced" dir="t">
                <a:rot lat="0" lon="0" rev="8700000"/>
              </a:lightRig>
            </a:scene3d>
            <a:sp3d contourW="3810">
              <a:bevelT w="190500" h="38100"/>
            </a:sp3d>
          </p:spPr>
          <p:txBody>
            <a:bodyPr vert="horz" wrap="none" lIns="21685" tIns="10844" rIns="0" bIns="10844" numCol="1" rtlCol="0" anchor="t" anchorCtr="0" compatLnSpc="1">
              <a:prstTxWarp prst="textNoShape">
                <a:avLst/>
              </a:prstTxWarp>
            </a:bodyPr>
            <a:lstStyle/>
            <a:p>
              <a:pPr algn="ctr" defTabSz="216854" eaLnBrk="0" fontAlgn="auto" hangingPunct="0">
                <a:spcBef>
                  <a:spcPts val="0"/>
                </a:spcBef>
                <a:spcAft>
                  <a:spcPts val="0"/>
                </a:spcAft>
              </a:pPr>
              <a:r>
                <a:rPr lang="en-US" sz="787" b="1" i="1" kern="0" dirty="0">
                  <a:solidFill>
                    <a:srgbClr val="000000"/>
                  </a:solidFill>
                  <a:latin typeface="Arial"/>
                </a:rPr>
                <a:t>AP209</a:t>
              </a:r>
            </a:p>
          </p:txBody>
        </p:sp>
        <p:sp>
          <p:nvSpPr>
            <p:cNvPr id="86" name="Oval 85"/>
            <p:cNvSpPr/>
            <p:nvPr/>
          </p:nvSpPr>
          <p:spPr bwMode="auto">
            <a:xfrm>
              <a:off x="3362926" y="3828452"/>
              <a:ext cx="640497" cy="192300"/>
            </a:xfrm>
            <a:prstGeom prst="ellipse">
              <a:avLst/>
            </a:prstGeom>
            <a:solidFill>
              <a:srgbClr val="CEACAE">
                <a:lumMod val="20000"/>
                <a:lumOff val="80000"/>
              </a:srgbClr>
            </a:solidFill>
            <a:ln w="9525" cap="flat" cmpd="sng" algn="ctr">
              <a:noFill/>
              <a:prstDash val="solid"/>
              <a:round/>
              <a:headEnd type="none" w="sm" len="sm"/>
              <a:tailEnd type="none" w="sm" len="sm"/>
            </a:ln>
            <a:effectLst>
              <a:outerShdw blurRad="44450" dist="27940" dir="5400000" algn="ctr">
                <a:srgbClr val="000000">
                  <a:alpha val="32000"/>
                </a:srgbClr>
              </a:outerShdw>
              <a:softEdge rad="0"/>
            </a:effectLst>
            <a:scene3d>
              <a:camera prst="orthographicFront">
                <a:rot lat="0" lon="0" rev="0"/>
              </a:camera>
              <a:lightRig rig="balanced" dir="t">
                <a:rot lat="0" lon="0" rev="8700000"/>
              </a:lightRig>
            </a:scene3d>
            <a:sp3d contourW="3810">
              <a:bevelT w="190500" h="38100"/>
            </a:sp3d>
          </p:spPr>
          <p:txBody>
            <a:bodyPr vert="horz" wrap="none" lIns="21685" tIns="10844" rIns="0" bIns="10844" numCol="1" rtlCol="0" anchor="t" anchorCtr="0" compatLnSpc="1">
              <a:prstTxWarp prst="textNoShape">
                <a:avLst/>
              </a:prstTxWarp>
            </a:bodyPr>
            <a:lstStyle/>
            <a:p>
              <a:pPr algn="ctr" defTabSz="216854" eaLnBrk="0" fontAlgn="auto" hangingPunct="0">
                <a:spcBef>
                  <a:spcPts val="0"/>
                </a:spcBef>
                <a:spcAft>
                  <a:spcPts val="0"/>
                </a:spcAft>
              </a:pPr>
              <a:r>
                <a:rPr lang="en-US" sz="787" b="1" i="1" kern="0">
                  <a:solidFill>
                    <a:srgbClr val="000000"/>
                  </a:solidFill>
                  <a:latin typeface="Arial"/>
                </a:rPr>
                <a:t>AP239</a:t>
              </a:r>
            </a:p>
          </p:txBody>
        </p:sp>
        <p:cxnSp>
          <p:nvCxnSpPr>
            <p:cNvPr id="87" name="Straight Arrow Connector 86">
              <a:extLst>
                <a:ext uri="{FF2B5EF4-FFF2-40B4-BE49-F238E27FC236}">
                  <a16:creationId xmlns:a16="http://schemas.microsoft.com/office/drawing/2014/main" xmlns="" id="{6B2883E3-E978-6946-B6B3-361FB194D33B}"/>
                </a:ext>
              </a:extLst>
            </p:cNvPr>
            <p:cNvCxnSpPr>
              <a:cxnSpLocks/>
              <a:stCxn id="38" idx="6"/>
              <a:endCxn id="88" idx="2"/>
            </p:cNvCxnSpPr>
            <p:nvPr/>
          </p:nvCxnSpPr>
          <p:spPr>
            <a:xfrm flipV="1">
              <a:off x="2330680" y="3804817"/>
              <a:ext cx="354398" cy="17674"/>
            </a:xfrm>
            <a:prstGeom prst="straightConnector1">
              <a:avLst/>
            </a:prstGeom>
            <a:ln w="6350">
              <a:tailEnd type="triangle"/>
            </a:ln>
          </p:spPr>
          <p:style>
            <a:lnRef idx="2">
              <a:schemeClr val="accent1"/>
            </a:lnRef>
            <a:fillRef idx="0">
              <a:schemeClr val="accent1"/>
            </a:fillRef>
            <a:effectRef idx="1">
              <a:schemeClr val="accent1"/>
            </a:effectRef>
            <a:fontRef idx="minor">
              <a:schemeClr val="tx1"/>
            </a:fontRef>
          </p:style>
        </p:cxnSp>
        <p:sp>
          <p:nvSpPr>
            <p:cNvPr id="88" name="Oval 87"/>
            <p:cNvSpPr/>
            <p:nvPr/>
          </p:nvSpPr>
          <p:spPr bwMode="auto">
            <a:xfrm>
              <a:off x="2685078" y="3699051"/>
              <a:ext cx="708621" cy="211530"/>
            </a:xfrm>
            <a:prstGeom prst="ellipse">
              <a:avLst/>
            </a:prstGeom>
            <a:solidFill>
              <a:srgbClr val="CEACAE">
                <a:lumMod val="20000"/>
                <a:lumOff val="80000"/>
              </a:srgbClr>
            </a:solidFill>
            <a:ln w="9525" cap="flat" cmpd="sng" algn="ctr">
              <a:noFill/>
              <a:prstDash val="solid"/>
              <a:round/>
              <a:headEnd type="none" w="sm" len="sm"/>
              <a:tailEnd type="none" w="sm" len="sm"/>
            </a:ln>
            <a:effectLst>
              <a:outerShdw blurRad="44450" dist="27940" dir="5400000" algn="ctr">
                <a:srgbClr val="000000">
                  <a:alpha val="32000"/>
                </a:srgbClr>
              </a:outerShdw>
              <a:softEdge rad="0"/>
            </a:effectLst>
            <a:scene3d>
              <a:camera prst="orthographicFront">
                <a:rot lat="0" lon="0" rev="0"/>
              </a:camera>
              <a:lightRig rig="balanced" dir="t">
                <a:rot lat="0" lon="0" rev="8700000"/>
              </a:lightRig>
            </a:scene3d>
            <a:sp3d contourW="3810">
              <a:bevelT w="190500" h="38100"/>
            </a:sp3d>
          </p:spPr>
          <p:txBody>
            <a:bodyPr vert="horz" wrap="none" lIns="0" tIns="0" rIns="0" bIns="10844" numCol="1" rtlCol="0" anchor="t" anchorCtr="0" compatLnSpc="1">
              <a:prstTxWarp prst="textNoShape">
                <a:avLst/>
              </a:prstTxWarp>
            </a:bodyPr>
            <a:lstStyle/>
            <a:p>
              <a:pPr algn="ctr" defTabSz="216854" eaLnBrk="0" fontAlgn="auto" hangingPunct="0">
                <a:spcBef>
                  <a:spcPts val="0"/>
                </a:spcBef>
                <a:spcAft>
                  <a:spcPts val="0"/>
                </a:spcAft>
              </a:pPr>
              <a:r>
                <a:rPr lang="en-US" sz="1049" b="1" i="1" kern="0">
                  <a:solidFill>
                    <a:srgbClr val="000000"/>
                  </a:solidFill>
                  <a:latin typeface="Arial"/>
                </a:rPr>
                <a:t>AP242</a:t>
              </a:r>
            </a:p>
          </p:txBody>
        </p:sp>
      </p:grpSp>
      <p:grpSp>
        <p:nvGrpSpPr>
          <p:cNvPr id="135" name="Group 134"/>
          <p:cNvGrpSpPr/>
          <p:nvPr/>
        </p:nvGrpSpPr>
        <p:grpSpPr>
          <a:xfrm>
            <a:off x="3890622" y="3118987"/>
            <a:ext cx="731078" cy="291139"/>
            <a:chOff x="4476124" y="3117400"/>
            <a:chExt cx="731173" cy="291177"/>
          </a:xfrm>
        </p:grpSpPr>
        <p:sp>
          <p:nvSpPr>
            <p:cNvPr id="82" name="Oval 81"/>
            <p:cNvSpPr/>
            <p:nvPr/>
          </p:nvSpPr>
          <p:spPr>
            <a:xfrm>
              <a:off x="4476124" y="3117400"/>
              <a:ext cx="731173" cy="291177"/>
            </a:xfrm>
            <a:prstGeom prst="ellipse">
              <a:avLst/>
            </a:prstGeom>
            <a:solidFill>
              <a:srgbClr val="F48AA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defTabSz="342683" fontAlgn="auto">
                <a:spcBef>
                  <a:spcPts val="0"/>
                </a:spcBef>
                <a:spcAft>
                  <a:spcPts val="0"/>
                </a:spcAft>
              </a:pPr>
              <a:endParaRPr lang="en-US" sz="1199">
                <a:solidFill>
                  <a:prstClr val="white"/>
                </a:solidFill>
              </a:endParaRPr>
            </a:p>
          </p:txBody>
        </p:sp>
        <p:sp>
          <p:nvSpPr>
            <p:cNvPr id="83" name="Oval 82"/>
            <p:cNvSpPr/>
            <p:nvPr/>
          </p:nvSpPr>
          <p:spPr bwMode="auto">
            <a:xfrm>
              <a:off x="4522802" y="3154649"/>
              <a:ext cx="629445" cy="207112"/>
            </a:xfrm>
            <a:prstGeom prst="ellipse">
              <a:avLst/>
            </a:prstGeom>
            <a:solidFill>
              <a:srgbClr val="CCE981"/>
            </a:solidFill>
            <a:ln w="9525"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none" lIns="21685" tIns="0" rIns="0" bIns="10844" numCol="1" rtlCol="0" anchor="t" anchorCtr="0" compatLnSpc="1">
              <a:prstTxWarp prst="textNoShape">
                <a:avLst/>
              </a:prstTxWarp>
            </a:bodyPr>
            <a:lstStyle/>
            <a:p>
              <a:pPr algn="ctr" defTabSz="216854" eaLnBrk="0" fontAlgn="auto" hangingPunct="0">
                <a:spcBef>
                  <a:spcPts val="0"/>
                </a:spcBef>
                <a:spcAft>
                  <a:spcPts val="0"/>
                </a:spcAft>
                <a:defRPr/>
              </a:pPr>
              <a:r>
                <a:rPr lang="en-US" sz="825" b="1" kern="0" dirty="0">
                  <a:solidFill>
                    <a:srgbClr val="000000"/>
                  </a:solidFill>
                  <a:latin typeface="Arial"/>
                </a:rPr>
                <a:t>SysPhS</a:t>
              </a:r>
            </a:p>
          </p:txBody>
        </p:sp>
      </p:grpSp>
      <p:cxnSp>
        <p:nvCxnSpPr>
          <p:cNvPr id="81" name="Straight Arrow Connector 80"/>
          <p:cNvCxnSpPr>
            <a:stCxn id="104" idx="7"/>
            <a:endCxn id="83" idx="2"/>
          </p:cNvCxnSpPr>
          <p:nvPr/>
        </p:nvCxnSpPr>
        <p:spPr>
          <a:xfrm flipV="1">
            <a:off x="3612246" y="3259774"/>
            <a:ext cx="325049" cy="11653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10" name="Rectangle 109">
            <a:extLst>
              <a:ext uri="{FF2B5EF4-FFF2-40B4-BE49-F238E27FC236}">
                <a16:creationId xmlns:a16="http://schemas.microsoft.com/office/drawing/2014/main" xmlns="" id="{3B55F0E5-865B-B343-853F-E8C0AB6B157A}"/>
              </a:ext>
            </a:extLst>
          </p:cNvPr>
          <p:cNvSpPr/>
          <p:nvPr/>
        </p:nvSpPr>
        <p:spPr>
          <a:xfrm>
            <a:off x="1893557" y="5897859"/>
            <a:ext cx="7315648" cy="28169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683" fontAlgn="auto">
              <a:spcBef>
                <a:spcPts val="0"/>
              </a:spcBef>
              <a:spcAft>
                <a:spcPts val="0"/>
              </a:spcAft>
            </a:pPr>
            <a:endParaRPr lang="en-GB" sz="750">
              <a:solidFill>
                <a:srgbClr val="FFFFFF"/>
              </a:solidFill>
            </a:endParaRPr>
          </a:p>
        </p:txBody>
      </p:sp>
      <p:sp>
        <p:nvSpPr>
          <p:cNvPr id="111" name="ZoneTexte 49">
            <a:extLst>
              <a:ext uri="{FF2B5EF4-FFF2-40B4-BE49-F238E27FC236}">
                <a16:creationId xmlns:a16="http://schemas.microsoft.com/office/drawing/2014/main" xmlns="" id="{7D9B835C-3445-9447-9698-137DEB1D2B88}"/>
              </a:ext>
            </a:extLst>
          </p:cNvPr>
          <p:cNvSpPr txBox="1"/>
          <p:nvPr/>
        </p:nvSpPr>
        <p:spPr>
          <a:xfrm>
            <a:off x="5099808" y="5941368"/>
            <a:ext cx="4098938" cy="214095"/>
          </a:xfrm>
          <a:prstGeom prst="rect">
            <a:avLst/>
          </a:prstGeom>
          <a:noFill/>
        </p:spPr>
        <p:txBody>
          <a:bodyPr wrap="square" lIns="0" rIns="0" rtlCol="0">
            <a:spAutoFit/>
          </a:bodyPr>
          <a:lstStyle/>
          <a:p>
            <a:pPr algn="ctr" defTabSz="342683" fontAlgn="auto">
              <a:spcBef>
                <a:spcPts val="0"/>
              </a:spcBef>
              <a:spcAft>
                <a:spcPts val="0"/>
              </a:spcAft>
            </a:pPr>
            <a:r>
              <a:rPr lang="en-GB" sz="750" dirty="0">
                <a:solidFill>
                  <a:srgbClr val="000000"/>
                </a:solidFill>
                <a:latin typeface="Arial"/>
              </a:rPr>
              <a:t>PDES, LOTAR, AFNeT, prostep ivip, INCOSE, NASA, NAFEMS, AIA, ASD, SISO, Open Group</a:t>
            </a:r>
          </a:p>
        </p:txBody>
      </p:sp>
      <p:sp>
        <p:nvSpPr>
          <p:cNvPr id="117" name="Rectangle 116"/>
          <p:cNvSpPr/>
          <p:nvPr/>
        </p:nvSpPr>
        <p:spPr>
          <a:xfrm>
            <a:off x="2647717" y="6179549"/>
            <a:ext cx="3119813" cy="184642"/>
          </a:xfrm>
          <a:prstGeom prst="rect">
            <a:avLst/>
          </a:prstGeom>
        </p:spPr>
        <p:txBody>
          <a:bodyPr wrap="square">
            <a:spAutoFit/>
          </a:bodyPr>
          <a:lstStyle/>
          <a:p>
            <a:pPr defTabSz="342683" fontAlgn="auto">
              <a:spcBef>
                <a:spcPts val="0"/>
              </a:spcBef>
              <a:spcAft>
                <a:spcPts val="0"/>
              </a:spcAft>
            </a:pPr>
            <a:r>
              <a:rPr lang="en-US" sz="600" dirty="0">
                <a:solidFill>
                  <a:prstClr val="black"/>
                </a:solidFill>
                <a:latin typeface="Arial"/>
              </a:rPr>
              <a:t>from PDES-LOTAR MBSE Conference, May 8</a:t>
            </a:r>
            <a:r>
              <a:rPr lang="en-US" sz="600" baseline="30000" dirty="0">
                <a:solidFill>
                  <a:prstClr val="black"/>
                </a:solidFill>
                <a:latin typeface="Arial"/>
              </a:rPr>
              <a:t>th</a:t>
            </a:r>
            <a:r>
              <a:rPr lang="en-US" sz="600" dirty="0">
                <a:solidFill>
                  <a:prstClr val="black"/>
                </a:solidFill>
                <a:latin typeface="Arial"/>
              </a:rPr>
              <a:t>, 2019.   Revised March, 2022</a:t>
            </a:r>
            <a:endParaRPr lang="en-US" sz="750" dirty="0">
              <a:solidFill>
                <a:prstClr val="black"/>
              </a:solidFill>
              <a:latin typeface="Arial"/>
            </a:endParaRPr>
          </a:p>
        </p:txBody>
      </p:sp>
      <p:sp>
        <p:nvSpPr>
          <p:cNvPr id="118" name="Rectangle 117"/>
          <p:cNvSpPr/>
          <p:nvPr/>
        </p:nvSpPr>
        <p:spPr>
          <a:xfrm>
            <a:off x="6005769" y="6171662"/>
            <a:ext cx="2071361" cy="184642"/>
          </a:xfrm>
          <a:prstGeom prst="rect">
            <a:avLst/>
          </a:prstGeom>
        </p:spPr>
        <p:txBody>
          <a:bodyPr wrap="none">
            <a:spAutoFit/>
          </a:bodyPr>
          <a:lstStyle/>
          <a:p>
            <a:pPr defTabSz="342683" fontAlgn="auto">
              <a:spcBef>
                <a:spcPts val="0"/>
              </a:spcBef>
              <a:spcAft>
                <a:spcPts val="0"/>
              </a:spcAft>
            </a:pPr>
            <a:r>
              <a:rPr lang="en-US" sz="600" dirty="0">
                <a:solidFill>
                  <a:prstClr val="black"/>
                </a:solidFill>
                <a:latin typeface="Arial"/>
              </a:rPr>
              <a:t>Reference </a:t>
            </a:r>
            <a:r>
              <a:rPr lang="en-US" sz="600" dirty="0">
                <a:solidFill>
                  <a:prstClr val="black"/>
                </a:solidFill>
                <a:latin typeface="Arial"/>
                <a:hlinkClick r:id="rId3"/>
              </a:rPr>
              <a:t>ASD Radar Chart</a:t>
            </a:r>
            <a:r>
              <a:rPr lang="en-US" sz="600" dirty="0">
                <a:solidFill>
                  <a:prstClr val="black"/>
                </a:solidFill>
                <a:latin typeface="Arial"/>
              </a:rPr>
              <a:t> for detailed descriptions</a:t>
            </a:r>
          </a:p>
        </p:txBody>
      </p:sp>
      <p:pic>
        <p:nvPicPr>
          <p:cNvPr id="122" name="Picture 12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822660" y="1196342"/>
            <a:ext cx="1014011" cy="397382"/>
          </a:xfrm>
          <a:prstGeom prst="rect">
            <a:avLst/>
          </a:prstGeom>
        </p:spPr>
      </p:pic>
      <p:pic>
        <p:nvPicPr>
          <p:cNvPr id="124" name="Picture 12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834076" y="3412067"/>
            <a:ext cx="986877" cy="232835"/>
          </a:xfrm>
          <a:prstGeom prst="rect">
            <a:avLst/>
          </a:prstGeom>
        </p:spPr>
      </p:pic>
      <p:pic>
        <p:nvPicPr>
          <p:cNvPr id="121" name="Bild 7" descr="170328_Prostep_Logo_dunkelblau_rgb.png">
            <a:extLst>
              <a:ext uri="{FF2B5EF4-FFF2-40B4-BE49-F238E27FC236}">
                <a16:creationId xmlns:a16="http://schemas.microsoft.com/office/drawing/2014/main" xmlns="" id="{69993EF3-CF5F-42FC-9F96-1F663B68AF44}"/>
              </a:ext>
            </a:extLst>
          </p:cNvPr>
          <p:cNvPicPr/>
          <p:nvPr/>
        </p:nvPicPr>
        <p:blipFill>
          <a:blip r:embed="rId6" cstate="print">
            <a:extLst>
              <a:ext uri="{28A0092B-C50C-407E-A947-70E740481C1C}">
                <a14:useLocalDpi xmlns:a14="http://schemas.microsoft.com/office/drawing/2010/main"/>
              </a:ext>
            </a:extLst>
          </a:blip>
          <a:stretch>
            <a:fillRect/>
          </a:stretch>
        </p:blipFill>
        <p:spPr>
          <a:xfrm>
            <a:off x="9950182" y="2676134"/>
            <a:ext cx="754664" cy="359882"/>
          </a:xfrm>
          <a:prstGeom prst="rect">
            <a:avLst/>
          </a:prstGeom>
        </p:spPr>
      </p:pic>
      <p:pic>
        <p:nvPicPr>
          <p:cNvPr id="131" name="Picture 13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920324" y="4102568"/>
            <a:ext cx="822853" cy="391459"/>
          </a:xfrm>
          <a:prstGeom prst="rect">
            <a:avLst/>
          </a:prstGeom>
        </p:spPr>
      </p:pic>
      <p:pic>
        <p:nvPicPr>
          <p:cNvPr id="125" name="Picture 2" descr="C:\Offlinedateien\CAX-IF Projektdoku\Misc\Präsentationen\PDES Logo.png">
            <a:extLst>
              <a:ext uri="{FF2B5EF4-FFF2-40B4-BE49-F238E27FC236}">
                <a16:creationId xmlns="" xmlns:a16="http://schemas.microsoft.com/office/drawing/2014/main" id="{2D01967E-CD82-47E3-873E-88A89709CB2C}"/>
              </a:ext>
            </a:extLst>
          </p:cNvPr>
          <p:cNvPicPr/>
          <p:nvPr/>
        </p:nvPicPr>
        <p:blipFill rotWithShape="1">
          <a:blip r:embed="rId8" cstate="print">
            <a:extLst>
              <a:ext uri="{28A0092B-C50C-407E-A947-70E740481C1C}">
                <a14:useLocalDpi xmlns:a14="http://schemas.microsoft.com/office/drawing/2010/main"/>
              </a:ext>
            </a:extLst>
          </a:blip>
          <a:srcRect/>
          <a:stretch/>
        </p:blipFill>
        <p:spPr bwMode="auto">
          <a:xfrm>
            <a:off x="9783277" y="1912044"/>
            <a:ext cx="1154893" cy="381811"/>
          </a:xfrm>
          <a:prstGeom prst="rect">
            <a:avLst/>
          </a:prstGeom>
          <a:noFill/>
          <a:extLst>
            <a:ext uri="{909E8E84-426E-40DD-AFC4-6F175D3DCCD1}">
              <a14:hiddenFill xmlns:a14="http://schemas.microsoft.com/office/drawing/2010/main">
                <a:solidFill>
                  <a:srgbClr val="FFFFFF"/>
                </a:solidFill>
              </a14:hiddenFill>
            </a:ext>
          </a:extLst>
        </p:spPr>
      </p:pic>
      <p:grpSp>
        <p:nvGrpSpPr>
          <p:cNvPr id="141" name="Group 140"/>
          <p:cNvGrpSpPr/>
          <p:nvPr/>
        </p:nvGrpSpPr>
        <p:grpSpPr>
          <a:xfrm>
            <a:off x="5086708" y="1676127"/>
            <a:ext cx="572714" cy="255091"/>
            <a:chOff x="5086575" y="1625347"/>
            <a:chExt cx="804290" cy="305675"/>
          </a:xfrm>
        </p:grpSpPr>
        <p:sp>
          <p:nvSpPr>
            <p:cNvPr id="151" name="Oval 150"/>
            <p:cNvSpPr/>
            <p:nvPr/>
          </p:nvSpPr>
          <p:spPr>
            <a:xfrm>
              <a:off x="5086575" y="1625347"/>
              <a:ext cx="804290" cy="305675"/>
            </a:xfrm>
            <a:prstGeom prst="ellipse">
              <a:avLst/>
            </a:prstGeom>
            <a:solidFill>
              <a:srgbClr val="E70033">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defTabSz="342683" fontAlgn="auto">
                <a:spcBef>
                  <a:spcPts val="0"/>
                </a:spcBef>
                <a:spcAft>
                  <a:spcPts val="0"/>
                </a:spcAft>
              </a:pPr>
              <a:endParaRPr lang="en-US" sz="1199">
                <a:solidFill>
                  <a:prstClr val="white"/>
                </a:solidFill>
              </a:endParaRPr>
            </a:p>
          </p:txBody>
        </p:sp>
        <p:sp>
          <p:nvSpPr>
            <p:cNvPr id="126" name="Oval 125"/>
            <p:cNvSpPr/>
            <p:nvPr/>
          </p:nvSpPr>
          <p:spPr bwMode="auto">
            <a:xfrm>
              <a:off x="5136108" y="1665099"/>
              <a:ext cx="704517" cy="215182"/>
            </a:xfrm>
            <a:prstGeom prst="ellipse">
              <a:avLst/>
            </a:prstGeom>
            <a:solidFill>
              <a:schemeClr val="accent5">
                <a:lumMod val="20000"/>
                <a:lumOff val="80000"/>
              </a:schemeClr>
            </a:solidFill>
            <a:ln w="9525" cap="flat" cmpd="sng" algn="ctr">
              <a:noFill/>
              <a:prstDash val="solid"/>
              <a:round/>
              <a:headEnd type="none" w="sm" len="sm"/>
              <a:tailEnd type="none" w="sm" len="sm"/>
            </a:ln>
            <a:effectLst>
              <a:outerShdw blurRad="44450" dist="27940" dir="5400000" algn="ctr">
                <a:srgbClr val="000000">
                  <a:alpha val="32000"/>
                </a:srgbClr>
              </a:outerShdw>
              <a:softEdge rad="0"/>
            </a:effectLst>
          </p:spPr>
          <p:txBody>
            <a:bodyPr vert="horz" wrap="none" lIns="0" tIns="0" rIns="0" bIns="0" numCol="1" rtlCol="0" anchor="t" anchorCtr="0" compatLnSpc="1">
              <a:prstTxWarp prst="textNoShape">
                <a:avLst/>
              </a:prstTxWarp>
            </a:bodyPr>
            <a:lstStyle/>
            <a:p>
              <a:pPr algn="ctr" defTabSz="216854" eaLnBrk="0" fontAlgn="auto" hangingPunct="0">
                <a:spcBef>
                  <a:spcPts val="0"/>
                </a:spcBef>
                <a:spcAft>
                  <a:spcPts val="0"/>
                </a:spcAft>
                <a:defRPr/>
              </a:pPr>
              <a:r>
                <a:rPr lang="en-US" sz="825" b="1" kern="0" dirty="0">
                  <a:solidFill>
                    <a:srgbClr val="000000"/>
                  </a:solidFill>
                  <a:latin typeface="Arial"/>
                </a:rPr>
                <a:t>PBR</a:t>
              </a:r>
            </a:p>
          </p:txBody>
        </p:sp>
      </p:grpSp>
      <p:grpSp>
        <p:nvGrpSpPr>
          <p:cNvPr id="145" name="Group 144"/>
          <p:cNvGrpSpPr/>
          <p:nvPr/>
        </p:nvGrpSpPr>
        <p:grpSpPr>
          <a:xfrm>
            <a:off x="4853954" y="2873030"/>
            <a:ext cx="664616" cy="305635"/>
            <a:chOff x="4244192" y="2691961"/>
            <a:chExt cx="664703" cy="305675"/>
          </a:xfrm>
        </p:grpSpPr>
        <p:sp>
          <p:nvSpPr>
            <p:cNvPr id="152" name="Oval 151"/>
            <p:cNvSpPr/>
            <p:nvPr/>
          </p:nvSpPr>
          <p:spPr>
            <a:xfrm>
              <a:off x="4244192" y="2691961"/>
              <a:ext cx="664703" cy="305675"/>
            </a:xfrm>
            <a:prstGeom prst="ellipse">
              <a:avLst/>
            </a:prstGeom>
            <a:solidFill>
              <a:srgbClr val="E70033">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defTabSz="342683" fontAlgn="auto">
                <a:spcBef>
                  <a:spcPts val="0"/>
                </a:spcBef>
                <a:spcAft>
                  <a:spcPts val="0"/>
                </a:spcAft>
              </a:pPr>
              <a:endParaRPr lang="en-US" sz="1199">
                <a:solidFill>
                  <a:prstClr val="white"/>
                </a:solidFill>
              </a:endParaRPr>
            </a:p>
          </p:txBody>
        </p:sp>
        <p:sp>
          <p:nvSpPr>
            <p:cNvPr id="127" name="Oval 126"/>
            <p:cNvSpPr/>
            <p:nvPr/>
          </p:nvSpPr>
          <p:spPr bwMode="auto">
            <a:xfrm>
              <a:off x="4278821" y="2746925"/>
              <a:ext cx="570034" cy="204711"/>
            </a:xfrm>
            <a:prstGeom prst="ellipse">
              <a:avLst/>
            </a:prstGeom>
            <a:solidFill>
              <a:srgbClr val="CCE981"/>
            </a:solidFill>
            <a:ln w="9525" cap="flat" cmpd="sng" algn="ctr">
              <a:noFill/>
              <a:prstDash val="solid"/>
              <a:round/>
              <a:headEnd type="none" w="sm" len="sm"/>
              <a:tailEnd type="none" w="sm" len="sm"/>
            </a:ln>
            <a:effectLst>
              <a:outerShdw blurRad="44450" dist="27940" dir="5400000" algn="ctr">
                <a:srgbClr val="000000">
                  <a:alpha val="32000"/>
                </a:srgbClr>
              </a:outerShdw>
              <a:softEdge rad="0"/>
            </a:effectLst>
            <a:scene3d>
              <a:camera prst="orthographicFront">
                <a:rot lat="0" lon="0" rev="0"/>
              </a:camera>
              <a:lightRig rig="balanced" dir="t">
                <a:rot lat="0" lon="0" rev="8700000"/>
              </a:lightRig>
            </a:scene3d>
            <a:sp3d>
              <a:bevelT w="190500" h="38100"/>
            </a:sp3d>
          </p:spPr>
          <p:txBody>
            <a:bodyPr vert="horz" wrap="none" lIns="21685" tIns="0" rIns="0" bIns="0" numCol="1" rtlCol="0" anchor="t" anchorCtr="0" compatLnSpc="1">
              <a:prstTxWarp prst="textNoShape">
                <a:avLst/>
              </a:prstTxWarp>
            </a:bodyPr>
            <a:lstStyle/>
            <a:p>
              <a:pPr algn="ctr" defTabSz="216854" eaLnBrk="0" fontAlgn="auto" hangingPunct="0">
                <a:spcBef>
                  <a:spcPts val="0"/>
                </a:spcBef>
                <a:spcAft>
                  <a:spcPts val="0"/>
                </a:spcAft>
              </a:pPr>
              <a:r>
                <a:rPr lang="en-US" sz="825" b="1" kern="0" dirty="0">
                  <a:solidFill>
                    <a:srgbClr val="000000"/>
                  </a:solidFill>
                  <a:latin typeface="Arial"/>
                </a:rPr>
                <a:t>FACE</a:t>
              </a:r>
            </a:p>
          </p:txBody>
        </p:sp>
      </p:grpSp>
      <p:sp>
        <p:nvSpPr>
          <p:cNvPr id="128" name="Oval 127"/>
          <p:cNvSpPr/>
          <p:nvPr/>
        </p:nvSpPr>
        <p:spPr bwMode="auto">
          <a:xfrm>
            <a:off x="3681553" y="4239138"/>
            <a:ext cx="640387" cy="195595"/>
          </a:xfrm>
          <a:prstGeom prst="ellipse">
            <a:avLst/>
          </a:prstGeom>
          <a:solidFill>
            <a:schemeClr val="accent5">
              <a:lumMod val="20000"/>
              <a:lumOff val="80000"/>
            </a:schemeClr>
          </a:solidFill>
          <a:ln w="9525" cap="flat" cmpd="sng" algn="ctr">
            <a:noFill/>
            <a:prstDash val="solid"/>
            <a:round/>
            <a:headEnd type="none" w="sm" len="sm"/>
            <a:tailEnd type="none" w="sm" len="sm"/>
          </a:ln>
          <a:effectLst>
            <a:outerShdw blurRad="44450" dist="27940" dir="5400000" algn="ctr">
              <a:srgbClr val="000000">
                <a:alpha val="32000"/>
              </a:srgbClr>
            </a:outerShdw>
            <a:softEdge rad="0"/>
          </a:effectLst>
        </p:spPr>
        <p:txBody>
          <a:bodyPr vert="horz" wrap="none" lIns="0" tIns="18286" rIns="0" bIns="0" numCol="1" rtlCol="0" anchor="t" anchorCtr="0" compatLnSpc="1">
            <a:prstTxWarp prst="textNoShape">
              <a:avLst/>
            </a:prstTxWarp>
          </a:bodyPr>
          <a:lstStyle/>
          <a:p>
            <a:pPr algn="ctr" defTabSz="216854" eaLnBrk="0" fontAlgn="auto" hangingPunct="0">
              <a:spcBef>
                <a:spcPts val="0"/>
              </a:spcBef>
              <a:spcAft>
                <a:spcPts val="0"/>
              </a:spcAft>
              <a:defRPr/>
            </a:pPr>
            <a:r>
              <a:rPr lang="en-US" sz="787" b="1" kern="0" dirty="0">
                <a:solidFill>
                  <a:srgbClr val="000000"/>
                </a:solidFill>
                <a:latin typeface="Arial"/>
              </a:rPr>
              <a:t>SOSA</a:t>
            </a:r>
          </a:p>
        </p:txBody>
      </p:sp>
      <p:cxnSp>
        <p:nvCxnSpPr>
          <p:cNvPr id="133" name="Straight Arrow Connector 132"/>
          <p:cNvCxnSpPr>
            <a:stCxn id="28" idx="6"/>
            <a:endCxn id="126" idx="2"/>
          </p:cNvCxnSpPr>
          <p:nvPr/>
        </p:nvCxnSpPr>
        <p:spPr>
          <a:xfrm>
            <a:off x="2532139" y="1783493"/>
            <a:ext cx="2589841" cy="15595"/>
          </a:xfrm>
          <a:prstGeom prst="straightConnector1">
            <a:avLst/>
          </a:prstGeom>
          <a:ln w="6350">
            <a:tailEnd type="triangle"/>
          </a:ln>
        </p:spPr>
        <p:style>
          <a:lnRef idx="2">
            <a:schemeClr val="accent1"/>
          </a:lnRef>
          <a:fillRef idx="0">
            <a:schemeClr val="accent1"/>
          </a:fillRef>
          <a:effectRef idx="1">
            <a:schemeClr val="accent1"/>
          </a:effectRef>
          <a:fontRef idx="minor">
            <a:schemeClr val="tx1"/>
          </a:fontRef>
        </p:style>
      </p:cxnSp>
      <p:cxnSp>
        <p:nvCxnSpPr>
          <p:cNvPr id="136" name="Straight Arrow Connector 135"/>
          <p:cNvCxnSpPr>
            <a:stCxn id="31" idx="6"/>
            <a:endCxn id="152" idx="2"/>
          </p:cNvCxnSpPr>
          <p:nvPr/>
        </p:nvCxnSpPr>
        <p:spPr>
          <a:xfrm>
            <a:off x="2518734" y="3018567"/>
            <a:ext cx="2335221" cy="7281"/>
          </a:xfrm>
          <a:prstGeom prst="straightConnector1">
            <a:avLst/>
          </a:prstGeom>
          <a:ln w="6350">
            <a:tailEnd type="triangle"/>
          </a:ln>
        </p:spPr>
        <p:style>
          <a:lnRef idx="2">
            <a:schemeClr val="accent1"/>
          </a:lnRef>
          <a:fillRef idx="0">
            <a:schemeClr val="accent1"/>
          </a:fillRef>
          <a:effectRef idx="1">
            <a:schemeClr val="accent1"/>
          </a:effectRef>
          <a:fontRef idx="minor">
            <a:schemeClr val="tx1"/>
          </a:fontRef>
        </p:style>
      </p:cxnSp>
      <p:grpSp>
        <p:nvGrpSpPr>
          <p:cNvPr id="80" name="Group 79"/>
          <p:cNvGrpSpPr/>
          <p:nvPr/>
        </p:nvGrpSpPr>
        <p:grpSpPr>
          <a:xfrm>
            <a:off x="5869613" y="1892410"/>
            <a:ext cx="664616" cy="280918"/>
            <a:chOff x="5427432" y="1825534"/>
            <a:chExt cx="664703" cy="280955"/>
          </a:xfrm>
        </p:grpSpPr>
        <p:sp>
          <p:nvSpPr>
            <p:cNvPr id="143" name="Oval 142"/>
            <p:cNvSpPr/>
            <p:nvPr/>
          </p:nvSpPr>
          <p:spPr>
            <a:xfrm>
              <a:off x="5427432" y="1825534"/>
              <a:ext cx="664703" cy="280955"/>
            </a:xfrm>
            <a:prstGeom prst="ellipse">
              <a:avLst/>
            </a:prstGeom>
            <a:solidFill>
              <a:srgbClr val="E70033">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defTabSz="342683" fontAlgn="auto">
                <a:spcBef>
                  <a:spcPts val="0"/>
                </a:spcBef>
                <a:spcAft>
                  <a:spcPts val="0"/>
                </a:spcAft>
              </a:pPr>
              <a:endParaRPr lang="en-US" sz="1199">
                <a:solidFill>
                  <a:prstClr val="white"/>
                </a:solidFill>
              </a:endParaRPr>
            </a:p>
          </p:txBody>
        </p:sp>
        <p:sp>
          <p:nvSpPr>
            <p:cNvPr id="142" name="Oval 141"/>
            <p:cNvSpPr/>
            <p:nvPr/>
          </p:nvSpPr>
          <p:spPr bwMode="auto">
            <a:xfrm>
              <a:off x="5471433" y="1850892"/>
              <a:ext cx="572223" cy="207112"/>
            </a:xfrm>
            <a:prstGeom prst="ellipse">
              <a:avLst/>
            </a:prstGeom>
            <a:solidFill>
              <a:srgbClr val="CCE981"/>
            </a:solidFill>
            <a:ln w="9525"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none" lIns="21685" tIns="0" rIns="0" bIns="10844" numCol="1" rtlCol="0" anchor="t" anchorCtr="0" compatLnSpc="1">
              <a:prstTxWarp prst="textNoShape">
                <a:avLst/>
              </a:prstTxWarp>
            </a:bodyPr>
            <a:lstStyle/>
            <a:p>
              <a:pPr algn="ctr" defTabSz="216854" eaLnBrk="0" fontAlgn="auto" hangingPunct="0">
                <a:spcBef>
                  <a:spcPts val="0"/>
                </a:spcBef>
                <a:spcAft>
                  <a:spcPts val="0"/>
                </a:spcAft>
              </a:pPr>
              <a:r>
                <a:rPr lang="en-US" sz="825" b="1" kern="0" dirty="0">
                  <a:solidFill>
                    <a:srgbClr val="000000"/>
                  </a:solidFill>
                  <a:latin typeface="Arial"/>
                </a:rPr>
                <a:t>ReqIFv2</a:t>
              </a:r>
            </a:p>
          </p:txBody>
        </p:sp>
      </p:grpSp>
      <p:cxnSp>
        <p:nvCxnSpPr>
          <p:cNvPr id="144" name="Straight Arrow Connector 143"/>
          <p:cNvCxnSpPr>
            <a:stCxn id="28" idx="6"/>
            <a:endCxn id="142" idx="2"/>
          </p:cNvCxnSpPr>
          <p:nvPr/>
        </p:nvCxnSpPr>
        <p:spPr>
          <a:xfrm>
            <a:off x="2532138" y="1783492"/>
            <a:ext cx="3381470" cy="23781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47" name="Straight Arrow Connector 146">
            <a:extLst>
              <a:ext uri="{FF2B5EF4-FFF2-40B4-BE49-F238E27FC236}">
                <a16:creationId xmlns:a16="http://schemas.microsoft.com/office/drawing/2014/main" xmlns="" id="{5A0F5649-6914-7746-B718-281C86156F61}"/>
              </a:ext>
            </a:extLst>
          </p:cNvPr>
          <p:cNvCxnSpPr>
            <a:cxnSpLocks/>
            <a:stCxn id="128" idx="6"/>
            <a:endCxn id="71" idx="1"/>
          </p:cNvCxnSpPr>
          <p:nvPr/>
        </p:nvCxnSpPr>
        <p:spPr>
          <a:xfrm>
            <a:off x="4321940" y="4336935"/>
            <a:ext cx="1433702" cy="118453"/>
          </a:xfrm>
          <a:prstGeom prst="straightConnector1">
            <a:avLst/>
          </a:prstGeom>
          <a:ln w="6350">
            <a:tailEnd type="triangle"/>
          </a:ln>
        </p:spPr>
        <p:style>
          <a:lnRef idx="2">
            <a:schemeClr val="accent1"/>
          </a:lnRef>
          <a:fillRef idx="0">
            <a:schemeClr val="accent1"/>
          </a:fillRef>
          <a:effectRef idx="1">
            <a:schemeClr val="accent1"/>
          </a:effectRef>
          <a:fontRef idx="minor">
            <a:schemeClr val="tx1"/>
          </a:fontRef>
        </p:style>
      </p:cxnSp>
      <p:sp>
        <p:nvSpPr>
          <p:cNvPr id="140" name="Down Arrow 139"/>
          <p:cNvSpPr/>
          <p:nvPr/>
        </p:nvSpPr>
        <p:spPr>
          <a:xfrm>
            <a:off x="5355515" y="1296533"/>
            <a:ext cx="65083" cy="325252"/>
          </a:xfrm>
          <a:prstGeom prst="downArrow">
            <a:avLst/>
          </a:prstGeom>
          <a:solidFill>
            <a:schemeClr val="accent2"/>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srgbClr val="FFFFFF"/>
              </a:solidFill>
            </a:endParaRPr>
          </a:p>
        </p:txBody>
      </p:sp>
      <p:sp>
        <p:nvSpPr>
          <p:cNvPr id="137" name="Oval 136"/>
          <p:cNvSpPr/>
          <p:nvPr/>
        </p:nvSpPr>
        <p:spPr bwMode="auto">
          <a:xfrm>
            <a:off x="3446965" y="4563313"/>
            <a:ext cx="629363" cy="207084"/>
          </a:xfrm>
          <a:prstGeom prst="ellipse">
            <a:avLst/>
          </a:prstGeom>
          <a:solidFill>
            <a:srgbClr val="A9B3FD"/>
          </a:solidFill>
          <a:ln w="9525"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none" lIns="0" tIns="0" rIns="0" bIns="10844" numCol="1" rtlCol="0" anchor="t" anchorCtr="0" compatLnSpc="1">
            <a:prstTxWarp prst="textNoShape">
              <a:avLst/>
            </a:prstTxWarp>
          </a:bodyPr>
          <a:lstStyle/>
          <a:p>
            <a:pPr algn="ctr" defTabSz="216854" eaLnBrk="0" fontAlgn="auto" hangingPunct="0">
              <a:spcBef>
                <a:spcPts val="0"/>
              </a:spcBef>
              <a:spcAft>
                <a:spcPts val="0"/>
              </a:spcAft>
              <a:defRPr/>
            </a:pPr>
            <a:r>
              <a:rPr lang="en-US" sz="1049" b="1" kern="0" dirty="0">
                <a:solidFill>
                  <a:srgbClr val="000000"/>
                </a:solidFill>
                <a:latin typeface="Arial"/>
              </a:rPr>
              <a:t>eFMI</a:t>
            </a:r>
          </a:p>
        </p:txBody>
      </p:sp>
      <p:sp>
        <p:nvSpPr>
          <p:cNvPr id="148" name="Fußzeilenplatzhalter 4"/>
          <p:cNvSpPr txBox="1">
            <a:spLocks/>
          </p:cNvSpPr>
          <p:nvPr/>
        </p:nvSpPr>
        <p:spPr>
          <a:xfrm>
            <a:off x="506414" y="6544176"/>
            <a:ext cx="2734401" cy="360000"/>
          </a:xfrm>
          <a:prstGeom prst="rect">
            <a:avLst/>
          </a:prstGeom>
        </p:spPr>
        <p:txBody>
          <a:bodyPr vert="horz" lIns="0" tIns="0" rIns="0" bIns="0" rtlCol="0" anchor="ctr"/>
          <a:lstStyle>
            <a:defPPr>
              <a:defRPr lang="de-DE"/>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fontAlgn="auto">
              <a:spcBef>
                <a:spcPts val="0"/>
              </a:spcBef>
              <a:spcAft>
                <a:spcPts val="0"/>
              </a:spcAft>
            </a:pPr>
            <a:r>
              <a:rPr lang="en-US" dirty="0">
                <a:solidFill>
                  <a:srgbClr val="000000"/>
                </a:solidFill>
              </a:rPr>
              <a:t>© PDES Inc. 2019-2022 | </a:t>
            </a:r>
            <a:r>
              <a:rPr lang="en-US" noProof="1">
                <a:solidFill>
                  <a:srgbClr val="000000"/>
                </a:solidFill>
              </a:rPr>
              <a:t>All rights reserved</a:t>
            </a:r>
          </a:p>
        </p:txBody>
      </p:sp>
      <p:sp>
        <p:nvSpPr>
          <p:cNvPr id="139" name="Oval 138"/>
          <p:cNvSpPr/>
          <p:nvPr/>
        </p:nvSpPr>
        <p:spPr bwMode="auto">
          <a:xfrm>
            <a:off x="1919179" y="2535409"/>
            <a:ext cx="555486" cy="212682"/>
          </a:xfrm>
          <a:prstGeom prst="ellipse">
            <a:avLst/>
          </a:prstGeom>
          <a:solidFill>
            <a:srgbClr val="E0BFF8"/>
          </a:solidFill>
          <a:ln w="9525" cap="flat" cmpd="sng" algn="ctr">
            <a:noFill/>
            <a:prstDash val="solid"/>
            <a:round/>
            <a:headEnd type="none" w="sm" len="sm"/>
            <a:tailEnd type="none" w="sm" len="sm"/>
          </a:ln>
          <a:effectLst>
            <a:outerShdw blurRad="44450" dist="27940" dir="5400000" algn="ctr">
              <a:srgbClr val="000000">
                <a:alpha val="32000"/>
              </a:srgbClr>
            </a:outerShdw>
          </a:effectLst>
        </p:spPr>
        <p:txBody>
          <a:bodyPr vert="horz" wrap="none" lIns="21685" tIns="0" rIns="0" bIns="10844" numCol="1" rtlCol="0" anchor="t" anchorCtr="0" compatLnSpc="1">
            <a:prstTxWarp prst="textNoShape">
              <a:avLst/>
            </a:prstTxWarp>
          </a:bodyPr>
          <a:lstStyle/>
          <a:p>
            <a:pPr algn="ctr" defTabSz="216854" eaLnBrk="0" fontAlgn="auto" hangingPunct="0">
              <a:spcBef>
                <a:spcPts val="0"/>
              </a:spcBef>
              <a:spcAft>
                <a:spcPts val="0"/>
              </a:spcAft>
              <a:defRPr/>
            </a:pPr>
            <a:r>
              <a:rPr lang="en-US" sz="825" b="1" kern="0" dirty="0">
                <a:solidFill>
                  <a:srgbClr val="000000"/>
                </a:solidFill>
                <a:latin typeface="Arial"/>
              </a:rPr>
              <a:t>OPM</a:t>
            </a:r>
          </a:p>
        </p:txBody>
      </p:sp>
      <p:sp>
        <p:nvSpPr>
          <p:cNvPr id="150" name="Oval 149"/>
          <p:cNvSpPr/>
          <p:nvPr/>
        </p:nvSpPr>
        <p:spPr bwMode="auto">
          <a:xfrm>
            <a:off x="2622172" y="2725951"/>
            <a:ext cx="685697" cy="216344"/>
          </a:xfrm>
          <a:prstGeom prst="ellipse">
            <a:avLst/>
          </a:prstGeom>
          <a:solidFill>
            <a:srgbClr val="E0BFF8"/>
          </a:solidFill>
          <a:ln w="9525" cap="flat" cmpd="sng" algn="ctr">
            <a:noFill/>
            <a:prstDash val="solid"/>
            <a:round/>
            <a:headEnd type="none" w="sm" len="sm"/>
            <a:tailEnd type="none" w="sm" len="sm"/>
          </a:ln>
          <a:effectLst>
            <a:outerShdw blurRad="44450" dist="27940" dir="5400000" algn="ctr">
              <a:srgbClr val="000000">
                <a:alpha val="32000"/>
              </a:srgbClr>
            </a:outerShdw>
          </a:effectLst>
        </p:spPr>
        <p:txBody>
          <a:bodyPr vert="horz" wrap="none" lIns="21685" tIns="0" rIns="0" bIns="10844" numCol="1" rtlCol="0" anchor="t" anchorCtr="0" compatLnSpc="1">
            <a:prstTxWarp prst="textNoShape">
              <a:avLst/>
            </a:prstTxWarp>
          </a:bodyPr>
          <a:lstStyle/>
          <a:p>
            <a:pPr algn="ctr" defTabSz="216854" eaLnBrk="0" fontAlgn="auto" hangingPunct="0">
              <a:spcBef>
                <a:spcPts val="0"/>
              </a:spcBef>
              <a:spcAft>
                <a:spcPts val="0"/>
              </a:spcAft>
              <a:defRPr/>
            </a:pPr>
            <a:r>
              <a:rPr lang="en-US" sz="825" b="1" kern="0" dirty="0">
                <a:solidFill>
                  <a:srgbClr val="000000"/>
                </a:solidFill>
                <a:latin typeface="Arial"/>
              </a:rPr>
              <a:t>ARCADIA</a:t>
            </a:r>
          </a:p>
        </p:txBody>
      </p:sp>
      <p:grpSp>
        <p:nvGrpSpPr>
          <p:cNvPr id="5" name="Group 4"/>
          <p:cNvGrpSpPr/>
          <p:nvPr/>
        </p:nvGrpSpPr>
        <p:grpSpPr>
          <a:xfrm>
            <a:off x="1928822" y="5919765"/>
            <a:ext cx="3133382" cy="212478"/>
            <a:chOff x="1544674" y="6471013"/>
            <a:chExt cx="3133382" cy="212478"/>
          </a:xfrm>
        </p:grpSpPr>
        <p:sp>
          <p:nvSpPr>
            <p:cNvPr id="109" name="ZoneTexte 46">
              <a:extLst>
                <a:ext uri="{FF2B5EF4-FFF2-40B4-BE49-F238E27FC236}">
                  <a16:creationId xmlns:a16="http://schemas.microsoft.com/office/drawing/2014/main" xmlns="" id="{65D98848-1AC7-8947-90B8-323AB30BC79C}"/>
                </a:ext>
              </a:extLst>
            </p:cNvPr>
            <p:cNvSpPr txBox="1"/>
            <p:nvPr/>
          </p:nvSpPr>
          <p:spPr>
            <a:xfrm>
              <a:off x="1544674" y="6471013"/>
              <a:ext cx="486416" cy="207722"/>
            </a:xfrm>
            <a:prstGeom prst="rect">
              <a:avLst/>
            </a:prstGeom>
            <a:noFill/>
          </p:spPr>
          <p:txBody>
            <a:bodyPr wrap="none" lIns="0" rtlCol="0">
              <a:spAutoFit/>
            </a:bodyPr>
            <a:lstStyle/>
            <a:p>
              <a:pPr algn="ctr" defTabSz="342683" fontAlgn="auto">
                <a:spcBef>
                  <a:spcPts val="0"/>
                </a:spcBef>
                <a:spcAft>
                  <a:spcPts val="0"/>
                </a:spcAft>
              </a:pPr>
              <a:r>
                <a:rPr lang="en-GB" sz="750" b="1" i="1" dirty="0">
                  <a:solidFill>
                    <a:srgbClr val="000000"/>
                  </a:solidFill>
                  <a:latin typeface="Arial"/>
                </a:rPr>
                <a:t>Partners</a:t>
              </a:r>
            </a:p>
          </p:txBody>
        </p:sp>
        <p:sp>
          <p:nvSpPr>
            <p:cNvPr id="115" name="Oval 114"/>
            <p:cNvSpPr/>
            <p:nvPr/>
          </p:nvSpPr>
          <p:spPr bwMode="auto">
            <a:xfrm>
              <a:off x="1959566" y="6493994"/>
              <a:ext cx="375784" cy="185580"/>
            </a:xfrm>
            <a:prstGeom prst="ellipse">
              <a:avLst/>
            </a:prstGeom>
            <a:solidFill>
              <a:srgbClr val="FFFFFF"/>
            </a:solidFill>
            <a:ln w="9525"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0" tIns="0" rIns="0" bIns="77102" numCol="1" rtlCol="0" anchor="t" anchorCtr="0" compatLnSpc="1">
              <a:prstTxWarp prst="textNoShape">
                <a:avLst/>
              </a:prstTxWarp>
            </a:bodyPr>
            <a:lstStyle/>
            <a:p>
              <a:pPr algn="ctr" defTabSz="216854" eaLnBrk="0" fontAlgn="auto" hangingPunct="0">
                <a:spcBef>
                  <a:spcPts val="0"/>
                </a:spcBef>
                <a:spcAft>
                  <a:spcPts val="0"/>
                </a:spcAft>
                <a:defRPr/>
              </a:pPr>
              <a:r>
                <a:rPr lang="en-US" sz="750" b="1" kern="0">
                  <a:solidFill>
                    <a:srgbClr val="000000"/>
                  </a:solidFill>
                  <a:latin typeface="Arial"/>
                </a:rPr>
                <a:t>ISO</a:t>
              </a:r>
            </a:p>
          </p:txBody>
        </p:sp>
        <p:sp>
          <p:nvSpPr>
            <p:cNvPr id="116" name="Oval 115"/>
            <p:cNvSpPr/>
            <p:nvPr/>
          </p:nvSpPr>
          <p:spPr bwMode="auto">
            <a:xfrm>
              <a:off x="2296689" y="6508917"/>
              <a:ext cx="773444" cy="174574"/>
            </a:xfrm>
            <a:prstGeom prst="ellipse">
              <a:avLst/>
            </a:prstGeom>
            <a:solidFill>
              <a:srgbClr val="A9B3FD"/>
            </a:solidFill>
            <a:ln w="9525"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none" lIns="0" tIns="0" rIns="0" bIns="77102" numCol="1" rtlCol="0" anchor="t" anchorCtr="0" compatLnSpc="1">
              <a:prstTxWarp prst="textNoShape">
                <a:avLst/>
              </a:prstTxWarp>
            </a:bodyPr>
            <a:lstStyle/>
            <a:p>
              <a:pPr algn="ctr" defTabSz="216854" eaLnBrk="0" fontAlgn="auto" hangingPunct="0">
                <a:spcBef>
                  <a:spcPts val="0"/>
                </a:spcBef>
                <a:spcAft>
                  <a:spcPts val="0"/>
                </a:spcAft>
                <a:defRPr/>
              </a:pPr>
              <a:r>
                <a:rPr lang="en-US" sz="750" b="1" kern="0" dirty="0">
                  <a:solidFill>
                    <a:srgbClr val="000000"/>
                  </a:solidFill>
                  <a:latin typeface="Arial"/>
                </a:rPr>
                <a:t>MODELICA</a:t>
              </a:r>
            </a:p>
          </p:txBody>
        </p:sp>
        <p:sp>
          <p:nvSpPr>
            <p:cNvPr id="112" name="Oval 111"/>
            <p:cNvSpPr/>
            <p:nvPr/>
          </p:nvSpPr>
          <p:spPr bwMode="auto">
            <a:xfrm>
              <a:off x="3000904" y="6512565"/>
              <a:ext cx="454607" cy="161871"/>
            </a:xfrm>
            <a:prstGeom prst="ellipse">
              <a:avLst/>
            </a:prstGeom>
            <a:solidFill>
              <a:srgbClr val="CCE981"/>
            </a:solidFill>
            <a:ln w="9525"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none" lIns="0" tIns="0" rIns="0" bIns="77102" numCol="1" rtlCol="0" anchor="t" anchorCtr="0" compatLnSpc="1">
              <a:prstTxWarp prst="textNoShape">
                <a:avLst/>
              </a:prstTxWarp>
            </a:bodyPr>
            <a:lstStyle/>
            <a:p>
              <a:pPr algn="ctr" defTabSz="216854" eaLnBrk="0" fontAlgn="auto" hangingPunct="0">
                <a:spcBef>
                  <a:spcPts val="0"/>
                </a:spcBef>
                <a:spcAft>
                  <a:spcPts val="0"/>
                </a:spcAft>
                <a:defRPr/>
              </a:pPr>
              <a:r>
                <a:rPr lang="en-US" sz="750" b="1" kern="0" dirty="0">
                  <a:solidFill>
                    <a:srgbClr val="000000"/>
                  </a:solidFill>
                  <a:latin typeface="Arial"/>
                </a:rPr>
                <a:t>OMG</a:t>
              </a:r>
            </a:p>
          </p:txBody>
        </p:sp>
        <p:sp>
          <p:nvSpPr>
            <p:cNvPr id="113" name="Oval 112"/>
            <p:cNvSpPr/>
            <p:nvPr/>
          </p:nvSpPr>
          <p:spPr bwMode="auto">
            <a:xfrm>
              <a:off x="3424072" y="6497980"/>
              <a:ext cx="467024" cy="179687"/>
            </a:xfrm>
            <a:prstGeom prst="ellipse">
              <a:avLst/>
            </a:prstGeom>
            <a:solidFill>
              <a:srgbClr val="C5C5C5"/>
            </a:solidFill>
            <a:ln w="9525"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none" lIns="0" tIns="0" rIns="0" bIns="77102" numCol="1" rtlCol="0" anchor="t" anchorCtr="0" compatLnSpc="1">
              <a:prstTxWarp prst="textNoShape">
                <a:avLst/>
              </a:prstTxWarp>
            </a:bodyPr>
            <a:lstStyle/>
            <a:p>
              <a:pPr algn="ctr" defTabSz="216854" eaLnBrk="0" fontAlgn="auto" hangingPunct="0">
                <a:spcBef>
                  <a:spcPts val="0"/>
                </a:spcBef>
                <a:spcAft>
                  <a:spcPts val="0"/>
                </a:spcAft>
                <a:defRPr/>
              </a:pPr>
              <a:r>
                <a:rPr lang="en-US" sz="750" b="1" kern="0">
                  <a:solidFill>
                    <a:srgbClr val="000000"/>
                  </a:solidFill>
                  <a:latin typeface="Arial"/>
                </a:rPr>
                <a:t>OASIS</a:t>
              </a:r>
            </a:p>
          </p:txBody>
        </p:sp>
        <p:sp>
          <p:nvSpPr>
            <p:cNvPr id="114" name="Oval 113"/>
            <p:cNvSpPr/>
            <p:nvPr/>
          </p:nvSpPr>
          <p:spPr bwMode="auto">
            <a:xfrm>
              <a:off x="3853800" y="6501114"/>
              <a:ext cx="432759" cy="175373"/>
            </a:xfrm>
            <a:prstGeom prst="ellipse">
              <a:avLst/>
            </a:prstGeom>
            <a:solidFill>
              <a:srgbClr val="ACDDFF"/>
            </a:solidFill>
            <a:ln w="9525"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none" lIns="0" tIns="0" rIns="0" bIns="77102" numCol="1" rtlCol="0" anchor="t" anchorCtr="0" compatLnSpc="1">
              <a:prstTxWarp prst="textNoShape">
                <a:avLst/>
              </a:prstTxWarp>
            </a:bodyPr>
            <a:lstStyle/>
            <a:p>
              <a:pPr algn="ctr" defTabSz="216854" eaLnBrk="0" fontAlgn="auto" hangingPunct="0">
                <a:spcBef>
                  <a:spcPts val="0"/>
                </a:spcBef>
                <a:spcAft>
                  <a:spcPts val="0"/>
                </a:spcAft>
                <a:defRPr/>
              </a:pPr>
              <a:r>
                <a:rPr lang="en-US" sz="750" b="1" kern="0">
                  <a:solidFill>
                    <a:srgbClr val="000000"/>
                  </a:solidFill>
                  <a:latin typeface="Arial"/>
                </a:rPr>
                <a:t>W3C</a:t>
              </a:r>
            </a:p>
          </p:txBody>
        </p:sp>
        <p:sp>
          <p:nvSpPr>
            <p:cNvPr id="158" name="Oval 157"/>
            <p:cNvSpPr/>
            <p:nvPr/>
          </p:nvSpPr>
          <p:spPr bwMode="auto">
            <a:xfrm>
              <a:off x="4241747" y="6505292"/>
              <a:ext cx="436309" cy="178199"/>
            </a:xfrm>
            <a:prstGeom prst="ellipse">
              <a:avLst/>
            </a:prstGeom>
            <a:solidFill>
              <a:schemeClr val="accent5">
                <a:lumMod val="20000"/>
                <a:lumOff val="80000"/>
              </a:schemeClr>
            </a:solidFill>
            <a:ln w="9525" cap="flat" cmpd="sng" algn="ctr">
              <a:noFill/>
              <a:prstDash val="solid"/>
              <a:round/>
              <a:headEnd type="none" w="sm" len="sm"/>
              <a:tailEnd type="none" w="sm" len="sm"/>
            </a:ln>
            <a:effectLst>
              <a:outerShdw blurRad="44450" dist="27940" dir="5400000" algn="ctr">
                <a:srgbClr val="000000">
                  <a:alpha val="32000"/>
                </a:srgbClr>
              </a:outerShdw>
              <a:softEdge rad="0"/>
            </a:effectLst>
          </p:spPr>
          <p:txBody>
            <a:bodyPr vert="horz" wrap="none" lIns="0" tIns="18286" rIns="0" bIns="0" numCol="1" rtlCol="0" anchor="t" anchorCtr="0" compatLnSpc="1">
              <a:prstTxWarp prst="textNoShape">
                <a:avLst/>
              </a:prstTxWarp>
            </a:bodyPr>
            <a:lstStyle/>
            <a:p>
              <a:pPr algn="ctr" defTabSz="216854" eaLnBrk="0" fontAlgn="auto" hangingPunct="0">
                <a:spcBef>
                  <a:spcPts val="0"/>
                </a:spcBef>
                <a:spcAft>
                  <a:spcPts val="0"/>
                </a:spcAft>
                <a:defRPr/>
              </a:pPr>
              <a:r>
                <a:rPr lang="en-US" sz="787" b="1" kern="0" dirty="0">
                  <a:solidFill>
                    <a:srgbClr val="000000"/>
                  </a:solidFill>
                  <a:latin typeface="Arial"/>
                </a:rPr>
                <a:t>other</a:t>
              </a:r>
            </a:p>
          </p:txBody>
        </p:sp>
      </p:grpSp>
    </p:spTree>
    <p:extLst>
      <p:ext uri="{BB962C8B-B14F-4D97-AF65-F5344CB8AC3E}">
        <p14:creationId xmlns:p14="http://schemas.microsoft.com/office/powerpoint/2010/main" val="1149694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Picture 4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63104" y="5746851"/>
            <a:ext cx="2796738" cy="477091"/>
          </a:xfrm>
          <a:prstGeom prst="rect">
            <a:avLst/>
          </a:prstGeom>
        </p:spPr>
      </p:pic>
      <p:sp>
        <p:nvSpPr>
          <p:cNvPr id="3" name="Title 2"/>
          <p:cNvSpPr>
            <a:spLocks noGrp="1"/>
          </p:cNvSpPr>
          <p:nvPr>
            <p:ph type="title"/>
          </p:nvPr>
        </p:nvSpPr>
        <p:spPr>
          <a:xfrm>
            <a:off x="0" y="182461"/>
            <a:ext cx="12192000" cy="585994"/>
          </a:xfrm>
        </p:spPr>
        <p:txBody>
          <a:bodyPr/>
          <a:lstStyle/>
          <a:p>
            <a:r>
              <a:rPr lang="en-US" dirty="0"/>
              <a:t>MBSE Enablers</a:t>
            </a:r>
          </a:p>
        </p:txBody>
      </p:sp>
      <p:sp>
        <p:nvSpPr>
          <p:cNvPr id="4" name="Title 1"/>
          <p:cNvSpPr txBox="1">
            <a:spLocks/>
          </p:cNvSpPr>
          <p:nvPr/>
        </p:nvSpPr>
        <p:spPr bwMode="auto">
          <a:xfrm>
            <a:off x="694335" y="324861"/>
            <a:ext cx="9627577" cy="564257"/>
          </a:xfrm>
          <a:prstGeom prst="rect">
            <a:avLst/>
          </a:prstGeom>
          <a:noFill/>
          <a:ln w="9525">
            <a:noFill/>
            <a:miter lim="800000"/>
            <a:headEnd/>
            <a:tailEnd/>
          </a:ln>
        </p:spPr>
        <p:txBody>
          <a:bodyPr vert="horz" wrap="square" lIns="432000" tIns="228600" rIns="457200" bIns="0" numCol="1" anchor="ctr" anchorCtr="0" compatLnSpc="1">
            <a:prstTxWarp prst="textNoShape">
              <a:avLst/>
            </a:prstTxWarp>
            <a:normAutofit/>
          </a:bodyPr>
          <a:lstStyle>
            <a:lvl1pPr algn="l" defTabSz="885825" rtl="0" eaLnBrk="0" fontAlgn="base" hangingPunct="0">
              <a:lnSpc>
                <a:spcPts val="2600"/>
              </a:lnSpc>
              <a:spcBef>
                <a:spcPct val="0"/>
              </a:spcBef>
              <a:spcAft>
                <a:spcPct val="0"/>
              </a:spcAft>
              <a:defRPr sz="2400" b="1">
                <a:solidFill>
                  <a:schemeClr val="bg1"/>
                </a:solidFill>
                <a:latin typeface="+mj-lt"/>
                <a:ea typeface="+mj-ea"/>
                <a:cs typeface="+mj-cs"/>
              </a:defRPr>
            </a:lvl1pPr>
            <a:lvl2pPr algn="l" defTabSz="885825" rtl="0" eaLnBrk="0" fontAlgn="base" hangingPunct="0">
              <a:lnSpc>
                <a:spcPts val="2600"/>
              </a:lnSpc>
              <a:spcBef>
                <a:spcPct val="0"/>
              </a:spcBef>
              <a:spcAft>
                <a:spcPct val="0"/>
              </a:spcAft>
              <a:defRPr sz="2400" b="1">
                <a:solidFill>
                  <a:schemeClr val="bg1"/>
                </a:solidFill>
                <a:latin typeface="Arial" charset="0"/>
              </a:defRPr>
            </a:lvl2pPr>
            <a:lvl3pPr algn="l" defTabSz="885825" rtl="0" eaLnBrk="0" fontAlgn="base" hangingPunct="0">
              <a:lnSpc>
                <a:spcPts val="2600"/>
              </a:lnSpc>
              <a:spcBef>
                <a:spcPct val="0"/>
              </a:spcBef>
              <a:spcAft>
                <a:spcPct val="0"/>
              </a:spcAft>
              <a:defRPr sz="2400" b="1">
                <a:solidFill>
                  <a:schemeClr val="bg1"/>
                </a:solidFill>
                <a:latin typeface="Arial" charset="0"/>
              </a:defRPr>
            </a:lvl3pPr>
            <a:lvl4pPr algn="l" defTabSz="885825" rtl="0" eaLnBrk="0" fontAlgn="base" hangingPunct="0">
              <a:lnSpc>
                <a:spcPts val="2600"/>
              </a:lnSpc>
              <a:spcBef>
                <a:spcPct val="0"/>
              </a:spcBef>
              <a:spcAft>
                <a:spcPct val="0"/>
              </a:spcAft>
              <a:defRPr sz="2400" b="1">
                <a:solidFill>
                  <a:schemeClr val="bg1"/>
                </a:solidFill>
                <a:latin typeface="Arial" charset="0"/>
              </a:defRPr>
            </a:lvl4pPr>
            <a:lvl5pPr algn="l" defTabSz="885825" rtl="0" eaLnBrk="0" fontAlgn="base" hangingPunct="0">
              <a:lnSpc>
                <a:spcPts val="2600"/>
              </a:lnSpc>
              <a:spcBef>
                <a:spcPct val="0"/>
              </a:spcBef>
              <a:spcAft>
                <a:spcPct val="0"/>
              </a:spcAft>
              <a:defRPr sz="2400" b="1">
                <a:solidFill>
                  <a:schemeClr val="bg1"/>
                </a:solidFill>
                <a:latin typeface="Arial" charset="0"/>
              </a:defRPr>
            </a:lvl5pPr>
            <a:lvl6pPr marL="457200" algn="l" defTabSz="885825" rtl="0" eaLnBrk="0" fontAlgn="base" hangingPunct="0">
              <a:lnSpc>
                <a:spcPts val="2600"/>
              </a:lnSpc>
              <a:spcBef>
                <a:spcPct val="0"/>
              </a:spcBef>
              <a:spcAft>
                <a:spcPct val="0"/>
              </a:spcAft>
              <a:defRPr sz="2400" b="1">
                <a:solidFill>
                  <a:schemeClr val="bg1"/>
                </a:solidFill>
                <a:latin typeface="Arial" charset="0"/>
              </a:defRPr>
            </a:lvl6pPr>
            <a:lvl7pPr marL="914400" algn="l" defTabSz="885825" rtl="0" eaLnBrk="0" fontAlgn="base" hangingPunct="0">
              <a:lnSpc>
                <a:spcPts val="2600"/>
              </a:lnSpc>
              <a:spcBef>
                <a:spcPct val="0"/>
              </a:spcBef>
              <a:spcAft>
                <a:spcPct val="0"/>
              </a:spcAft>
              <a:defRPr sz="2400" b="1">
                <a:solidFill>
                  <a:schemeClr val="bg1"/>
                </a:solidFill>
                <a:latin typeface="Arial" charset="0"/>
              </a:defRPr>
            </a:lvl7pPr>
            <a:lvl8pPr marL="1371600" algn="l" defTabSz="885825" rtl="0" eaLnBrk="0" fontAlgn="base" hangingPunct="0">
              <a:lnSpc>
                <a:spcPts val="2600"/>
              </a:lnSpc>
              <a:spcBef>
                <a:spcPct val="0"/>
              </a:spcBef>
              <a:spcAft>
                <a:spcPct val="0"/>
              </a:spcAft>
              <a:defRPr sz="2400" b="1">
                <a:solidFill>
                  <a:schemeClr val="bg1"/>
                </a:solidFill>
                <a:latin typeface="Arial" charset="0"/>
              </a:defRPr>
            </a:lvl8pPr>
            <a:lvl9pPr marL="1828800" algn="l" defTabSz="885825" rtl="0" eaLnBrk="0" fontAlgn="base" hangingPunct="0">
              <a:lnSpc>
                <a:spcPts val="2600"/>
              </a:lnSpc>
              <a:spcBef>
                <a:spcPct val="0"/>
              </a:spcBef>
              <a:spcAft>
                <a:spcPct val="0"/>
              </a:spcAft>
              <a:defRPr sz="2400" b="1">
                <a:solidFill>
                  <a:schemeClr val="bg1"/>
                </a:solidFill>
                <a:latin typeface="Arial" charset="0"/>
              </a:defRPr>
            </a:lvl9pPr>
          </a:lstStyle>
          <a:p>
            <a:endParaRPr lang="en-US" sz="3600" kern="0" dirty="0"/>
          </a:p>
        </p:txBody>
      </p:sp>
      <p:sp>
        <p:nvSpPr>
          <p:cNvPr id="5" name="Date Placeholder 3"/>
          <p:cNvSpPr txBox="1">
            <a:spLocks/>
          </p:cNvSpPr>
          <p:nvPr/>
        </p:nvSpPr>
        <p:spPr>
          <a:xfrm>
            <a:off x="0" y="6356350"/>
            <a:ext cx="2844800" cy="365125"/>
          </a:xfrm>
          <a:prstGeom prst="rect">
            <a:avLst/>
          </a:prstGeom>
        </p:spPr>
        <p:txBody>
          <a:bodyPr/>
          <a:lstStyle>
            <a:defPPr>
              <a:defRPr lang="en-US"/>
            </a:defPPr>
            <a:lvl1pPr algn="l" rtl="0" fontAlgn="base">
              <a:spcBef>
                <a:spcPct val="0"/>
              </a:spcBef>
              <a:spcAft>
                <a:spcPct val="0"/>
              </a:spcAft>
              <a:defRPr sz="900" kern="1200">
                <a:solidFill>
                  <a:schemeClr val="tx1"/>
                </a:solidFill>
                <a:latin typeface="Arial" charset="0"/>
                <a:ea typeface="+mn-ea"/>
                <a:cs typeface="+mn-cs"/>
              </a:defRPr>
            </a:lvl1pPr>
            <a:lvl2pPr marL="457200" algn="l" rtl="0" fontAlgn="base">
              <a:spcBef>
                <a:spcPct val="0"/>
              </a:spcBef>
              <a:spcAft>
                <a:spcPct val="0"/>
              </a:spcAft>
              <a:defRPr sz="900" kern="1200">
                <a:solidFill>
                  <a:schemeClr val="tx1"/>
                </a:solidFill>
                <a:latin typeface="Arial" charset="0"/>
                <a:ea typeface="+mn-ea"/>
                <a:cs typeface="+mn-cs"/>
              </a:defRPr>
            </a:lvl2pPr>
            <a:lvl3pPr marL="914400" algn="l" rtl="0" fontAlgn="base">
              <a:spcBef>
                <a:spcPct val="0"/>
              </a:spcBef>
              <a:spcAft>
                <a:spcPct val="0"/>
              </a:spcAft>
              <a:defRPr sz="900" kern="1200">
                <a:solidFill>
                  <a:schemeClr val="tx1"/>
                </a:solidFill>
                <a:latin typeface="Arial" charset="0"/>
                <a:ea typeface="+mn-ea"/>
                <a:cs typeface="+mn-cs"/>
              </a:defRPr>
            </a:lvl3pPr>
            <a:lvl4pPr marL="1371600" algn="l" rtl="0" fontAlgn="base">
              <a:spcBef>
                <a:spcPct val="0"/>
              </a:spcBef>
              <a:spcAft>
                <a:spcPct val="0"/>
              </a:spcAft>
              <a:defRPr sz="900" kern="1200">
                <a:solidFill>
                  <a:schemeClr val="tx1"/>
                </a:solidFill>
                <a:latin typeface="Arial" charset="0"/>
                <a:ea typeface="+mn-ea"/>
                <a:cs typeface="+mn-cs"/>
              </a:defRPr>
            </a:lvl4pPr>
            <a:lvl5pPr marL="1828800" algn="l" rtl="0" fontAlgn="base">
              <a:spcBef>
                <a:spcPct val="0"/>
              </a:spcBef>
              <a:spcAft>
                <a:spcPct val="0"/>
              </a:spcAft>
              <a:defRPr sz="900" kern="1200">
                <a:solidFill>
                  <a:schemeClr val="tx1"/>
                </a:solidFill>
                <a:latin typeface="Arial" charset="0"/>
                <a:ea typeface="+mn-ea"/>
                <a:cs typeface="+mn-cs"/>
              </a:defRPr>
            </a:lvl5pPr>
            <a:lvl6pPr marL="2286000" algn="l" defTabSz="914400" rtl="0" eaLnBrk="1" latinLnBrk="0" hangingPunct="1">
              <a:defRPr sz="900" kern="1200">
                <a:solidFill>
                  <a:schemeClr val="tx1"/>
                </a:solidFill>
                <a:latin typeface="Arial" charset="0"/>
                <a:ea typeface="+mn-ea"/>
                <a:cs typeface="+mn-cs"/>
              </a:defRPr>
            </a:lvl6pPr>
            <a:lvl7pPr marL="2743200" algn="l" defTabSz="914400" rtl="0" eaLnBrk="1" latinLnBrk="0" hangingPunct="1">
              <a:defRPr sz="900" kern="1200">
                <a:solidFill>
                  <a:schemeClr val="tx1"/>
                </a:solidFill>
                <a:latin typeface="Arial" charset="0"/>
                <a:ea typeface="+mn-ea"/>
                <a:cs typeface="+mn-cs"/>
              </a:defRPr>
            </a:lvl7pPr>
            <a:lvl8pPr marL="3200400" algn="l" defTabSz="914400" rtl="0" eaLnBrk="1" latinLnBrk="0" hangingPunct="1">
              <a:defRPr sz="900" kern="1200">
                <a:solidFill>
                  <a:schemeClr val="tx1"/>
                </a:solidFill>
                <a:latin typeface="Arial" charset="0"/>
                <a:ea typeface="+mn-ea"/>
                <a:cs typeface="+mn-cs"/>
              </a:defRPr>
            </a:lvl8pPr>
            <a:lvl9pPr marL="3657600" algn="l" defTabSz="914400" rtl="0" eaLnBrk="1" latinLnBrk="0" hangingPunct="1">
              <a:defRPr sz="900" kern="1200">
                <a:solidFill>
                  <a:schemeClr val="tx1"/>
                </a:solidFill>
                <a:latin typeface="Arial" charset="0"/>
                <a:ea typeface="+mn-ea"/>
                <a:cs typeface="+mn-cs"/>
              </a:defRPr>
            </a:lvl9pPr>
          </a:lstStyle>
          <a:p>
            <a:r>
              <a:rPr lang="en-US" smtClean="0"/>
              <a:t>January 28, 2018</a:t>
            </a:r>
            <a:endParaRPr lang="en-US" dirty="0"/>
          </a:p>
        </p:txBody>
      </p:sp>
      <p:grpSp>
        <p:nvGrpSpPr>
          <p:cNvPr id="6" name="Group 5"/>
          <p:cNvGrpSpPr/>
          <p:nvPr/>
        </p:nvGrpSpPr>
        <p:grpSpPr>
          <a:xfrm>
            <a:off x="3554896" y="3809940"/>
            <a:ext cx="1664778" cy="1224555"/>
            <a:chOff x="7757286" y="1263316"/>
            <a:chExt cx="1664778" cy="1224555"/>
          </a:xfrm>
        </p:grpSpPr>
        <p:pic>
          <p:nvPicPr>
            <p:cNvPr id="7" name="Bild 7" descr="170328_Prostep_Logo_dunkelblau_rgb.png">
              <a:extLst>
                <a:ext uri="{FF2B5EF4-FFF2-40B4-BE49-F238E27FC236}">
                  <a16:creationId xmlns:a16="http://schemas.microsoft.com/office/drawing/2014/main" xmlns="" id="{7739213E-6440-4109-8C0A-DE49B356122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824938" y="1263316"/>
              <a:ext cx="1597126" cy="864252"/>
            </a:xfrm>
            <a:prstGeom prst="rect">
              <a:avLst/>
            </a:prstGeom>
          </p:spPr>
        </p:pic>
        <p:sp>
          <p:nvSpPr>
            <p:cNvPr id="8" name="Rectangle 7"/>
            <p:cNvSpPr/>
            <p:nvPr/>
          </p:nvSpPr>
          <p:spPr>
            <a:xfrm>
              <a:off x="7757286" y="2026206"/>
              <a:ext cx="1663440" cy="461665"/>
            </a:xfrm>
            <a:prstGeom prst="rect">
              <a:avLst/>
            </a:prstGeom>
          </p:spPr>
          <p:txBody>
            <a:bodyPr wrap="square">
              <a:spAutoFit/>
            </a:bodyPr>
            <a:lstStyle/>
            <a:p>
              <a:r>
                <a:rPr lang="en-US" sz="2400" b="1" dirty="0" err="1" smtClean="0">
                  <a:latin typeface="+mn-lt"/>
                  <a:cs typeface="Open Sans"/>
                </a:rPr>
                <a:t>SmartSE</a:t>
              </a:r>
              <a:r>
                <a:rPr lang="en-US" dirty="0" smtClean="0"/>
                <a:t> </a:t>
              </a:r>
              <a:endParaRPr lang="en-US" dirty="0"/>
            </a:p>
          </p:txBody>
        </p:sp>
      </p:grpSp>
      <p:grpSp>
        <p:nvGrpSpPr>
          <p:cNvPr id="9" name="Group 8"/>
          <p:cNvGrpSpPr/>
          <p:nvPr/>
        </p:nvGrpSpPr>
        <p:grpSpPr>
          <a:xfrm>
            <a:off x="328435" y="1379514"/>
            <a:ext cx="2775119" cy="1185199"/>
            <a:chOff x="108628" y="1335554"/>
            <a:chExt cx="2775119" cy="1185199"/>
          </a:xfrm>
        </p:grpSpPr>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7891" y="1335554"/>
              <a:ext cx="1946671" cy="885761"/>
            </a:xfrm>
            <a:prstGeom prst="rect">
              <a:avLst/>
            </a:prstGeom>
            <a:ln>
              <a:solidFill>
                <a:schemeClr val="tx1"/>
              </a:solidFill>
            </a:ln>
          </p:spPr>
        </p:pic>
        <p:sp>
          <p:nvSpPr>
            <p:cNvPr id="11" name="Rectangle 10"/>
            <p:cNvSpPr/>
            <p:nvPr/>
          </p:nvSpPr>
          <p:spPr>
            <a:xfrm>
              <a:off x="108628" y="2151421"/>
              <a:ext cx="2775119" cy="369332"/>
            </a:xfrm>
            <a:prstGeom prst="rect">
              <a:avLst/>
            </a:prstGeom>
          </p:spPr>
          <p:txBody>
            <a:bodyPr wrap="none">
              <a:spAutoFit/>
            </a:bodyPr>
            <a:lstStyle/>
            <a:p>
              <a:r>
                <a:rPr lang="en-US" sz="1800" b="1" kern="0" dirty="0">
                  <a:solidFill>
                    <a:srgbClr val="000000"/>
                  </a:solidFill>
                  <a:latin typeface="Arial"/>
                </a:rPr>
                <a:t>A&amp;D PLM Action Group</a:t>
              </a:r>
              <a:endParaRPr lang="en-US" sz="700" dirty="0"/>
            </a:p>
          </p:txBody>
        </p:sp>
      </p:grpSp>
      <p:grpSp>
        <p:nvGrpSpPr>
          <p:cNvPr id="12" name="Group 11"/>
          <p:cNvGrpSpPr/>
          <p:nvPr/>
        </p:nvGrpSpPr>
        <p:grpSpPr>
          <a:xfrm>
            <a:off x="5885402" y="3217873"/>
            <a:ext cx="2113849" cy="1145117"/>
            <a:chOff x="8840946" y="3475845"/>
            <a:chExt cx="2113849" cy="1145117"/>
          </a:xfrm>
        </p:grpSpPr>
        <p:pic>
          <p:nvPicPr>
            <p:cNvPr id="13" name="Picture 3" descr="C:\Users\Jack\Downloads\PDES logo.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851473" y="3475845"/>
              <a:ext cx="2103322" cy="801842"/>
            </a:xfrm>
            <a:prstGeom prst="rect">
              <a:avLst/>
            </a:prstGeom>
            <a:noFill/>
            <a:ln>
              <a:noFill/>
            </a:ln>
            <a:effectLst>
              <a:outerShdw blurRad="50800" dist="76200" dir="2700000" algn="tl" rotWithShape="0">
                <a:prstClr val="black">
                  <a:alpha val="40000"/>
                </a:prstClr>
              </a:outerShdw>
            </a:effectLst>
            <a:scene3d>
              <a:camera prst="orthographicFront"/>
              <a:lightRig rig="threePt" dir="t"/>
            </a:scene3d>
            <a:sp3d>
              <a:bevelT/>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3"/>
            <p:cNvSpPr/>
            <p:nvPr/>
          </p:nvSpPr>
          <p:spPr>
            <a:xfrm>
              <a:off x="8840946" y="4220852"/>
              <a:ext cx="2109873" cy="400110"/>
            </a:xfrm>
            <a:prstGeom prst="rect">
              <a:avLst/>
            </a:prstGeom>
          </p:spPr>
          <p:txBody>
            <a:bodyPr wrap="none">
              <a:spAutoFit/>
            </a:bodyPr>
            <a:lstStyle/>
            <a:p>
              <a:r>
                <a:rPr lang="en-US" sz="2000" b="1" kern="0" dirty="0">
                  <a:solidFill>
                    <a:srgbClr val="000000"/>
                  </a:solidFill>
                  <a:latin typeface="Arial"/>
                </a:rPr>
                <a:t>MBSE for PDES</a:t>
              </a:r>
              <a:endParaRPr lang="en-US" sz="800" dirty="0"/>
            </a:p>
          </p:txBody>
        </p:sp>
      </p:grpSp>
      <p:grpSp>
        <p:nvGrpSpPr>
          <p:cNvPr id="15" name="Group 14"/>
          <p:cNvGrpSpPr/>
          <p:nvPr/>
        </p:nvGrpSpPr>
        <p:grpSpPr>
          <a:xfrm>
            <a:off x="599079" y="4633431"/>
            <a:ext cx="2364750" cy="1202222"/>
            <a:chOff x="661829" y="2720909"/>
            <a:chExt cx="2364750" cy="1202222"/>
          </a:xfrm>
        </p:grpSpPr>
        <p:pic>
          <p:nvPicPr>
            <p:cNvPr id="16" name="Picture 1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7883" y="2720909"/>
              <a:ext cx="2227654" cy="873000"/>
            </a:xfrm>
            <a:prstGeom prst="rect">
              <a:avLst/>
            </a:prstGeom>
          </p:spPr>
        </p:pic>
        <p:sp>
          <p:nvSpPr>
            <p:cNvPr id="17" name="Rectangle 16"/>
            <p:cNvSpPr/>
            <p:nvPr/>
          </p:nvSpPr>
          <p:spPr>
            <a:xfrm>
              <a:off x="661829" y="3523021"/>
              <a:ext cx="2364750" cy="400110"/>
            </a:xfrm>
            <a:prstGeom prst="rect">
              <a:avLst/>
            </a:prstGeom>
          </p:spPr>
          <p:txBody>
            <a:bodyPr wrap="none">
              <a:spAutoFit/>
            </a:bodyPr>
            <a:lstStyle/>
            <a:p>
              <a:r>
                <a:rPr lang="en-US" sz="2000" b="1" kern="0" dirty="0">
                  <a:solidFill>
                    <a:srgbClr val="000000"/>
                  </a:solidFill>
                  <a:latin typeface="Arial"/>
                </a:rPr>
                <a:t>LOTAR for MBSE </a:t>
              </a:r>
              <a:endParaRPr lang="en-US" sz="800" dirty="0"/>
            </a:p>
          </p:txBody>
        </p:sp>
      </p:grpSp>
      <p:grpSp>
        <p:nvGrpSpPr>
          <p:cNvPr id="18" name="Group 17"/>
          <p:cNvGrpSpPr/>
          <p:nvPr/>
        </p:nvGrpSpPr>
        <p:grpSpPr>
          <a:xfrm>
            <a:off x="3420222" y="1315897"/>
            <a:ext cx="3385266" cy="1468026"/>
            <a:chOff x="2807574" y="1507921"/>
            <a:chExt cx="3385266" cy="1468026"/>
          </a:xfrm>
        </p:grpSpPr>
        <p:grpSp>
          <p:nvGrpSpPr>
            <p:cNvPr id="19" name="Group 18"/>
            <p:cNvGrpSpPr/>
            <p:nvPr/>
          </p:nvGrpSpPr>
          <p:grpSpPr>
            <a:xfrm>
              <a:off x="4046510" y="1707753"/>
              <a:ext cx="1641302" cy="792834"/>
              <a:chOff x="8602770" y="2103976"/>
              <a:chExt cx="1642159" cy="793251"/>
            </a:xfrm>
          </p:grpSpPr>
          <p:sp>
            <p:nvSpPr>
              <p:cNvPr id="22" name="Oval 21"/>
              <p:cNvSpPr/>
              <p:nvPr/>
            </p:nvSpPr>
            <p:spPr>
              <a:xfrm>
                <a:off x="8602770" y="2103976"/>
                <a:ext cx="1642159" cy="793251"/>
              </a:xfrm>
              <a:prstGeom prst="ellipse">
                <a:avLst/>
              </a:prstGeom>
              <a:solidFill>
                <a:schemeClr val="bg1"/>
              </a:solidFill>
              <a:effectLst>
                <a:outerShdw blurRad="40000" dist="63500" dir="5400000" rotWithShape="0">
                  <a:srgbClr val="000000">
                    <a:alpha val="35000"/>
                  </a:srgbClr>
                </a:outerShdw>
              </a:effectLst>
              <a:scene3d>
                <a:camera prst="orthographicFront"/>
                <a:lightRig rig="threePt" dir="t"/>
              </a:scene3d>
              <a:sp3d>
                <a:bevelT prst="slope"/>
              </a:sp3d>
            </p:spPr>
            <p:style>
              <a:lnRef idx="1">
                <a:schemeClr val="accent1"/>
              </a:lnRef>
              <a:fillRef idx="3">
                <a:schemeClr val="accent1"/>
              </a:fillRef>
              <a:effectRef idx="2">
                <a:schemeClr val="accent1"/>
              </a:effectRef>
              <a:fontRef idx="minor">
                <a:schemeClr val="lt1"/>
              </a:fontRef>
            </p:style>
            <p:txBody>
              <a:bodyPr rtlCol="0" anchor="ctr"/>
              <a:lstStyle/>
              <a:p>
                <a:pPr algn="ctr" defTabSz="456971"/>
                <a:endParaRPr lang="en-US" sz="1799" dirty="0">
                  <a:solidFill>
                    <a:prstClr val="white"/>
                  </a:solidFill>
                </a:endParaRPr>
              </a:p>
            </p:txBody>
          </p:sp>
          <p:sp>
            <p:nvSpPr>
              <p:cNvPr id="23" name="TextBox 22"/>
              <p:cNvSpPr txBox="1"/>
              <p:nvPr/>
            </p:nvSpPr>
            <p:spPr>
              <a:xfrm>
                <a:off x="8634760" y="2108973"/>
                <a:ext cx="1585003" cy="78444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defTabSz="456971"/>
                <a:r>
                  <a:rPr lang="en-US" sz="1499" b="1" dirty="0">
                    <a:solidFill>
                      <a:schemeClr val="accent1">
                        <a:lumMod val="50000"/>
                      </a:schemeClr>
                    </a:solidFill>
                  </a:rPr>
                  <a:t>PDES, Inc. </a:t>
                </a:r>
                <a:br>
                  <a:rPr lang="en-US" sz="1499" b="1" dirty="0">
                    <a:solidFill>
                      <a:schemeClr val="accent1">
                        <a:lumMod val="50000"/>
                      </a:schemeClr>
                    </a:solidFill>
                  </a:rPr>
                </a:br>
                <a:r>
                  <a:rPr lang="en-US" sz="1499" b="1" dirty="0">
                    <a:solidFill>
                      <a:schemeClr val="accent1">
                        <a:lumMod val="50000"/>
                      </a:schemeClr>
                    </a:solidFill>
                  </a:rPr>
                  <a:t>Model-Based</a:t>
                </a:r>
              </a:p>
              <a:p>
                <a:pPr algn="ctr" defTabSz="456971"/>
                <a:r>
                  <a:rPr lang="en-US" sz="1499" b="1" dirty="0">
                    <a:solidFill>
                      <a:schemeClr val="accent1">
                        <a:lumMod val="50000"/>
                      </a:schemeClr>
                    </a:solidFill>
                  </a:rPr>
                  <a:t>Sys Eng.</a:t>
                </a:r>
              </a:p>
            </p:txBody>
          </p:sp>
        </p:grpSp>
        <p:sp>
          <p:nvSpPr>
            <p:cNvPr id="20" name="TextBox 19"/>
            <p:cNvSpPr txBox="1"/>
            <p:nvPr/>
          </p:nvSpPr>
          <p:spPr>
            <a:xfrm>
              <a:off x="2960468" y="2575837"/>
              <a:ext cx="3232372" cy="400110"/>
            </a:xfrm>
            <a:prstGeom prst="rect">
              <a:avLst/>
            </a:prstGeom>
            <a:noFill/>
          </p:spPr>
          <p:txBody>
            <a:bodyPr wrap="square" rtlCol="0">
              <a:spAutoFit/>
            </a:bodyPr>
            <a:lstStyle/>
            <a:p>
              <a:r>
                <a:rPr lang="en-US" sz="2000" b="1" kern="0" dirty="0">
                  <a:solidFill>
                    <a:srgbClr val="000000"/>
                  </a:solidFill>
                  <a:latin typeface="Arial"/>
                </a:rPr>
                <a:t>INCOSE – PDES </a:t>
              </a:r>
              <a:r>
                <a:rPr lang="en-US" sz="2000" b="1" kern="0" dirty="0" err="1">
                  <a:solidFill>
                    <a:srgbClr val="000000"/>
                  </a:solidFill>
                  <a:latin typeface="Arial"/>
                </a:rPr>
                <a:t>MoU</a:t>
              </a:r>
              <a:endParaRPr lang="en-US" sz="2000" b="1" kern="0" dirty="0">
                <a:solidFill>
                  <a:srgbClr val="000000"/>
                </a:solidFill>
                <a:latin typeface="Arial"/>
              </a:endParaRPr>
            </a:p>
          </p:txBody>
        </p:sp>
        <p:pic>
          <p:nvPicPr>
            <p:cNvPr id="21" name="Picture 20" descr="logo-IW.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807574" y="1507921"/>
              <a:ext cx="1490625" cy="1182066"/>
            </a:xfrm>
            <a:prstGeom prst="rect">
              <a:avLst/>
            </a:prstGeom>
          </p:spPr>
        </p:pic>
      </p:grpSp>
      <p:grpSp>
        <p:nvGrpSpPr>
          <p:cNvPr id="24" name="Group 23"/>
          <p:cNvGrpSpPr/>
          <p:nvPr/>
        </p:nvGrpSpPr>
        <p:grpSpPr>
          <a:xfrm>
            <a:off x="9197399" y="1345438"/>
            <a:ext cx="2132026" cy="1071323"/>
            <a:chOff x="7459077" y="2468224"/>
            <a:chExt cx="2132026" cy="1071323"/>
          </a:xfrm>
        </p:grpSpPr>
        <p:pic>
          <p:nvPicPr>
            <p:cNvPr id="25" name="Image 21">
              <a:extLst>
                <a:ext uri="{FF2B5EF4-FFF2-40B4-BE49-F238E27FC236}">
                  <a16:creationId xmlns:a16="http://schemas.microsoft.com/office/drawing/2014/main" xmlns="" id="{8A36836F-8749-46DF-9F34-5EAB4E57DB97}"/>
                </a:ext>
              </a:extLst>
            </p:cNvPr>
            <p:cNvPicPr>
              <a:picLocks noChangeAspect="1"/>
            </p:cNvPicPr>
            <p:nvPr/>
          </p:nvPicPr>
          <p:blipFill>
            <a:blip r:embed="rId8" cstate="screen">
              <a:extLst>
                <a:ext uri="{28A0092B-C50C-407E-A947-70E740481C1C}">
                  <a14:useLocalDpi xmlns:a14="http://schemas.microsoft.com/office/drawing/2010/main"/>
                </a:ext>
              </a:extLst>
            </a:blip>
            <a:srcRect/>
            <a:stretch>
              <a:fillRect/>
            </a:stretch>
          </p:blipFill>
          <p:spPr bwMode="auto">
            <a:xfrm>
              <a:off x="7459077" y="2468224"/>
              <a:ext cx="2132026" cy="828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25"/>
            <p:cNvSpPr/>
            <p:nvPr/>
          </p:nvSpPr>
          <p:spPr>
            <a:xfrm>
              <a:off x="7471168" y="3029727"/>
              <a:ext cx="2108269" cy="509820"/>
            </a:xfrm>
            <a:prstGeom prst="rect">
              <a:avLst/>
            </a:prstGeom>
          </p:spPr>
          <p:txBody>
            <a:bodyPr wrap="none">
              <a:spAutoFit/>
            </a:bodyPr>
            <a:lstStyle/>
            <a:p>
              <a:pPr algn="ctr">
                <a:lnSpc>
                  <a:spcPts val="1600"/>
                </a:lnSpc>
              </a:pPr>
              <a:r>
                <a:rPr lang="en-US" sz="2000" b="1" kern="0" dirty="0" smtClean="0">
                  <a:solidFill>
                    <a:srgbClr val="000000"/>
                  </a:solidFill>
                  <a:latin typeface="Arial"/>
                </a:rPr>
                <a:t>Standardization</a:t>
              </a:r>
              <a:br>
                <a:rPr lang="en-US" sz="2000" b="1" kern="0" dirty="0" smtClean="0">
                  <a:solidFill>
                    <a:srgbClr val="000000"/>
                  </a:solidFill>
                  <a:latin typeface="Arial"/>
                </a:rPr>
              </a:br>
              <a:r>
                <a:rPr lang="en-US" sz="2000" b="1" kern="0" dirty="0" smtClean="0">
                  <a:solidFill>
                    <a:srgbClr val="000000"/>
                  </a:solidFill>
                  <a:latin typeface="Arial"/>
                </a:rPr>
                <a:t> Days </a:t>
              </a:r>
              <a:endParaRPr lang="en-US" sz="800" dirty="0"/>
            </a:p>
          </p:txBody>
        </p:sp>
      </p:grpSp>
      <p:grpSp>
        <p:nvGrpSpPr>
          <p:cNvPr id="27" name="Group 26"/>
          <p:cNvGrpSpPr/>
          <p:nvPr/>
        </p:nvGrpSpPr>
        <p:grpSpPr>
          <a:xfrm>
            <a:off x="9509353" y="4388624"/>
            <a:ext cx="2129081" cy="1669967"/>
            <a:chOff x="9270727" y="4388624"/>
            <a:chExt cx="2085325" cy="1669967"/>
          </a:xfrm>
        </p:grpSpPr>
        <p:pic>
          <p:nvPicPr>
            <p:cNvPr id="28" name="Picture 27" descr="logo-IW.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496064" y="4652692"/>
              <a:ext cx="1490625" cy="1182066"/>
            </a:xfrm>
            <a:prstGeom prst="rect">
              <a:avLst/>
            </a:prstGeom>
          </p:spPr>
        </p:pic>
        <p:sp>
          <p:nvSpPr>
            <p:cNvPr id="29" name="TextBox 28"/>
            <p:cNvSpPr txBox="1"/>
            <p:nvPr/>
          </p:nvSpPr>
          <p:spPr>
            <a:xfrm>
              <a:off x="9383937" y="5689259"/>
              <a:ext cx="1972115" cy="369332"/>
            </a:xfrm>
            <a:prstGeom prst="rect">
              <a:avLst/>
            </a:prstGeom>
            <a:noFill/>
          </p:spPr>
          <p:txBody>
            <a:bodyPr wrap="square" rtlCol="0">
              <a:spAutoFit/>
            </a:bodyPr>
            <a:lstStyle/>
            <a:p>
              <a:r>
                <a:rPr lang="en-US" sz="1800" b="1" kern="0" dirty="0">
                  <a:solidFill>
                    <a:srgbClr val="000000"/>
                  </a:solidFill>
                  <a:latin typeface="Arial"/>
                </a:rPr>
                <a:t>a</a:t>
              </a:r>
              <a:r>
                <a:rPr lang="en-US" sz="1800" b="1" kern="0" dirty="0" smtClean="0">
                  <a:solidFill>
                    <a:srgbClr val="000000"/>
                  </a:solidFill>
                  <a:latin typeface="Arial"/>
                </a:rPr>
                <a:t>nd DEIX WGs</a:t>
              </a:r>
              <a:endParaRPr lang="en-US" sz="1800" b="1" kern="0" dirty="0">
                <a:solidFill>
                  <a:srgbClr val="000000"/>
                </a:solidFill>
                <a:latin typeface="Arial"/>
              </a:endParaRPr>
            </a:p>
          </p:txBody>
        </p:sp>
        <p:sp>
          <p:nvSpPr>
            <p:cNvPr id="30" name="TextBox 29"/>
            <p:cNvSpPr txBox="1"/>
            <p:nvPr/>
          </p:nvSpPr>
          <p:spPr>
            <a:xfrm>
              <a:off x="9270727" y="4388624"/>
              <a:ext cx="1915627" cy="369332"/>
            </a:xfrm>
            <a:prstGeom prst="rect">
              <a:avLst/>
            </a:prstGeom>
            <a:noFill/>
          </p:spPr>
          <p:txBody>
            <a:bodyPr wrap="square" rtlCol="0">
              <a:spAutoFit/>
            </a:bodyPr>
            <a:lstStyle/>
            <a:p>
              <a:r>
                <a:rPr lang="en-US" sz="1800" b="1" kern="0" dirty="0" smtClean="0">
                  <a:solidFill>
                    <a:srgbClr val="000000"/>
                  </a:solidFill>
                  <a:latin typeface="Arial"/>
                </a:rPr>
                <a:t>INCOSE TIMLM</a:t>
              </a:r>
              <a:endParaRPr lang="en-US" sz="1800" b="1" kern="0" dirty="0">
                <a:solidFill>
                  <a:srgbClr val="000000"/>
                </a:solidFill>
                <a:latin typeface="Arial"/>
              </a:endParaRPr>
            </a:p>
          </p:txBody>
        </p:sp>
      </p:grpSp>
      <p:pic>
        <p:nvPicPr>
          <p:cNvPr id="31" name="Picture 3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69664" y="2880732"/>
            <a:ext cx="1312457" cy="1314393"/>
          </a:xfrm>
          <a:prstGeom prst="rect">
            <a:avLst/>
          </a:prstGeom>
        </p:spPr>
      </p:pic>
      <p:grpSp>
        <p:nvGrpSpPr>
          <p:cNvPr id="32" name="Group 31"/>
          <p:cNvGrpSpPr/>
          <p:nvPr/>
        </p:nvGrpSpPr>
        <p:grpSpPr>
          <a:xfrm>
            <a:off x="8818225" y="2665755"/>
            <a:ext cx="2056746" cy="1325152"/>
            <a:chOff x="9412585" y="4741443"/>
            <a:chExt cx="2056746" cy="1325152"/>
          </a:xfrm>
        </p:grpSpPr>
        <p:pic>
          <p:nvPicPr>
            <p:cNvPr id="33" name="Picture 3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412585" y="4741443"/>
              <a:ext cx="2056746" cy="1325152"/>
            </a:xfrm>
            <a:prstGeom prst="rect">
              <a:avLst/>
            </a:prstGeom>
            <a:effectLst/>
          </p:spPr>
        </p:pic>
        <p:sp>
          <p:nvSpPr>
            <p:cNvPr id="34" name="Rectangle 33"/>
            <p:cNvSpPr/>
            <p:nvPr/>
          </p:nvSpPr>
          <p:spPr>
            <a:xfrm>
              <a:off x="10184752" y="5160263"/>
              <a:ext cx="731520" cy="155448"/>
            </a:xfrm>
            <a:prstGeom prst="rect">
              <a:avLst/>
            </a:prstGeom>
            <a:solidFill>
              <a:schemeClr val="bg1"/>
            </a:solidFill>
          </p:spPr>
          <p:txBody>
            <a:bodyPr wrap="square" tIns="0" bIns="237744">
              <a:noAutofit/>
            </a:bodyPr>
            <a:lstStyle/>
            <a:p>
              <a:r>
                <a:rPr lang="en-US" sz="1600" b="1" kern="0" dirty="0" smtClean="0">
                  <a:solidFill>
                    <a:srgbClr val="25AADF"/>
                  </a:solidFill>
                  <a:latin typeface="Microsoft Sans Serif" panose="020B0604020202020204" pitchFamily="34" charset="0"/>
                  <a:ea typeface="Microsoft Sans Serif" panose="020B0604020202020204" pitchFamily="34" charset="0"/>
                  <a:cs typeface="Microsoft Sans Serif" panose="020B0604020202020204" pitchFamily="34" charset="0"/>
                </a:rPr>
                <a:t>2020</a:t>
              </a:r>
              <a:endParaRPr lang="en-US" sz="1600" dirty="0">
                <a:solidFill>
                  <a:srgbClr val="25AADF"/>
                </a:solidFill>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grpSp>
      <p:grpSp>
        <p:nvGrpSpPr>
          <p:cNvPr id="35" name="Group 34"/>
          <p:cNvGrpSpPr/>
          <p:nvPr/>
        </p:nvGrpSpPr>
        <p:grpSpPr>
          <a:xfrm>
            <a:off x="4796227" y="4694188"/>
            <a:ext cx="1854995" cy="1632347"/>
            <a:chOff x="4796227" y="4694188"/>
            <a:chExt cx="1854995" cy="1632347"/>
          </a:xfrm>
        </p:grpSpPr>
        <p:pic>
          <p:nvPicPr>
            <p:cNvPr id="36" name="Picture 35"/>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983480" y="4694188"/>
              <a:ext cx="1600962" cy="1357616"/>
            </a:xfrm>
            <a:prstGeom prst="rect">
              <a:avLst/>
            </a:prstGeom>
          </p:spPr>
        </p:pic>
        <p:sp>
          <p:nvSpPr>
            <p:cNvPr id="37" name="Rectangle 36"/>
            <p:cNvSpPr/>
            <p:nvPr/>
          </p:nvSpPr>
          <p:spPr>
            <a:xfrm>
              <a:off x="4796227" y="5926425"/>
              <a:ext cx="1854995" cy="400110"/>
            </a:xfrm>
            <a:prstGeom prst="rect">
              <a:avLst/>
            </a:prstGeom>
          </p:spPr>
          <p:txBody>
            <a:bodyPr wrap="none">
              <a:spAutoFit/>
            </a:bodyPr>
            <a:lstStyle/>
            <a:p>
              <a:r>
                <a:rPr lang="en-US" sz="2000" b="1" kern="0" dirty="0" smtClean="0">
                  <a:solidFill>
                    <a:srgbClr val="000000"/>
                  </a:solidFill>
                  <a:latin typeface="Arial"/>
                </a:rPr>
                <a:t>SE Handbook</a:t>
              </a:r>
              <a:endParaRPr lang="en-US" dirty="0"/>
            </a:p>
          </p:txBody>
        </p:sp>
      </p:grpSp>
      <p:pic>
        <p:nvPicPr>
          <p:cNvPr id="38" name="Picture 37"/>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228032" y="4824168"/>
            <a:ext cx="2095500" cy="533400"/>
          </a:xfrm>
          <a:prstGeom prst="rect">
            <a:avLst/>
          </a:prstGeom>
        </p:spPr>
      </p:pic>
      <p:pic>
        <p:nvPicPr>
          <p:cNvPr id="39" name="Picture 38"/>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4561579" y="3951229"/>
            <a:ext cx="685859" cy="434378"/>
          </a:xfrm>
          <a:prstGeom prst="rect">
            <a:avLst/>
          </a:prstGeom>
        </p:spPr>
      </p:pic>
      <p:sp>
        <p:nvSpPr>
          <p:cNvPr id="40" name="Rectangle 39"/>
          <p:cNvSpPr/>
          <p:nvPr/>
        </p:nvSpPr>
        <p:spPr>
          <a:xfrm>
            <a:off x="7565606" y="6389293"/>
            <a:ext cx="2787943" cy="369332"/>
          </a:xfrm>
          <a:prstGeom prst="rect">
            <a:avLst/>
          </a:prstGeom>
        </p:spPr>
        <p:txBody>
          <a:bodyPr wrap="none">
            <a:spAutoFit/>
          </a:bodyPr>
          <a:lstStyle/>
          <a:p>
            <a:r>
              <a:rPr lang="en-US" b="1" dirty="0">
                <a:hlinkClick r:id="rId14"/>
              </a:rPr>
              <a:t>Tool Integration - Model Lifecycle </a:t>
            </a:r>
            <a:r>
              <a:rPr lang="en-US" b="1" dirty="0" smtClean="0">
                <a:hlinkClick r:id="rId14"/>
              </a:rPr>
              <a:t>Management </a:t>
            </a:r>
            <a:endParaRPr lang="en-US" b="1" dirty="0">
              <a:hlinkClick r:id="rId14"/>
            </a:endParaRPr>
          </a:p>
          <a:p>
            <a:r>
              <a:rPr lang="en-US" dirty="0" smtClean="0">
                <a:solidFill>
                  <a:srgbClr val="000000"/>
                </a:solidFill>
                <a:hlinkClick r:id="rId15"/>
              </a:rPr>
              <a:t>Digital </a:t>
            </a:r>
            <a:r>
              <a:rPr lang="en-US" dirty="0">
                <a:solidFill>
                  <a:srgbClr val="000000"/>
                </a:solidFill>
                <a:hlinkClick r:id="rId15"/>
              </a:rPr>
              <a:t>Engineering Information Exchange</a:t>
            </a:r>
            <a:endParaRPr lang="en-US" dirty="0"/>
          </a:p>
        </p:txBody>
      </p:sp>
      <p:pic>
        <p:nvPicPr>
          <p:cNvPr id="42" name="Picture 41"/>
          <p:cNvPicPr>
            <a:picLocks noChangeAspect="1"/>
          </p:cNvPicPr>
          <p:nvPr/>
        </p:nvPicPr>
        <p:blipFill rotWithShape="1">
          <a:blip r:embed="rId16">
            <a:extLst>
              <a:ext uri="{28A0092B-C50C-407E-A947-70E740481C1C}">
                <a14:useLocalDpi xmlns:a14="http://schemas.microsoft.com/office/drawing/2010/main" val="0"/>
              </a:ext>
            </a:extLst>
          </a:blip>
          <a:srcRect l="23511" t="27173" r="25397" b="25147"/>
          <a:stretch/>
        </p:blipFill>
        <p:spPr>
          <a:xfrm>
            <a:off x="6979608" y="1777885"/>
            <a:ext cx="1513490" cy="735725"/>
          </a:xfrm>
          <a:prstGeom prst="rect">
            <a:avLst/>
          </a:prstGeom>
        </p:spPr>
      </p:pic>
      <p:pic>
        <p:nvPicPr>
          <p:cNvPr id="43" name="Picture 42"/>
          <p:cNvPicPr>
            <a:picLocks noChangeAspect="1"/>
          </p:cNvPicPr>
          <p:nvPr/>
        </p:nvPicPr>
        <p:blipFill rotWithShape="1">
          <a:blip r:embed="rId17">
            <a:extLst>
              <a:ext uri="{28A0092B-C50C-407E-A947-70E740481C1C}">
                <a14:useLocalDpi xmlns:a14="http://schemas.microsoft.com/office/drawing/2010/main" val="0"/>
              </a:ext>
            </a:extLst>
          </a:blip>
          <a:srcRect l="3502" t="8518" r="7439" b="9111"/>
          <a:stretch/>
        </p:blipFill>
        <p:spPr>
          <a:xfrm>
            <a:off x="2861222" y="2939329"/>
            <a:ext cx="2062480" cy="934720"/>
          </a:xfrm>
          <a:prstGeom prst="rect">
            <a:avLst/>
          </a:prstGeom>
        </p:spPr>
      </p:pic>
      <p:pic>
        <p:nvPicPr>
          <p:cNvPr id="44" name="Picture 43"/>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3420222" y="5318120"/>
            <a:ext cx="1117975" cy="1043443"/>
          </a:xfrm>
          <a:prstGeom prst="rect">
            <a:avLst/>
          </a:prstGeom>
        </p:spPr>
      </p:pic>
    </p:spTree>
    <p:extLst>
      <p:ext uri="{BB962C8B-B14F-4D97-AF65-F5344CB8AC3E}">
        <p14:creationId xmlns:p14="http://schemas.microsoft.com/office/powerpoint/2010/main" val="3957319350"/>
      </p:ext>
    </p:extLst>
  </p:cSld>
  <p:clrMapOvr>
    <a:masterClrMapping/>
  </p:clrMapOvr>
  <p:timing>
    <p:tnLst>
      <p:par>
        <p:cTn id="1" dur="indefinite" restart="never" nodeType="tmRoot"/>
      </p:par>
    </p:tnLst>
  </p:timing>
</p:sld>
</file>

<file path=ppt/theme/theme1.xml><?xml version="1.0" encoding="utf-8"?>
<a:theme xmlns:a="http://schemas.openxmlformats.org/drawingml/2006/main" name="ssd4mt04">
  <a:themeElements>
    <a:clrScheme name="ssd4mt04 1">
      <a:dk1>
        <a:srgbClr val="000000"/>
      </a:dk1>
      <a:lt1>
        <a:srgbClr val="FFFFFF"/>
      </a:lt1>
      <a:dk2>
        <a:srgbClr val="006B3F"/>
      </a:dk2>
      <a:lt2>
        <a:srgbClr val="A6A49E"/>
      </a:lt2>
      <a:accent1>
        <a:srgbClr val="A32638"/>
      </a:accent1>
      <a:accent2>
        <a:srgbClr val="0038A8"/>
      </a:accent2>
      <a:accent3>
        <a:srgbClr val="FFFFFF"/>
      </a:accent3>
      <a:accent4>
        <a:srgbClr val="000000"/>
      </a:accent4>
      <a:accent5>
        <a:srgbClr val="CEACAE"/>
      </a:accent5>
      <a:accent6>
        <a:srgbClr val="003298"/>
      </a:accent6>
      <a:hlink>
        <a:srgbClr val="3A75C4"/>
      </a:hlink>
      <a:folHlink>
        <a:srgbClr val="7F6689"/>
      </a:folHlink>
    </a:clrScheme>
    <a:fontScheme name="ssd4mt04">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rgbClr val="000000"/>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9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solidFill>
            <a:srgbClr val="000000"/>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900" b="0" i="0" u="none" strike="noStrike" cap="none" normalizeH="0" baseline="0" smtClean="0">
            <a:ln>
              <a:noFill/>
            </a:ln>
            <a:solidFill>
              <a:schemeClr val="tx1"/>
            </a:solidFill>
            <a:effectLst/>
            <a:latin typeface="Arial" charset="0"/>
          </a:defRPr>
        </a:defPPr>
      </a:lstStyle>
    </a:lnDef>
  </a:objectDefaults>
  <a:extraClrSchemeLst>
    <a:extraClrScheme>
      <a:clrScheme name="ssd4mt04 1">
        <a:dk1>
          <a:srgbClr val="000000"/>
        </a:dk1>
        <a:lt1>
          <a:srgbClr val="FFFFFF"/>
        </a:lt1>
        <a:dk2>
          <a:srgbClr val="006B3F"/>
        </a:dk2>
        <a:lt2>
          <a:srgbClr val="A6A49E"/>
        </a:lt2>
        <a:accent1>
          <a:srgbClr val="A32638"/>
        </a:accent1>
        <a:accent2>
          <a:srgbClr val="0038A8"/>
        </a:accent2>
        <a:accent3>
          <a:srgbClr val="FFFFFF"/>
        </a:accent3>
        <a:accent4>
          <a:srgbClr val="000000"/>
        </a:accent4>
        <a:accent5>
          <a:srgbClr val="CEACAE"/>
        </a:accent5>
        <a:accent6>
          <a:srgbClr val="003298"/>
        </a:accent6>
        <a:hlink>
          <a:srgbClr val="3A75C4"/>
        </a:hlink>
        <a:folHlink>
          <a:srgbClr val="7F668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BRT Theme">
  <a:themeElements>
    <a:clrScheme name="Boeing Color Palette">
      <a:dk1>
        <a:srgbClr val="000000"/>
      </a:dk1>
      <a:lt1>
        <a:srgbClr val="FFFFFF"/>
      </a:lt1>
      <a:dk2>
        <a:srgbClr val="0039A6"/>
      </a:dk2>
      <a:lt2>
        <a:srgbClr val="A5ACB0"/>
      </a:lt2>
      <a:accent1>
        <a:srgbClr val="0039A6"/>
      </a:accent1>
      <a:accent2>
        <a:srgbClr val="E70033"/>
      </a:accent2>
      <a:accent3>
        <a:srgbClr val="0096DB"/>
      </a:accent3>
      <a:accent4>
        <a:srgbClr val="77B800"/>
      </a:accent4>
      <a:accent5>
        <a:srgbClr val="580F8B"/>
      </a:accent5>
      <a:accent6>
        <a:srgbClr val="FFA200"/>
      </a:accent6>
      <a:hlink>
        <a:srgbClr val="0039A6"/>
      </a:hlink>
      <a:folHlink>
        <a:srgbClr val="A5ACB0"/>
      </a:folHlink>
    </a:clrScheme>
    <a:fontScheme name="4_GradientBar_IdentityBar_QUESTION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oeing Color Palette">
        <a:dk1>
          <a:srgbClr val="000000"/>
        </a:dk1>
        <a:lt1>
          <a:srgbClr val="FFFFFF"/>
        </a:lt1>
        <a:dk2>
          <a:srgbClr val="0033A1"/>
        </a:dk2>
        <a:lt2>
          <a:srgbClr val="A5ACB0"/>
        </a:lt2>
        <a:accent1>
          <a:srgbClr val="0033A1"/>
        </a:accent1>
        <a:accent2>
          <a:srgbClr val="E70033"/>
        </a:accent2>
        <a:accent3>
          <a:srgbClr val="0096DB"/>
        </a:accent3>
        <a:accent4>
          <a:srgbClr val="77B800"/>
        </a:accent4>
        <a:accent5>
          <a:srgbClr val="580F8B"/>
        </a:accent5>
        <a:accent6>
          <a:srgbClr val="FFA200"/>
        </a:accent6>
        <a:hlink>
          <a:srgbClr val="0039A6"/>
        </a:hlink>
        <a:folHlink>
          <a:srgbClr val="A5ACB0"/>
        </a:folHlink>
      </a:clrScheme>
      <a:clrMap bg1="lt1" tx1="dk1" bg2="lt2" tx2="dk2" accent1="accent1" accent2="accent2" accent3="accent3" accent4="accent4" accent5="accent5" accent6="accent6" hlink="hlink" folHlink="folHlink"/>
    </a:extraClrScheme>
  </a:extraClrSchemeLst>
  <a:custClrLst>
    <a:custClr name="PANTONE 7546">
      <a:srgbClr val="253746"/>
    </a:custClr>
    <a:custClr name="PANTONE 431">
      <a:srgbClr val="5B6770"/>
    </a:custClr>
    <a:custClr name="PANTONE 429">
      <a:srgbClr val="A3AAAE"/>
    </a:custClr>
    <a:custClr name="PANTONE CG1">
      <a:srgbClr val="DAD9D7"/>
    </a:custClr>
    <a:custClr name="Process Magenta">
      <a:srgbClr val="E5007E"/>
    </a:custClr>
    <a:custClr name="PANTONE 4975">
      <a:srgbClr val="402020"/>
    </a:custClr>
    <a:custClr name="PANTONE 201">
      <a:srgbClr val="A32136"/>
    </a:custClr>
    <a:custClr name="PANTONE 185">
      <a:srgbClr val="EA002A"/>
    </a:custClr>
    <a:custClr name="PANTONE 1665">
      <a:srgbClr val="E14504"/>
    </a:custClr>
    <a:custClr name="PANTONE 137">
      <a:srgbClr val="FFA400"/>
    </a:custClr>
    <a:custClr name="PANTONE 108">
      <a:srgbClr val="FFDB00"/>
    </a:custClr>
    <a:custClr name="PANTONE 1215">
      <a:srgbClr val="FDD773"/>
    </a:custClr>
    <a:custClr name="PANTONE 7499">
      <a:srgbClr val="F2E5B3"/>
    </a:custClr>
    <a:custClr name="PANTONE 553">
      <a:srgbClr val="294635"/>
    </a:custClr>
    <a:custClr name="PANTONE 376">
      <a:srgbClr val="81BC00"/>
    </a:custClr>
    <a:custClr name="PANTONE 373">
      <a:srgbClr val="CCE981"/>
    </a:custClr>
    <a:custClr name="PANTONE 328">
      <a:srgbClr val="007167"/>
    </a:custClr>
    <a:custClr name="PANTONE 309">
      <a:srgbClr val="003B4A"/>
    </a:custClr>
    <a:custClr name="PANTONE 3135">
      <a:srgbClr val="008BAC"/>
    </a:custClr>
    <a:custClr name="PANTONE 7457">
      <a:srgbClr val="BADCE6"/>
    </a:custClr>
    <a:custClr name="PANTONE 289">
      <a:srgbClr val="0A2240"/>
    </a:custClr>
    <a:custClr name="PANTONE 2925">
      <a:srgbClr val="009BDF"/>
    </a:custClr>
    <a:custClr name="PANTONE 283">
      <a:srgbClr val="92C0EA"/>
    </a:custClr>
    <a:custClr name="PANTONE 2597">
      <a:srgbClr val="5C0F8C"/>
    </a:custClr>
  </a:custClrLst>
  <a:extLst>
    <a:ext uri="{05A4C25C-085E-4340-85A3-A5531E510DB2}">
      <thm15:themeFamily xmlns:thm15="http://schemas.microsoft.com/office/thememl/2012/main" name="BRT Theme" id="{884FD591-3C88-416A-AC5E-5FD03C3B74BD}" vid="{DD88FFF2-9304-40C8-BF72-4A57D7FFD34D}"/>
    </a:ext>
  </a:extLst>
</a:theme>
</file>

<file path=ppt/theme/theme3.xml><?xml version="1.0" encoding="utf-8"?>
<a:theme xmlns:a="http://schemas.openxmlformats.org/drawingml/2006/main" name="whiteback_bluesig">
  <a:themeElements>
    <a:clrScheme name="Boeing Color Palette">
      <a:dk1>
        <a:srgbClr val="000000"/>
      </a:dk1>
      <a:lt1>
        <a:srgbClr val="FFFFFF"/>
      </a:lt1>
      <a:dk2>
        <a:srgbClr val="0039A6"/>
      </a:dk2>
      <a:lt2>
        <a:srgbClr val="A5ACB0"/>
      </a:lt2>
      <a:accent1>
        <a:srgbClr val="0039A6"/>
      </a:accent1>
      <a:accent2>
        <a:srgbClr val="E70033"/>
      </a:accent2>
      <a:accent3>
        <a:srgbClr val="0096DB"/>
      </a:accent3>
      <a:accent4>
        <a:srgbClr val="77B800"/>
      </a:accent4>
      <a:accent5>
        <a:srgbClr val="580F8B"/>
      </a:accent5>
      <a:accent6>
        <a:srgbClr val="FFA200"/>
      </a:accent6>
      <a:hlink>
        <a:srgbClr val="0039A6"/>
      </a:hlink>
      <a:folHlink>
        <a:srgbClr val="A5ACB0"/>
      </a:folHlink>
    </a:clrScheme>
    <a:fontScheme name="4_GradientBar_IdentityBar_QUESTION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oeing Color Palette">
        <a:dk1>
          <a:srgbClr val="000000"/>
        </a:dk1>
        <a:lt1>
          <a:srgbClr val="FFFFFF"/>
        </a:lt1>
        <a:dk2>
          <a:srgbClr val="0033A1"/>
        </a:dk2>
        <a:lt2>
          <a:srgbClr val="A5ACB0"/>
        </a:lt2>
        <a:accent1>
          <a:srgbClr val="0033A1"/>
        </a:accent1>
        <a:accent2>
          <a:srgbClr val="E70033"/>
        </a:accent2>
        <a:accent3>
          <a:srgbClr val="0096DB"/>
        </a:accent3>
        <a:accent4>
          <a:srgbClr val="77B800"/>
        </a:accent4>
        <a:accent5>
          <a:srgbClr val="580F8B"/>
        </a:accent5>
        <a:accent6>
          <a:srgbClr val="FFA200"/>
        </a:accent6>
        <a:hlink>
          <a:srgbClr val="0039A6"/>
        </a:hlink>
        <a:folHlink>
          <a:srgbClr val="A5ACB0"/>
        </a:folHlink>
      </a:clrScheme>
      <a:clrMap bg1="lt1" tx1="dk1" bg2="lt2" tx2="dk2" accent1="accent1" accent2="accent2" accent3="accent3" accent4="accent4" accent5="accent5" accent6="accent6" hlink="hlink" folHlink="folHlink"/>
    </a:extraClrScheme>
  </a:extraClrSchemeLst>
  <a:custClrLst>
    <a:custClr name="PANTONE 7546">
      <a:srgbClr val="253746"/>
    </a:custClr>
    <a:custClr name="PANTONE 431">
      <a:srgbClr val="5B6770"/>
    </a:custClr>
    <a:custClr name="PANTONE 429">
      <a:srgbClr val="A3AAAE"/>
    </a:custClr>
    <a:custClr name="PANTONE CG1">
      <a:srgbClr val="DAD9D7"/>
    </a:custClr>
    <a:custClr name="Process Magenta">
      <a:srgbClr val="E5007E"/>
    </a:custClr>
    <a:custClr name="PANTONE 4975">
      <a:srgbClr val="402020"/>
    </a:custClr>
    <a:custClr name="PANTONE 201">
      <a:srgbClr val="A32136"/>
    </a:custClr>
    <a:custClr name="PANTONE 185">
      <a:srgbClr val="EA002A"/>
    </a:custClr>
    <a:custClr name="PANTONE 1665">
      <a:srgbClr val="E14504"/>
    </a:custClr>
    <a:custClr name="PANTONE 137">
      <a:srgbClr val="FFA400"/>
    </a:custClr>
    <a:custClr name="PANTONE 108">
      <a:srgbClr val="FFDB00"/>
    </a:custClr>
    <a:custClr name="PANTONE 1215">
      <a:srgbClr val="FDD773"/>
    </a:custClr>
    <a:custClr name="PANTONE 7499">
      <a:srgbClr val="F2E5B3"/>
    </a:custClr>
    <a:custClr name="PANTONE 553">
      <a:srgbClr val="294635"/>
    </a:custClr>
    <a:custClr name="PANTONE 376">
      <a:srgbClr val="81BC00"/>
    </a:custClr>
    <a:custClr name="PANTONE 373">
      <a:srgbClr val="CCE981"/>
    </a:custClr>
    <a:custClr name="PANTONE 328">
      <a:srgbClr val="007167"/>
    </a:custClr>
    <a:custClr name="PANTONE 309">
      <a:srgbClr val="003B4A"/>
    </a:custClr>
    <a:custClr name="PANTONE 3135">
      <a:srgbClr val="008BAC"/>
    </a:custClr>
    <a:custClr name="PANTONE 7457">
      <a:srgbClr val="BADCE6"/>
    </a:custClr>
    <a:custClr name="PANTONE 289">
      <a:srgbClr val="0A2240"/>
    </a:custClr>
    <a:custClr name="PANTONE 2925">
      <a:srgbClr val="009BDF"/>
    </a:custClr>
    <a:custClr name="PANTONE 283">
      <a:srgbClr val="92C0EA"/>
    </a:custClr>
    <a:custClr name="PANTONE 2597">
      <a:srgbClr val="5C0F8C"/>
    </a:custClr>
  </a:custClrLst>
</a:theme>
</file>

<file path=ppt/theme/theme4.xml><?xml version="1.0" encoding="utf-8"?>
<a:theme xmlns:a="http://schemas.openxmlformats.org/drawingml/2006/main" name="1_whiteback_bluesig">
  <a:themeElements>
    <a:clrScheme name="Boeing Color Palette">
      <a:dk1>
        <a:srgbClr val="000000"/>
      </a:dk1>
      <a:lt1>
        <a:srgbClr val="FFFFFF"/>
      </a:lt1>
      <a:dk2>
        <a:srgbClr val="0039A6"/>
      </a:dk2>
      <a:lt2>
        <a:srgbClr val="A5ACB0"/>
      </a:lt2>
      <a:accent1>
        <a:srgbClr val="0039A6"/>
      </a:accent1>
      <a:accent2>
        <a:srgbClr val="E70033"/>
      </a:accent2>
      <a:accent3>
        <a:srgbClr val="0096DB"/>
      </a:accent3>
      <a:accent4>
        <a:srgbClr val="77B800"/>
      </a:accent4>
      <a:accent5>
        <a:srgbClr val="580F8B"/>
      </a:accent5>
      <a:accent6>
        <a:srgbClr val="FFA200"/>
      </a:accent6>
      <a:hlink>
        <a:srgbClr val="0039A6"/>
      </a:hlink>
      <a:folHlink>
        <a:srgbClr val="A5ACB0"/>
      </a:folHlink>
    </a:clrScheme>
    <a:fontScheme name="4_GradientBar_IdentityBar_QUESTION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oeing Color Palette">
        <a:dk1>
          <a:srgbClr val="000000"/>
        </a:dk1>
        <a:lt1>
          <a:srgbClr val="FFFFFF"/>
        </a:lt1>
        <a:dk2>
          <a:srgbClr val="0033A1"/>
        </a:dk2>
        <a:lt2>
          <a:srgbClr val="A5ACB0"/>
        </a:lt2>
        <a:accent1>
          <a:srgbClr val="0033A1"/>
        </a:accent1>
        <a:accent2>
          <a:srgbClr val="E70033"/>
        </a:accent2>
        <a:accent3>
          <a:srgbClr val="0096DB"/>
        </a:accent3>
        <a:accent4>
          <a:srgbClr val="77B800"/>
        </a:accent4>
        <a:accent5>
          <a:srgbClr val="580F8B"/>
        </a:accent5>
        <a:accent6>
          <a:srgbClr val="FFA200"/>
        </a:accent6>
        <a:hlink>
          <a:srgbClr val="0039A6"/>
        </a:hlink>
        <a:folHlink>
          <a:srgbClr val="A5ACB0"/>
        </a:folHlink>
      </a:clrScheme>
      <a:clrMap bg1="lt1" tx1="dk1" bg2="lt2" tx2="dk2" accent1="accent1" accent2="accent2" accent3="accent3" accent4="accent4" accent5="accent5" accent6="accent6" hlink="hlink" folHlink="folHlink"/>
    </a:extraClrScheme>
  </a:extraClrSchemeLst>
  <a:custClrLst>
    <a:custClr name="PANTONE 7546">
      <a:srgbClr val="253746"/>
    </a:custClr>
    <a:custClr name="PANTONE 431">
      <a:srgbClr val="5B6770"/>
    </a:custClr>
    <a:custClr name="PANTONE 429">
      <a:srgbClr val="A3AAAE"/>
    </a:custClr>
    <a:custClr name="PANTONE CG1">
      <a:srgbClr val="DAD9D7"/>
    </a:custClr>
    <a:custClr name="Process Magenta">
      <a:srgbClr val="E5007E"/>
    </a:custClr>
    <a:custClr name="PANTONE 4975">
      <a:srgbClr val="402020"/>
    </a:custClr>
    <a:custClr name="PANTONE 201">
      <a:srgbClr val="A32136"/>
    </a:custClr>
    <a:custClr name="PANTONE 185">
      <a:srgbClr val="EA002A"/>
    </a:custClr>
    <a:custClr name="PANTONE 1665">
      <a:srgbClr val="E14504"/>
    </a:custClr>
    <a:custClr name="PANTONE 137">
      <a:srgbClr val="FFA400"/>
    </a:custClr>
    <a:custClr name="PANTONE 108">
      <a:srgbClr val="FFDB00"/>
    </a:custClr>
    <a:custClr name="PANTONE 1215">
      <a:srgbClr val="FDD773"/>
    </a:custClr>
    <a:custClr name="PANTONE 7499">
      <a:srgbClr val="F2E5B3"/>
    </a:custClr>
    <a:custClr name="PANTONE 553">
      <a:srgbClr val="294635"/>
    </a:custClr>
    <a:custClr name="PANTONE 376">
      <a:srgbClr val="81BC00"/>
    </a:custClr>
    <a:custClr name="PANTONE 373">
      <a:srgbClr val="CCE981"/>
    </a:custClr>
    <a:custClr name="PANTONE 328">
      <a:srgbClr val="007167"/>
    </a:custClr>
    <a:custClr name="PANTONE 309">
      <a:srgbClr val="003B4A"/>
    </a:custClr>
    <a:custClr name="PANTONE 3135">
      <a:srgbClr val="008BAC"/>
    </a:custClr>
    <a:custClr name="PANTONE 7457">
      <a:srgbClr val="BADCE6"/>
    </a:custClr>
    <a:custClr name="PANTONE 289">
      <a:srgbClr val="0A2240"/>
    </a:custClr>
    <a:custClr name="PANTONE 2925">
      <a:srgbClr val="009BDF"/>
    </a:custClr>
    <a:custClr name="PANTONE 283">
      <a:srgbClr val="92C0EA"/>
    </a:custClr>
    <a:custClr name="PANTONE 2597">
      <a:srgbClr val="5C0F8C"/>
    </a:custClr>
  </a:custClr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8D65A105BD31D468280BDCB8F277B72" ma:contentTypeVersion="0" ma:contentTypeDescription="Create a new document." ma:contentTypeScope="" ma:versionID="f767721ffc4d55cea1d7ff8e1bd7ee44">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B8C7F6B-4992-4AAE-AD38-5D4F5B814904}">
  <ds:schemaRefs>
    <ds:schemaRef ds:uri="http://schemas.microsoft.com/sharepoint/v3/contenttype/forms"/>
  </ds:schemaRefs>
</ds:datastoreItem>
</file>

<file path=customXml/itemProps2.xml><?xml version="1.0" encoding="utf-8"?>
<ds:datastoreItem xmlns:ds="http://schemas.openxmlformats.org/officeDocument/2006/customXml" ds:itemID="{0259753E-307B-4C93-BBB6-F1AAD8AE0AB9}">
  <ds:schemaRefs>
    <ds:schemaRef ds:uri="http://purl.org/dc/elements/1.1/"/>
    <ds:schemaRef ds:uri="http://schemas.microsoft.com/office/2006/metadata/properties"/>
    <ds:schemaRef ds:uri="http://schemas.openxmlformats.org/package/2006/metadata/core-properties"/>
    <ds:schemaRef ds:uri="http://purl.org/dc/terms/"/>
    <ds:schemaRef ds:uri="http://schemas.microsoft.com/office/infopath/2007/PartnerControls"/>
    <ds:schemaRef ds:uri="http://schemas.microsoft.com/office/2006/documentManagement/types"/>
    <ds:schemaRef ds:uri="http://www.w3.org/XML/1998/namespace"/>
    <ds:schemaRef ds:uri="http://purl.org/dc/dcmitype/"/>
  </ds:schemaRefs>
</ds:datastoreItem>
</file>

<file path=customXml/itemProps3.xml><?xml version="1.0" encoding="utf-8"?>
<ds:datastoreItem xmlns:ds="http://schemas.openxmlformats.org/officeDocument/2006/customXml" ds:itemID="{EC39E8BC-741E-4976-81DC-AD40C6AA977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BT_IT_Template</Template>
  <TotalTime>8867</TotalTime>
  <Words>2496</Words>
  <Application>Microsoft Office PowerPoint</Application>
  <PresentationFormat>Widescreen</PresentationFormat>
  <Paragraphs>643</Paragraphs>
  <Slides>27</Slides>
  <Notes>3</Notes>
  <HiddenSlides>0</HiddenSlides>
  <MMClips>0</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27</vt:i4>
      </vt:variant>
    </vt:vector>
  </HeadingPairs>
  <TitlesOfParts>
    <vt:vector size="38" baseType="lpstr">
      <vt:lpstr>Arial</vt:lpstr>
      <vt:lpstr>Calibri</vt:lpstr>
      <vt:lpstr>Microsoft Sans Serif</vt:lpstr>
      <vt:lpstr>Open Sans</vt:lpstr>
      <vt:lpstr>Times</vt:lpstr>
      <vt:lpstr>Times New Roman</vt:lpstr>
      <vt:lpstr>Wingdings</vt:lpstr>
      <vt:lpstr>ssd4mt04</vt:lpstr>
      <vt:lpstr>BRT Theme</vt:lpstr>
      <vt:lpstr>whiteback_bluesig</vt:lpstr>
      <vt:lpstr>1_whiteback_bluesig</vt:lpstr>
      <vt:lpstr>MBSE Workshop</vt:lpstr>
      <vt:lpstr>Workshop Agenda</vt:lpstr>
      <vt:lpstr>Workshop Exercise Agenda</vt:lpstr>
      <vt:lpstr>MBSE Workshop History</vt:lpstr>
      <vt:lpstr>PowerPoint Presentation</vt:lpstr>
      <vt:lpstr>PowerPoint Presentation</vt:lpstr>
      <vt:lpstr>Common MBSE Modeling Domains and Associated Standards</vt:lpstr>
      <vt:lpstr>MBSE Data Interoperability Specifications</vt:lpstr>
      <vt:lpstr>MBSE Enablers</vt:lpstr>
      <vt:lpstr>Workshop Exercise</vt:lpstr>
      <vt:lpstr>Define MBSE - Model-based systems engineering </vt:lpstr>
      <vt:lpstr>INCOSE Model-Based Capabilities Matrix-publication</vt:lpstr>
      <vt:lpstr>Workshop Agenda – Group Exercise</vt:lpstr>
      <vt:lpstr>Rate the Industry</vt:lpstr>
      <vt:lpstr>Individual Scoring – 28 Viewpoints</vt:lpstr>
      <vt:lpstr>Workshop Agenda – Team Exercise</vt:lpstr>
      <vt:lpstr>Rate Your Company</vt:lpstr>
      <vt:lpstr>Workshop Agenda – Teams Exercise</vt:lpstr>
      <vt:lpstr>MBSE Capabilities Roadmap</vt:lpstr>
      <vt:lpstr>Supplier Engagement Framework</vt:lpstr>
      <vt:lpstr>Build an Advanced MBSE Capability Assessment</vt:lpstr>
      <vt:lpstr>Survey Questions: Tool and Process</vt:lpstr>
      <vt:lpstr>Survey Questions  (28 participants responded)</vt:lpstr>
      <vt:lpstr>References</vt:lpstr>
      <vt:lpstr>Industry Assessment  (28 responses)</vt:lpstr>
      <vt:lpstr>Company Assessment</vt:lpstr>
      <vt:lpstr>Survey Results -  Workshop Participant Responses</vt:lpstr>
    </vt:vector>
  </TitlesOfParts>
  <Company>The Boeing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Terrence J. McGowan</dc:creator>
  <cp:lastModifiedBy>Williams, Mark</cp:lastModifiedBy>
  <cp:revision>285</cp:revision>
  <dcterms:created xsi:type="dcterms:W3CDTF">2005-09-16T18:06:48Z</dcterms:created>
  <dcterms:modified xsi:type="dcterms:W3CDTF">2022-11-15T04:08:14Z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0x01010078D65A105BD31D468280BDCB8F277B72</vt:lpwstr>
  </property>
</Properties>
</file>